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3.jpeg"/><Relationship Id="rId4" Type="http://schemas.openxmlformats.org/officeDocument/2006/relationships/image" Target="../media/image14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0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Курс разработки мобильных приложений под Android"/>
          <p:cNvSpPr txBox="1"/>
          <p:nvPr>
            <p:ph type="ctrTitle"/>
          </p:nvPr>
        </p:nvSpPr>
        <p:spPr>
          <a:xfrm>
            <a:off x="1270000" y="537423"/>
            <a:ext cx="10464800" cy="3302001"/>
          </a:xfrm>
          <a:prstGeom prst="rect">
            <a:avLst/>
          </a:prstGeom>
        </p:spPr>
        <p:txBody>
          <a:bodyPr/>
          <a:lstStyle>
            <a:lvl1pPr defTabSz="443991">
              <a:defRPr b="1" sz="60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Курс разработки мобильных приложений под Android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7750" y="6254418"/>
            <a:ext cx="3289300" cy="246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Занятие 2/13"/>
          <p:cNvSpPr/>
          <p:nvPr/>
        </p:nvSpPr>
        <p:spPr>
          <a:xfrm>
            <a:off x="1270000" y="4362564"/>
            <a:ext cx="10464800" cy="1028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Занятие 2/13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Конструкторы, как и методы, совершают действие - они создают объекты класса.…"/>
          <p:cNvSpPr/>
          <p:nvPr/>
        </p:nvSpPr>
        <p:spPr>
          <a:xfrm>
            <a:off x="261988" y="2513309"/>
            <a:ext cx="12480824" cy="5484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Конструкторы</a:t>
            </a:r>
            <a:r>
              <a:t>, как и методы, совершают действие - они </a:t>
            </a:r>
            <a:r>
              <a:rPr b="1"/>
              <a:t>создают</a:t>
            </a:r>
            <a:r>
              <a:t> </a:t>
            </a:r>
            <a:r>
              <a:rPr b="1"/>
              <a:t>объекты</a:t>
            </a:r>
            <a:r>
              <a:t> </a:t>
            </a:r>
            <a:r>
              <a:rPr b="1"/>
              <a:t>класса</a:t>
            </a:r>
            <a:r>
              <a:t>. </a:t>
            </a:r>
          </a:p>
          <a:p>
            <a:pPr algn="l"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У любого класса</a:t>
            </a:r>
            <a:r>
              <a:t> </a:t>
            </a:r>
            <a:r>
              <a:rPr b="1"/>
              <a:t>обязан</a:t>
            </a:r>
            <a:r>
              <a:t> быть хотя бы </a:t>
            </a:r>
            <a:r>
              <a:rPr b="1"/>
              <a:t>1 конструктор</a:t>
            </a:r>
            <a:r>
              <a:t>. Если не прописать конструктор, джава создаст no-args конструктор сама.</a:t>
            </a:r>
          </a:p>
        </p:txBody>
      </p:sp>
      <p:sp>
        <p:nvSpPr>
          <p:cNvPr id="199" name="Конструктор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Конструкторы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Объект как тип данных и его хранение в памяти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Объект как тип данных и его хранение в памяти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549" y="3336356"/>
            <a:ext cx="9220176" cy="3080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Доступ к атрибутам и методом объект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Доступ к атрибутам и методом объекта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753" y="2616643"/>
            <a:ext cx="11921294" cy="5028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Дефолтные значения атрибутов объект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Дефолтные значения атрибутов объекта</a:t>
            </a:r>
          </a:p>
        </p:txBody>
      </p:sp>
      <p:sp>
        <p:nvSpPr>
          <p:cNvPr id="211" name="Дефолтные значения:…"/>
          <p:cNvSpPr/>
          <p:nvPr/>
        </p:nvSpPr>
        <p:spPr>
          <a:xfrm>
            <a:off x="462062" y="1484528"/>
            <a:ext cx="4302948" cy="3114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Дефолтные значения: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int</a:t>
            </a:r>
            <a:r>
              <a:t> — 0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double</a:t>
            </a:r>
            <a:r>
              <a:t> — 0.0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boolean</a:t>
            </a:r>
            <a:r>
              <a:t> — false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char</a:t>
            </a:r>
            <a:r>
              <a:t> — ‘\u0000’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rgbClr val="929292"/>
                </a:solidFill>
              </a:rPr>
              <a:t>Object</a:t>
            </a:r>
            <a:r>
              <a:t> — null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7841" b="0"/>
          <a:stretch>
            <a:fillRect/>
          </a:stretch>
        </p:blipFill>
        <p:spPr>
          <a:xfrm>
            <a:off x="4331677" y="3245528"/>
            <a:ext cx="7960624" cy="585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Java:…"/>
          <p:cNvSpPr/>
          <p:nvPr/>
        </p:nvSpPr>
        <p:spPr>
          <a:xfrm>
            <a:off x="4143570" y="1681897"/>
            <a:ext cx="4717659" cy="7175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96570">
              <a:defRPr sz="3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Java: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Date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Math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System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Scanner</a:t>
            </a:r>
          </a:p>
          <a:p>
            <a:pPr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defTabSz="496570">
              <a:defRPr sz="34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Android: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Application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Activity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TextView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Button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R</a:t>
            </a:r>
          </a:p>
        </p:txBody>
      </p:sp>
      <p:sp>
        <p:nvSpPr>
          <p:cNvPr id="216" name="Примеры классов из джавы и андроид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Примеры классов из джавы и андроида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Объекты одного класса существуют независимо друг от друга. Если нужно, чтобы объекты имели общую (классовую) информацию (переменную/метод) нужно использовать слово static."/>
          <p:cNvSpPr/>
          <p:nvPr/>
        </p:nvSpPr>
        <p:spPr>
          <a:xfrm>
            <a:off x="261988" y="4006472"/>
            <a:ext cx="12480824" cy="174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Объекты одного класса существуют независимо друг от друга. Если нужно, чтобы </a:t>
            </a:r>
            <a:r>
              <a:rPr b="1"/>
              <a:t>объекты имели</a:t>
            </a:r>
            <a:r>
              <a:t> </a:t>
            </a:r>
            <a:r>
              <a:rPr b="1"/>
              <a:t>общую (классовую)</a:t>
            </a:r>
            <a:r>
              <a:t> </a:t>
            </a:r>
            <a:r>
              <a:rPr b="1"/>
              <a:t>информацию</a:t>
            </a:r>
            <a:r>
              <a:t> (переменную/метод) нужно использовать слово </a:t>
            </a:r>
            <a:r>
              <a:rPr b="1"/>
              <a:t>static</a:t>
            </a:r>
            <a:r>
              <a:t>.</a:t>
            </a:r>
          </a:p>
        </p:txBody>
      </p:sp>
      <p:sp>
        <p:nvSpPr>
          <p:cNvPr id="220" name="Статичные переменные и методы (static)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Статичные переменные и методы (static)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Хранят общую информацию, доступную для всех объектов класса…"/>
          <p:cNvSpPr/>
          <p:nvPr/>
        </p:nvSpPr>
        <p:spPr>
          <a:xfrm>
            <a:off x="261988" y="2394693"/>
            <a:ext cx="12480824" cy="545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74687" indent="-674687" algn="l" defTabSz="496570">
              <a:buSzPct val="100000"/>
              <a:buAutoNum type="arabicPeriod" startAt="1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Хранят общую информацию, доступную для всех объектов класса</a:t>
            </a:r>
          </a:p>
          <a:p>
            <a:pPr algn="l"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74687" indent="-674687" algn="l" defTabSz="496570">
              <a:buSzPct val="100000"/>
              <a:buAutoNum type="arabicPeriod" startAt="2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Информация хранится в общем (классовом) хранилище и поэтому меняется в одном месте для всех объектов</a:t>
            </a:r>
          </a:p>
          <a:p>
            <a:pPr algn="l"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74687" indent="-674687" algn="l" defTabSz="496570">
              <a:buSzPct val="100000"/>
              <a:buAutoNum type="arabicPeriod" startAt="3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Так как они общие, доступ к ним можно получить не через конкретный объект, а через класс: </a:t>
            </a:r>
          </a:p>
          <a:p>
            <a:pPr lvl="2" indent="0" algn="l"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1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     </a:t>
            </a:r>
            <a:r>
              <a:rPr>
                <a:solidFill>
                  <a:srgbClr val="929292"/>
                </a:solidFill>
              </a:rPr>
              <a:t>Math</a:t>
            </a:r>
            <a:r>
              <a:t>.</a:t>
            </a:r>
            <a:r>
              <a:rPr i="1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PI</a:t>
            </a:r>
          </a:p>
        </p:txBody>
      </p:sp>
      <p:sp>
        <p:nvSpPr>
          <p:cNvPr id="224" name="Статик переменные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Статик переменные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Статик метод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Статик методы</a:t>
            </a:r>
          </a:p>
        </p:txBody>
      </p:sp>
      <p:sp>
        <p:nvSpPr>
          <p:cNvPr id="228" name="Представляют собой действие характерное для целого класса, не привязанное к объекту…"/>
          <p:cNvSpPr/>
          <p:nvPr/>
        </p:nvSpPr>
        <p:spPr>
          <a:xfrm>
            <a:off x="261988" y="2394693"/>
            <a:ext cx="12480824" cy="496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Представляют собой действие характерное для целого класса, не привязанное к объекту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93750" indent="-793750" algn="l">
              <a:buSzPct val="100000"/>
              <a:buAutoNum type="arabicPeriod" startAt="2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Также доступны через обращение к классу, а не к объекту:</a:t>
            </a:r>
          </a:p>
          <a:p>
            <a:pPr lvl="2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</a:t>
            </a:r>
            <a:r>
              <a:rPr>
                <a:solidFill>
                  <a:srgbClr val="929292"/>
                </a:solidFill>
              </a:rPr>
              <a:t>Math.</a:t>
            </a:r>
            <a:r>
              <a:rPr i="1">
                <a:solidFill>
                  <a:srgbClr val="929292"/>
                </a:solidFill>
              </a:rPr>
              <a:t>random</a:t>
            </a:r>
            <a:r>
              <a:rPr>
                <a:solidFill>
                  <a:srgbClr val="929292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Rectangle"/>
          <p:cNvGrpSpPr/>
          <p:nvPr/>
        </p:nvGrpSpPr>
        <p:grpSpPr>
          <a:xfrm>
            <a:off x="2369782" y="2827511"/>
            <a:ext cx="2882625" cy="2221196"/>
            <a:chOff x="0" y="0"/>
            <a:chExt cx="2882623" cy="2221194"/>
          </a:xfrm>
        </p:grpSpPr>
        <p:sp>
          <p:nvSpPr>
            <p:cNvPr id="231" name="Rectangle"/>
            <p:cNvSpPr/>
            <p:nvPr/>
          </p:nvSpPr>
          <p:spPr>
            <a:xfrm>
              <a:off x="38099" y="38099"/>
              <a:ext cx="2806425" cy="21449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30" name="Rectangle" descr="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882625" cy="2221196"/>
            </a:xfrm>
            <a:prstGeom prst="rect">
              <a:avLst/>
            </a:prstGeom>
            <a:effectLst/>
          </p:spPr>
        </p:pic>
      </p:grpSp>
      <p:sp>
        <p:nvSpPr>
          <p:cNvPr id="233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Пример: класс Circl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Пример: класс Circle</a:t>
            </a:r>
          </a:p>
        </p:txBody>
      </p:sp>
      <p:sp>
        <p:nvSpPr>
          <p:cNvPr id="235" name="class Circle"/>
          <p:cNvSpPr/>
          <p:nvPr/>
        </p:nvSpPr>
        <p:spPr>
          <a:xfrm>
            <a:off x="2507952" y="2832657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44677">
              <a:defRPr sz="235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class Circle</a:t>
            </a:r>
          </a:p>
        </p:txBody>
      </p:sp>
      <p:sp>
        <p:nvSpPr>
          <p:cNvPr id="236" name="double radius"/>
          <p:cNvSpPr/>
          <p:nvPr/>
        </p:nvSpPr>
        <p:spPr>
          <a:xfrm>
            <a:off x="2507952" y="3534297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radius</a:t>
            </a:r>
          </a:p>
        </p:txBody>
      </p:sp>
      <p:sp>
        <p:nvSpPr>
          <p:cNvPr id="237" name="double getArea()"/>
          <p:cNvSpPr/>
          <p:nvPr/>
        </p:nvSpPr>
        <p:spPr>
          <a:xfrm>
            <a:off x="2507952" y="4247980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3679">
              <a:defRPr b="0" sz="1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getArea()</a:t>
            </a:r>
          </a:p>
        </p:txBody>
      </p:sp>
      <p:sp>
        <p:nvSpPr>
          <p:cNvPr id="238" name="Rectangle"/>
          <p:cNvSpPr/>
          <p:nvPr/>
        </p:nvSpPr>
        <p:spPr>
          <a:xfrm>
            <a:off x="2407882" y="5823383"/>
            <a:ext cx="1913254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Circle circle1"/>
          <p:cNvSpPr/>
          <p:nvPr/>
        </p:nvSpPr>
        <p:spPr>
          <a:xfrm>
            <a:off x="2507952" y="5870888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circle1</a:t>
            </a:r>
          </a:p>
        </p:txBody>
      </p:sp>
      <p:sp>
        <p:nvSpPr>
          <p:cNvPr id="240" name="radius = 10"/>
          <p:cNvSpPr/>
          <p:nvPr/>
        </p:nvSpPr>
        <p:spPr>
          <a:xfrm>
            <a:off x="2507952" y="6492069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241" name="Rectangle"/>
          <p:cNvSpPr/>
          <p:nvPr/>
        </p:nvSpPr>
        <p:spPr>
          <a:xfrm>
            <a:off x="2407882" y="7214895"/>
            <a:ext cx="1913254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Circle circle2"/>
          <p:cNvSpPr/>
          <p:nvPr/>
        </p:nvSpPr>
        <p:spPr>
          <a:xfrm>
            <a:off x="2507952" y="7262400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circle2</a:t>
            </a:r>
          </a:p>
        </p:txBody>
      </p:sp>
      <p:sp>
        <p:nvSpPr>
          <p:cNvPr id="243" name="radius = 20"/>
          <p:cNvSpPr/>
          <p:nvPr/>
        </p:nvSpPr>
        <p:spPr>
          <a:xfrm>
            <a:off x="2507952" y="7883581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  <p:sp>
        <p:nvSpPr>
          <p:cNvPr id="244" name="Arrow"/>
          <p:cNvSpPr/>
          <p:nvPr/>
        </p:nvSpPr>
        <p:spPr>
          <a:xfrm rot="5400000">
            <a:off x="3160824" y="5303522"/>
            <a:ext cx="407370" cy="265046"/>
          </a:xfrm>
          <a:prstGeom prst="rightArrow">
            <a:avLst>
              <a:gd name="adj1" fmla="val 19214"/>
              <a:gd name="adj2" fmla="val 7264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Rectangle"/>
          <p:cNvSpPr/>
          <p:nvPr/>
        </p:nvSpPr>
        <p:spPr>
          <a:xfrm>
            <a:off x="8690015" y="2845357"/>
            <a:ext cx="1913253" cy="561923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MEMORY"/>
          <p:cNvSpPr/>
          <p:nvPr/>
        </p:nvSpPr>
        <p:spPr>
          <a:xfrm>
            <a:off x="8857108" y="2385926"/>
            <a:ext cx="1579067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6362">
              <a:defRPr sz="244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247" name="Rectangle"/>
          <p:cNvSpPr/>
          <p:nvPr/>
        </p:nvSpPr>
        <p:spPr>
          <a:xfrm>
            <a:off x="8690015" y="5823383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Rectangle"/>
          <p:cNvSpPr/>
          <p:nvPr/>
        </p:nvSpPr>
        <p:spPr>
          <a:xfrm>
            <a:off x="8690015" y="7214895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Line"/>
          <p:cNvSpPr/>
          <p:nvPr/>
        </p:nvSpPr>
        <p:spPr>
          <a:xfrm>
            <a:off x="4486499" y="6398709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4502374" y="7790221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radius = 10"/>
          <p:cNvSpPr/>
          <p:nvPr/>
        </p:nvSpPr>
        <p:spPr>
          <a:xfrm>
            <a:off x="9045055" y="6195024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252" name="radius = 20"/>
          <p:cNvSpPr/>
          <p:nvPr/>
        </p:nvSpPr>
        <p:spPr>
          <a:xfrm>
            <a:off x="9045055" y="7586536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Пример: класс Circl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Пример: класс Circle</a:t>
            </a:r>
          </a:p>
        </p:txBody>
      </p:sp>
      <p:grpSp>
        <p:nvGrpSpPr>
          <p:cNvPr id="258" name="Rectangle"/>
          <p:cNvGrpSpPr/>
          <p:nvPr/>
        </p:nvGrpSpPr>
        <p:grpSpPr>
          <a:xfrm>
            <a:off x="2369782" y="2823962"/>
            <a:ext cx="2882624" cy="2221195"/>
            <a:chOff x="0" y="0"/>
            <a:chExt cx="2882623" cy="2221194"/>
          </a:xfrm>
        </p:grpSpPr>
        <p:sp>
          <p:nvSpPr>
            <p:cNvPr id="257" name="Rectangle"/>
            <p:cNvSpPr/>
            <p:nvPr/>
          </p:nvSpPr>
          <p:spPr>
            <a:xfrm>
              <a:off x="38099" y="38099"/>
              <a:ext cx="2806425" cy="21449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56" name="Rectangle" descr="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882625" cy="2221196"/>
            </a:xfrm>
            <a:prstGeom prst="rect">
              <a:avLst/>
            </a:prstGeom>
            <a:effectLst/>
          </p:spPr>
        </p:pic>
      </p:grpSp>
      <p:sp>
        <p:nvSpPr>
          <p:cNvPr id="259" name="class Circle"/>
          <p:cNvSpPr/>
          <p:nvPr/>
        </p:nvSpPr>
        <p:spPr>
          <a:xfrm>
            <a:off x="2507952" y="2829107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44677">
              <a:defRPr sz="235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class Circle</a:t>
            </a:r>
          </a:p>
        </p:txBody>
      </p:sp>
      <p:sp>
        <p:nvSpPr>
          <p:cNvPr id="260" name="double radius"/>
          <p:cNvSpPr/>
          <p:nvPr/>
        </p:nvSpPr>
        <p:spPr>
          <a:xfrm>
            <a:off x="2507952" y="3479948"/>
            <a:ext cx="1579067" cy="34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3679">
              <a:defRPr b="0" sz="1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radius</a:t>
            </a:r>
          </a:p>
        </p:txBody>
      </p:sp>
      <p:sp>
        <p:nvSpPr>
          <p:cNvPr id="261" name="double getArea()"/>
          <p:cNvSpPr/>
          <p:nvPr/>
        </p:nvSpPr>
        <p:spPr>
          <a:xfrm>
            <a:off x="2507952" y="4371431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3679">
              <a:defRPr b="0" sz="1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getArea()</a:t>
            </a:r>
          </a:p>
        </p:txBody>
      </p:sp>
      <p:sp>
        <p:nvSpPr>
          <p:cNvPr id="262" name="Rectangle"/>
          <p:cNvSpPr/>
          <p:nvPr/>
        </p:nvSpPr>
        <p:spPr>
          <a:xfrm>
            <a:off x="2407882" y="5819834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Circle circle1"/>
          <p:cNvSpPr/>
          <p:nvPr/>
        </p:nvSpPr>
        <p:spPr>
          <a:xfrm>
            <a:off x="2507952" y="5867339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circle1</a:t>
            </a:r>
          </a:p>
        </p:txBody>
      </p:sp>
      <p:sp>
        <p:nvSpPr>
          <p:cNvPr id="264" name="radius = 10"/>
          <p:cNvSpPr/>
          <p:nvPr/>
        </p:nvSpPr>
        <p:spPr>
          <a:xfrm>
            <a:off x="2507952" y="6234520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265" name="Rectangle"/>
          <p:cNvSpPr/>
          <p:nvPr/>
        </p:nvSpPr>
        <p:spPr>
          <a:xfrm>
            <a:off x="2407882" y="7211345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Circle circle2"/>
          <p:cNvSpPr/>
          <p:nvPr/>
        </p:nvSpPr>
        <p:spPr>
          <a:xfrm>
            <a:off x="2507952" y="7258850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circle2</a:t>
            </a:r>
          </a:p>
        </p:txBody>
      </p:sp>
      <p:sp>
        <p:nvSpPr>
          <p:cNvPr id="267" name="radius = 20"/>
          <p:cNvSpPr/>
          <p:nvPr/>
        </p:nvSpPr>
        <p:spPr>
          <a:xfrm>
            <a:off x="2507952" y="7880032"/>
            <a:ext cx="1713114" cy="40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  <p:sp>
        <p:nvSpPr>
          <p:cNvPr id="268" name="Arrow"/>
          <p:cNvSpPr/>
          <p:nvPr/>
        </p:nvSpPr>
        <p:spPr>
          <a:xfrm rot="5400000">
            <a:off x="3160824" y="5299973"/>
            <a:ext cx="407369" cy="265046"/>
          </a:xfrm>
          <a:prstGeom prst="rightArrow">
            <a:avLst>
              <a:gd name="adj1" fmla="val 19214"/>
              <a:gd name="adj2" fmla="val 7264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Rectangle"/>
          <p:cNvSpPr/>
          <p:nvPr/>
        </p:nvSpPr>
        <p:spPr>
          <a:xfrm>
            <a:off x="8690015" y="2841807"/>
            <a:ext cx="1913253" cy="56192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MEMORY"/>
          <p:cNvSpPr/>
          <p:nvPr/>
        </p:nvSpPr>
        <p:spPr>
          <a:xfrm>
            <a:off x="8857108" y="2382377"/>
            <a:ext cx="1579067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6362">
              <a:defRPr sz="244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271" name="Rectangle"/>
          <p:cNvSpPr/>
          <p:nvPr/>
        </p:nvSpPr>
        <p:spPr>
          <a:xfrm>
            <a:off x="8690015" y="5819834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Rectangle"/>
          <p:cNvSpPr/>
          <p:nvPr/>
        </p:nvSpPr>
        <p:spPr>
          <a:xfrm>
            <a:off x="8690015" y="7211345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Line"/>
          <p:cNvSpPr/>
          <p:nvPr/>
        </p:nvSpPr>
        <p:spPr>
          <a:xfrm>
            <a:off x="4486498" y="6395160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Line"/>
          <p:cNvSpPr/>
          <p:nvPr/>
        </p:nvSpPr>
        <p:spPr>
          <a:xfrm>
            <a:off x="4502373" y="7786671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radius = 10"/>
          <p:cNvSpPr/>
          <p:nvPr/>
        </p:nvSpPr>
        <p:spPr>
          <a:xfrm>
            <a:off x="9045055" y="6191475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276" name="radius = 20"/>
          <p:cNvSpPr/>
          <p:nvPr/>
        </p:nvSpPr>
        <p:spPr>
          <a:xfrm>
            <a:off x="9045055" y="7582987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  <p:sp>
        <p:nvSpPr>
          <p:cNvPr id="277" name="static int numberOfObjects = 2"/>
          <p:cNvSpPr/>
          <p:nvPr/>
        </p:nvSpPr>
        <p:spPr>
          <a:xfrm>
            <a:off x="2509371" y="3809222"/>
            <a:ext cx="2775888" cy="455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13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static int numberOfObjects = 2</a:t>
            </a:r>
          </a:p>
        </p:txBody>
      </p:sp>
      <p:sp>
        <p:nvSpPr>
          <p:cNvPr id="278" name="Rectangle"/>
          <p:cNvSpPr/>
          <p:nvPr/>
        </p:nvSpPr>
        <p:spPr>
          <a:xfrm>
            <a:off x="8690015" y="3599649"/>
            <a:ext cx="1913253" cy="521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numberOfObjects = 2"/>
          <p:cNvSpPr/>
          <p:nvPr/>
        </p:nvSpPr>
        <p:spPr>
          <a:xfrm>
            <a:off x="8702715" y="3691369"/>
            <a:ext cx="1913253" cy="45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13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numberOfObjects = 2</a:t>
            </a:r>
          </a:p>
        </p:txBody>
      </p:sp>
      <p:sp>
        <p:nvSpPr>
          <p:cNvPr id="280" name="Line"/>
          <p:cNvSpPr/>
          <p:nvPr/>
        </p:nvSpPr>
        <p:spPr>
          <a:xfrm>
            <a:off x="5418091" y="3989154"/>
            <a:ext cx="30744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Классы и объекты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Классы и объекты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Инстанс переменные/методы:…"/>
          <p:cNvSpPr/>
          <p:nvPr/>
        </p:nvSpPr>
        <p:spPr>
          <a:xfrm>
            <a:off x="261988" y="1360060"/>
            <a:ext cx="12480824" cy="8020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Инстанс переменные/методы: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Когда перем/метод принадлежат и зависят от определенного объекта. Пример: radius это свойство конкретного объекта класса Circle, метод getArea() считает площадь конкретного объекта класса Circle</a:t>
            </a:r>
          </a:p>
          <a:p>
            <a:pPr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 defTabSz="414781">
              <a:defRPr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Статик переменные/методы: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Перем/метод не зависят от конкретного объекта класса. Примеры в классе Math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Переменная существует независимо от объекта, но может относиться к какой-то области. Пример: Math.PI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Метод представляет собой отдельно стоящую операцию/набор инструкций, существует сам по себе, имеет независимые входящие и выходящие параметры, не использует данных из объекта.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Таким образом можно переделать инстанс методы объекта в статик методы отдельного util-класса</a:t>
            </a:r>
          </a:p>
        </p:txBody>
      </p:sp>
      <p:sp>
        <p:nvSpPr>
          <p:cNvPr id="284" name="Когда использовать инстанс, а когда статик?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Когда использовать инстанс, а когда статик?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Инкапсуляция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Инкапсуляция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Инкапсуляцию можно определить с помощью латинского in capsula — размещение в оболочке, изоляция, закрытие чего-либо инородного с целью исключения влияния на окружающее, обеспечение доступности главного, выделение основного содержания путём помещения всего мешающего, второстепенного в некую условную капсулу (чёрный ящик)."/>
          <p:cNvSpPr/>
          <p:nvPr/>
        </p:nvSpPr>
        <p:spPr>
          <a:xfrm>
            <a:off x="261988" y="1360060"/>
            <a:ext cx="12480824" cy="306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Инкапсуляцию</a:t>
            </a:r>
            <a:r>
              <a:t> можно определить с помощью латинского </a:t>
            </a:r>
            <a:r>
              <a:rPr i="1"/>
              <a:t>in capsula</a:t>
            </a:r>
            <a:r>
              <a:t> — размещение в оболочке, изоляция, закрытие чего-либо инородного с целью исключения влияния на окружающее, обеспечение доступности главного, выделение основного содержания путём помещения всего мешающего, второстепенного в некую условную капсулу (чёрный ящик).</a:t>
            </a:r>
          </a:p>
        </p:txBody>
      </p:sp>
      <p:sp>
        <p:nvSpPr>
          <p:cNvPr id="290" name="Вспоминаем понятие инкапсуляции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Вспоминаем понятие инкапсуляции</a:t>
            </a:r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866" y="5202861"/>
            <a:ext cx="8365068" cy="3328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Пример: автомобиль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Пример: автомобиль</a:t>
            </a:r>
          </a:p>
        </p:txBody>
      </p:sp>
      <p:pic>
        <p:nvPicPr>
          <p:cNvPr id="2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6408" y="6051262"/>
            <a:ext cx="5271984" cy="3429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10426" r="0" b="10426"/>
          <a:stretch>
            <a:fillRect/>
          </a:stretch>
        </p:blipFill>
        <p:spPr>
          <a:xfrm>
            <a:off x="2218783" y="1656582"/>
            <a:ext cx="3307814" cy="3671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25992" y="1792051"/>
            <a:ext cx="4534602" cy="3400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4 области видимости переменных/методов:…"/>
          <p:cNvSpPr/>
          <p:nvPr/>
        </p:nvSpPr>
        <p:spPr>
          <a:xfrm>
            <a:off x="261988" y="1360060"/>
            <a:ext cx="12480824" cy="276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3991">
              <a:defRPr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4 области видимости переменных/методов:</a:t>
            </a:r>
          </a:p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public — видны всем</a:t>
            </a:r>
          </a:p>
          <a:p>
            <a:pPr algn="l" defTabSz="443991">
              <a:defRPr b="0" strike="sngStrike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protected — видны только подклассам</a:t>
            </a:r>
          </a:p>
          <a:p>
            <a:pPr algn="l" defTabSz="443991">
              <a:defRPr b="0" i="1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default (no modifier) — видны только внутри папки (package)</a:t>
            </a:r>
          </a:p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private — видны только внутри класса</a:t>
            </a:r>
          </a:p>
        </p:txBody>
      </p:sp>
      <p:sp>
        <p:nvSpPr>
          <p:cNvPr id="301" name="Области видимости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Области видимости</a:t>
            </a:r>
          </a:p>
        </p:txBody>
      </p:sp>
      <p:pic>
        <p:nvPicPr>
          <p:cNvPr id="3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928" y="4547365"/>
            <a:ext cx="6904944" cy="256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Rectangle"/>
          <p:cNvSpPr/>
          <p:nvPr/>
        </p:nvSpPr>
        <p:spPr>
          <a:xfrm>
            <a:off x="3083115" y="5572350"/>
            <a:ext cx="6838570" cy="48782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Rectangle"/>
          <p:cNvSpPr/>
          <p:nvPr/>
        </p:nvSpPr>
        <p:spPr>
          <a:xfrm>
            <a:off x="7274727" y="4560065"/>
            <a:ext cx="1379552" cy="25124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Почему public филды это плохо?…"/>
          <p:cNvSpPr/>
          <p:nvPr/>
        </p:nvSpPr>
        <p:spPr>
          <a:xfrm>
            <a:off x="261988" y="1868060"/>
            <a:ext cx="12480824" cy="505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31622">
              <a:defRPr sz="3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Почему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public</a:t>
            </a:r>
            <a:r>
              <a:t> филды это плохо?</a:t>
            </a:r>
          </a:p>
          <a:p>
            <a:pPr algn="l" defTabSz="531622">
              <a:defRPr sz="364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22312" indent="-722312" algn="l" defTabSz="531622">
              <a:buSzPct val="100000"/>
              <a:buAutoNum type="arabicPeriod" startAt="1"/>
              <a:defRPr b="0" sz="3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Филды могут быть доступны для изменения, когда это не нужно. Пример: класс </a:t>
            </a:r>
            <a:r>
              <a:rPr>
                <a:solidFill>
                  <a:srgbClr val="929292"/>
                </a:solidFill>
              </a:rPr>
              <a:t>Circle</a:t>
            </a:r>
            <a:r>
              <a:t> и филд 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numberOfObjects</a:t>
            </a:r>
          </a:p>
          <a:p>
            <a:pPr marL="722312" indent="-722312" algn="l" defTabSz="531622">
              <a:buSzPct val="100000"/>
              <a:buAutoNum type="arabicPeriod" startAt="1"/>
              <a:defRPr b="0" sz="3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Филды могут быть случайно использованы, изменены неправильно в другом месте, что приведет к багам</a:t>
            </a:r>
          </a:p>
        </p:txBody>
      </p:sp>
      <p:sp>
        <p:nvSpPr>
          <p:cNvPr id="308" name="Инкапсуляция атрибутов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Инкапсуляция атрибутов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Как решить эту проблему?…"/>
          <p:cNvSpPr/>
          <p:nvPr/>
        </p:nvSpPr>
        <p:spPr>
          <a:xfrm>
            <a:off x="261988" y="1909865"/>
            <a:ext cx="12480824" cy="3701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Как решить эту проблему?</a:t>
            </a: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Использовать доступ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private</a:t>
            </a:r>
            <a:r>
              <a:t> </a:t>
            </a:r>
          </a:p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Использовать методы геттеры и сеттеры (getters/setters, accessors/mutators)</a:t>
            </a:r>
          </a:p>
        </p:txBody>
      </p:sp>
      <p:sp>
        <p:nvSpPr>
          <p:cNvPr id="312" name="Инкапсуляция атрибутов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Инкапсуляция атрибутов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При помощи ООП можно описать мир реальных и абстрактных вещей при помощи всего 3 понятий:…"/>
          <p:cNvSpPr/>
          <p:nvPr/>
        </p:nvSpPr>
        <p:spPr>
          <a:xfrm>
            <a:off x="261988" y="1360060"/>
            <a:ext cx="12480824" cy="372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При помощи </a:t>
            </a:r>
            <a:r>
              <a:rPr b="1"/>
              <a:t>ООП</a:t>
            </a:r>
            <a:r>
              <a:t> можно описать мир реальных и абстрактных вещей при помощи всего 3 понятий:</a:t>
            </a:r>
          </a:p>
          <a:p>
            <a:pPr lvl="1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объект (сущ.)</a:t>
            </a:r>
          </a:p>
          <a:p>
            <a:pPr lvl="1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свойства (сущ., прил.)</a:t>
            </a:r>
          </a:p>
          <a:p>
            <a:pPr lvl="1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действия (гл.)</a:t>
            </a:r>
          </a:p>
        </p:txBody>
      </p:sp>
      <p:sp>
        <p:nvSpPr>
          <p:cNvPr id="127" name="Концепция ООП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Концепция ООП</a:t>
            </a:r>
          </a:p>
        </p:txBody>
      </p:sp>
      <p:sp>
        <p:nvSpPr>
          <p:cNvPr id="128" name="Man Walking"/>
          <p:cNvSpPr/>
          <p:nvPr/>
        </p:nvSpPr>
        <p:spPr>
          <a:xfrm>
            <a:off x="2140057" y="5893516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Bicycle"/>
          <p:cNvSpPr/>
          <p:nvPr/>
        </p:nvSpPr>
        <p:spPr>
          <a:xfrm>
            <a:off x="5752875" y="6219353"/>
            <a:ext cx="1499050" cy="879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81" y="0"/>
                </a:moveTo>
                <a:cubicBezTo>
                  <a:pt x="5318" y="0"/>
                  <a:pt x="5251" y="421"/>
                  <a:pt x="5251" y="703"/>
                </a:cubicBezTo>
                <a:cubicBezTo>
                  <a:pt x="5251" y="1625"/>
                  <a:pt x="5818" y="2076"/>
                  <a:pt x="6373" y="2076"/>
                </a:cubicBezTo>
                <a:cubicBezTo>
                  <a:pt x="6629" y="2076"/>
                  <a:pt x="6830" y="1948"/>
                  <a:pt x="7020" y="1800"/>
                </a:cubicBezTo>
                <a:lnTo>
                  <a:pt x="7662" y="5321"/>
                </a:lnTo>
                <a:lnTo>
                  <a:pt x="6272" y="8626"/>
                </a:lnTo>
                <a:cubicBezTo>
                  <a:pt x="5644" y="7964"/>
                  <a:pt x="4905" y="7581"/>
                  <a:pt x="4114" y="7581"/>
                </a:cubicBezTo>
                <a:cubicBezTo>
                  <a:pt x="1846" y="7581"/>
                  <a:pt x="0" y="10723"/>
                  <a:pt x="0" y="14589"/>
                </a:cubicBezTo>
                <a:cubicBezTo>
                  <a:pt x="0" y="18455"/>
                  <a:pt x="1846" y="21600"/>
                  <a:pt x="4114" y="21600"/>
                </a:cubicBezTo>
                <a:cubicBezTo>
                  <a:pt x="5794" y="21600"/>
                  <a:pt x="7240" y="19876"/>
                  <a:pt x="7879" y="17411"/>
                </a:cubicBezTo>
                <a:cubicBezTo>
                  <a:pt x="8424" y="17540"/>
                  <a:pt x="8902" y="17653"/>
                  <a:pt x="9213" y="17727"/>
                </a:cubicBezTo>
                <a:lnTo>
                  <a:pt x="9066" y="18608"/>
                </a:lnTo>
                <a:lnTo>
                  <a:pt x="8636" y="18608"/>
                </a:lnTo>
                <a:lnTo>
                  <a:pt x="8636" y="19403"/>
                </a:lnTo>
                <a:lnTo>
                  <a:pt x="9935" y="19403"/>
                </a:lnTo>
                <a:lnTo>
                  <a:pt x="9935" y="18608"/>
                </a:lnTo>
                <a:lnTo>
                  <a:pt x="9518" y="18608"/>
                </a:lnTo>
                <a:lnTo>
                  <a:pt x="9653" y="17802"/>
                </a:lnTo>
                <a:cubicBezTo>
                  <a:pt x="9727" y="17820"/>
                  <a:pt x="9803" y="17828"/>
                  <a:pt x="9881" y="17828"/>
                </a:cubicBezTo>
                <a:cubicBezTo>
                  <a:pt x="10814" y="17828"/>
                  <a:pt x="11572" y="16536"/>
                  <a:pt x="11572" y="14946"/>
                </a:cubicBezTo>
                <a:cubicBezTo>
                  <a:pt x="11572" y="14521"/>
                  <a:pt x="11518" y="14115"/>
                  <a:pt x="11420" y="13751"/>
                </a:cubicBezTo>
                <a:lnTo>
                  <a:pt x="15558" y="6835"/>
                </a:lnTo>
                <a:lnTo>
                  <a:pt x="15786" y="8209"/>
                </a:lnTo>
                <a:cubicBezTo>
                  <a:pt x="14363" y="9313"/>
                  <a:pt x="13372" y="11755"/>
                  <a:pt x="13372" y="14589"/>
                </a:cubicBezTo>
                <a:cubicBezTo>
                  <a:pt x="13372" y="18455"/>
                  <a:pt x="15217" y="21600"/>
                  <a:pt x="17486" y="21600"/>
                </a:cubicBezTo>
                <a:cubicBezTo>
                  <a:pt x="19754" y="21600"/>
                  <a:pt x="21600" y="18455"/>
                  <a:pt x="21600" y="14589"/>
                </a:cubicBezTo>
                <a:cubicBezTo>
                  <a:pt x="21600" y="10723"/>
                  <a:pt x="19754" y="7581"/>
                  <a:pt x="17486" y="7581"/>
                </a:cubicBezTo>
                <a:cubicBezTo>
                  <a:pt x="17110" y="7581"/>
                  <a:pt x="16746" y="7667"/>
                  <a:pt x="16399" y="7829"/>
                </a:cubicBezTo>
                <a:lnTo>
                  <a:pt x="15517" y="2545"/>
                </a:lnTo>
                <a:lnTo>
                  <a:pt x="16732" y="2545"/>
                </a:lnTo>
                <a:cubicBezTo>
                  <a:pt x="17076" y="2545"/>
                  <a:pt x="17388" y="2942"/>
                  <a:pt x="17457" y="3516"/>
                </a:cubicBezTo>
                <a:cubicBezTo>
                  <a:pt x="17535" y="4166"/>
                  <a:pt x="17308" y="4752"/>
                  <a:pt x="16976" y="4938"/>
                </a:cubicBezTo>
                <a:cubicBezTo>
                  <a:pt x="16842" y="5012"/>
                  <a:pt x="16753" y="5223"/>
                  <a:pt x="16753" y="5462"/>
                </a:cubicBezTo>
                <a:cubicBezTo>
                  <a:pt x="16753" y="5839"/>
                  <a:pt x="16970" y="6107"/>
                  <a:pt x="17180" y="5989"/>
                </a:cubicBezTo>
                <a:cubicBezTo>
                  <a:pt x="17780" y="5652"/>
                  <a:pt x="18199" y="4626"/>
                  <a:pt x="18111" y="3464"/>
                </a:cubicBezTo>
                <a:cubicBezTo>
                  <a:pt x="18022" y="2287"/>
                  <a:pt x="17401" y="1437"/>
                  <a:pt x="16921" y="1437"/>
                </a:cubicBezTo>
                <a:lnTo>
                  <a:pt x="14368" y="1437"/>
                </a:lnTo>
                <a:lnTo>
                  <a:pt x="14380" y="2545"/>
                </a:lnTo>
                <a:lnTo>
                  <a:pt x="14842" y="2545"/>
                </a:lnTo>
                <a:lnTo>
                  <a:pt x="15239" y="4926"/>
                </a:lnTo>
                <a:lnTo>
                  <a:pt x="8272" y="4926"/>
                </a:lnTo>
                <a:lnTo>
                  <a:pt x="7617" y="1333"/>
                </a:lnTo>
                <a:cubicBezTo>
                  <a:pt x="7769" y="1234"/>
                  <a:pt x="7932" y="1160"/>
                  <a:pt x="8127" y="1160"/>
                </a:cubicBezTo>
                <a:lnTo>
                  <a:pt x="9190" y="1160"/>
                </a:lnTo>
                <a:cubicBezTo>
                  <a:pt x="9319" y="1160"/>
                  <a:pt x="9381" y="936"/>
                  <a:pt x="9330" y="734"/>
                </a:cubicBezTo>
                <a:cubicBezTo>
                  <a:pt x="9146" y="1"/>
                  <a:pt x="8468" y="0"/>
                  <a:pt x="8468" y="0"/>
                </a:cubicBezTo>
                <a:cubicBezTo>
                  <a:pt x="8468" y="0"/>
                  <a:pt x="6644" y="0"/>
                  <a:pt x="5981" y="0"/>
                </a:cubicBezTo>
                <a:close/>
                <a:moveTo>
                  <a:pt x="8473" y="6035"/>
                </a:moveTo>
                <a:lnTo>
                  <a:pt x="15109" y="6035"/>
                </a:lnTo>
                <a:lnTo>
                  <a:pt x="11037" y="12844"/>
                </a:lnTo>
                <a:cubicBezTo>
                  <a:pt x="10907" y="12638"/>
                  <a:pt x="10758" y="12465"/>
                  <a:pt x="10596" y="12335"/>
                </a:cubicBezTo>
                <a:lnTo>
                  <a:pt x="10780" y="11241"/>
                </a:lnTo>
                <a:lnTo>
                  <a:pt x="11271" y="11241"/>
                </a:lnTo>
                <a:lnTo>
                  <a:pt x="11271" y="10446"/>
                </a:lnTo>
                <a:lnTo>
                  <a:pt x="9972" y="10446"/>
                </a:lnTo>
                <a:lnTo>
                  <a:pt x="9972" y="11241"/>
                </a:lnTo>
                <a:lnTo>
                  <a:pt x="10329" y="11241"/>
                </a:lnTo>
                <a:lnTo>
                  <a:pt x="10183" y="12110"/>
                </a:lnTo>
                <a:cubicBezTo>
                  <a:pt x="10085" y="12080"/>
                  <a:pt x="9984" y="12061"/>
                  <a:pt x="9881" y="12061"/>
                </a:cubicBezTo>
                <a:cubicBezTo>
                  <a:pt x="9859" y="12061"/>
                  <a:pt x="9751" y="12072"/>
                  <a:pt x="9578" y="12090"/>
                </a:cubicBezTo>
                <a:lnTo>
                  <a:pt x="8473" y="6035"/>
                </a:lnTo>
                <a:close/>
                <a:moveTo>
                  <a:pt x="7904" y="6645"/>
                </a:moveTo>
                <a:lnTo>
                  <a:pt x="8911" y="12159"/>
                </a:lnTo>
                <a:cubicBezTo>
                  <a:pt x="8639" y="12188"/>
                  <a:pt x="8326" y="12221"/>
                  <a:pt x="7994" y="12257"/>
                </a:cubicBezTo>
                <a:cubicBezTo>
                  <a:pt x="7752" y="11093"/>
                  <a:pt x="7334" y="10070"/>
                  <a:pt x="6796" y="9280"/>
                </a:cubicBezTo>
                <a:lnTo>
                  <a:pt x="7904" y="6645"/>
                </a:lnTo>
                <a:close/>
                <a:moveTo>
                  <a:pt x="4114" y="8687"/>
                </a:moveTo>
                <a:cubicBezTo>
                  <a:pt x="4764" y="8687"/>
                  <a:pt x="5373" y="8995"/>
                  <a:pt x="5893" y="9527"/>
                </a:cubicBezTo>
                <a:lnTo>
                  <a:pt x="4584" y="12634"/>
                </a:lnTo>
                <a:cubicBezTo>
                  <a:pt x="4288" y="12667"/>
                  <a:pt x="4109" y="12686"/>
                  <a:pt x="4109" y="12686"/>
                </a:cubicBezTo>
                <a:cubicBezTo>
                  <a:pt x="3496" y="12691"/>
                  <a:pt x="2997" y="13543"/>
                  <a:pt x="2997" y="14589"/>
                </a:cubicBezTo>
                <a:cubicBezTo>
                  <a:pt x="2997" y="15507"/>
                  <a:pt x="3381" y="16277"/>
                  <a:pt x="3889" y="16455"/>
                </a:cubicBezTo>
                <a:cubicBezTo>
                  <a:pt x="3930" y="16469"/>
                  <a:pt x="5660" y="16882"/>
                  <a:pt x="7205" y="17249"/>
                </a:cubicBezTo>
                <a:cubicBezTo>
                  <a:pt x="6633" y="19172"/>
                  <a:pt x="5463" y="20494"/>
                  <a:pt x="4114" y="20494"/>
                </a:cubicBezTo>
                <a:cubicBezTo>
                  <a:pt x="2204" y="20494"/>
                  <a:pt x="649" y="17844"/>
                  <a:pt x="649" y="14589"/>
                </a:cubicBezTo>
                <a:cubicBezTo>
                  <a:pt x="649" y="11334"/>
                  <a:pt x="2204" y="8687"/>
                  <a:pt x="4114" y="8687"/>
                </a:cubicBezTo>
                <a:close/>
                <a:moveTo>
                  <a:pt x="17486" y="8687"/>
                </a:moveTo>
                <a:cubicBezTo>
                  <a:pt x="19396" y="8687"/>
                  <a:pt x="20950" y="11334"/>
                  <a:pt x="20949" y="14589"/>
                </a:cubicBezTo>
                <a:cubicBezTo>
                  <a:pt x="20949" y="17844"/>
                  <a:pt x="19396" y="20494"/>
                  <a:pt x="17486" y="20494"/>
                </a:cubicBezTo>
                <a:cubicBezTo>
                  <a:pt x="15575" y="20494"/>
                  <a:pt x="14020" y="17844"/>
                  <a:pt x="14020" y="14589"/>
                </a:cubicBezTo>
                <a:cubicBezTo>
                  <a:pt x="14020" y="12262"/>
                  <a:pt x="14816" y="10246"/>
                  <a:pt x="15967" y="9286"/>
                </a:cubicBezTo>
                <a:lnTo>
                  <a:pt x="16406" y="11920"/>
                </a:lnTo>
                <a:cubicBezTo>
                  <a:pt x="16436" y="12122"/>
                  <a:pt x="16790" y="14404"/>
                  <a:pt x="17692" y="15438"/>
                </a:cubicBezTo>
                <a:lnTo>
                  <a:pt x="18055" y="14520"/>
                </a:lnTo>
                <a:cubicBezTo>
                  <a:pt x="17342" y="13701"/>
                  <a:pt x="17039" y="11666"/>
                  <a:pt x="17036" y="11646"/>
                </a:cubicBezTo>
                <a:lnTo>
                  <a:pt x="16577" y="8894"/>
                </a:lnTo>
                <a:cubicBezTo>
                  <a:pt x="16867" y="8760"/>
                  <a:pt x="17171" y="8687"/>
                  <a:pt x="17486" y="8687"/>
                </a:cubicBezTo>
                <a:close/>
                <a:moveTo>
                  <a:pt x="6415" y="10184"/>
                </a:moveTo>
                <a:cubicBezTo>
                  <a:pt x="6803" y="10772"/>
                  <a:pt x="7112" y="11504"/>
                  <a:pt x="7314" y="12332"/>
                </a:cubicBezTo>
                <a:cubicBezTo>
                  <a:pt x="6660" y="12403"/>
                  <a:pt x="5985" y="12480"/>
                  <a:pt x="5424" y="12542"/>
                </a:cubicBezTo>
                <a:lnTo>
                  <a:pt x="6415" y="10184"/>
                </a:lnTo>
                <a:close/>
                <a:moveTo>
                  <a:pt x="8776" y="12764"/>
                </a:moveTo>
                <a:cubicBezTo>
                  <a:pt x="8525" y="13134"/>
                  <a:pt x="8338" y="13628"/>
                  <a:pt x="8249" y="14189"/>
                </a:cubicBezTo>
                <a:lnTo>
                  <a:pt x="8222" y="14189"/>
                </a:lnTo>
                <a:cubicBezTo>
                  <a:pt x="8206" y="13725"/>
                  <a:pt x="8164" y="13271"/>
                  <a:pt x="8098" y="12836"/>
                </a:cubicBezTo>
                <a:lnTo>
                  <a:pt x="8776" y="12764"/>
                </a:lnTo>
                <a:close/>
                <a:moveTo>
                  <a:pt x="9881" y="12767"/>
                </a:moveTo>
                <a:cubicBezTo>
                  <a:pt x="10586" y="12767"/>
                  <a:pt x="11160" y="13745"/>
                  <a:pt x="11160" y="14946"/>
                </a:cubicBezTo>
                <a:cubicBezTo>
                  <a:pt x="11160" y="16148"/>
                  <a:pt x="10586" y="17123"/>
                  <a:pt x="9881" y="17123"/>
                </a:cubicBezTo>
                <a:cubicBezTo>
                  <a:pt x="9843" y="17123"/>
                  <a:pt x="9805" y="17120"/>
                  <a:pt x="9768" y="17114"/>
                </a:cubicBezTo>
                <a:lnTo>
                  <a:pt x="10134" y="14932"/>
                </a:lnTo>
                <a:cubicBezTo>
                  <a:pt x="10167" y="14736"/>
                  <a:pt x="10101" y="14530"/>
                  <a:pt x="9986" y="14474"/>
                </a:cubicBezTo>
                <a:cubicBezTo>
                  <a:pt x="9871" y="14418"/>
                  <a:pt x="9750" y="14531"/>
                  <a:pt x="9717" y="14727"/>
                </a:cubicBezTo>
                <a:lnTo>
                  <a:pt x="9349" y="16927"/>
                </a:lnTo>
                <a:cubicBezTo>
                  <a:pt x="8908" y="16582"/>
                  <a:pt x="8602" y="15824"/>
                  <a:pt x="8602" y="14946"/>
                </a:cubicBezTo>
                <a:cubicBezTo>
                  <a:pt x="8602" y="13745"/>
                  <a:pt x="9176" y="12767"/>
                  <a:pt x="9881" y="12767"/>
                </a:cubicBezTo>
                <a:close/>
                <a:moveTo>
                  <a:pt x="7434" y="12905"/>
                </a:moveTo>
                <a:cubicBezTo>
                  <a:pt x="7505" y="13308"/>
                  <a:pt x="7549" y="13729"/>
                  <a:pt x="7568" y="14163"/>
                </a:cubicBezTo>
                <a:lnTo>
                  <a:pt x="4783" y="14059"/>
                </a:lnTo>
                <a:lnTo>
                  <a:pt x="5169" y="13144"/>
                </a:lnTo>
                <a:lnTo>
                  <a:pt x="7434" y="12905"/>
                </a:lnTo>
                <a:close/>
                <a:moveTo>
                  <a:pt x="4332" y="13233"/>
                </a:moveTo>
                <a:lnTo>
                  <a:pt x="3538" y="15122"/>
                </a:lnTo>
                <a:lnTo>
                  <a:pt x="4819" y="15168"/>
                </a:lnTo>
                <a:cubicBezTo>
                  <a:pt x="4692" y="15614"/>
                  <a:pt x="4424" y="15925"/>
                  <a:pt x="4114" y="15925"/>
                </a:cubicBezTo>
                <a:cubicBezTo>
                  <a:pt x="3682" y="15925"/>
                  <a:pt x="3330" y="15325"/>
                  <a:pt x="3330" y="14589"/>
                </a:cubicBezTo>
                <a:cubicBezTo>
                  <a:pt x="3330" y="13853"/>
                  <a:pt x="3683" y="13256"/>
                  <a:pt x="4114" y="13256"/>
                </a:cubicBezTo>
                <a:lnTo>
                  <a:pt x="4332" y="13233"/>
                </a:lnTo>
                <a:close/>
                <a:moveTo>
                  <a:pt x="5175" y="15182"/>
                </a:moveTo>
                <a:lnTo>
                  <a:pt x="7554" y="15271"/>
                </a:lnTo>
                <a:cubicBezTo>
                  <a:pt x="7520" y="15772"/>
                  <a:pt x="7451" y="16251"/>
                  <a:pt x="7348" y="16705"/>
                </a:cubicBezTo>
                <a:lnTo>
                  <a:pt x="4795" y="16095"/>
                </a:lnTo>
                <a:cubicBezTo>
                  <a:pt x="4970" y="15864"/>
                  <a:pt x="5105" y="15548"/>
                  <a:pt x="5175" y="15182"/>
                </a:cubicBezTo>
                <a:close/>
                <a:moveTo>
                  <a:pt x="8205" y="15335"/>
                </a:moveTo>
                <a:cubicBezTo>
                  <a:pt x="8258" y="15999"/>
                  <a:pt x="8444" y="16593"/>
                  <a:pt x="8717" y="17034"/>
                </a:cubicBezTo>
                <a:lnTo>
                  <a:pt x="8005" y="16864"/>
                </a:lnTo>
                <a:cubicBezTo>
                  <a:pt x="8104" y="16376"/>
                  <a:pt x="8172" y="15864"/>
                  <a:pt x="8205" y="15335"/>
                </a:cubicBez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Microscope"/>
          <p:cNvSpPr/>
          <p:nvPr/>
        </p:nvSpPr>
        <p:spPr>
          <a:xfrm>
            <a:off x="10175016" y="5934214"/>
            <a:ext cx="1012216" cy="1449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Объект: человек…"/>
          <p:cNvSpPr/>
          <p:nvPr/>
        </p:nvSpPr>
        <p:spPr>
          <a:xfrm>
            <a:off x="722860" y="7654618"/>
            <a:ext cx="3327973" cy="103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356362">
              <a:defRPr b="0" sz="1647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: человек</a:t>
            </a:r>
          </a:p>
          <a:p>
            <a:pPr lvl="1" indent="0" algn="l" defTabSz="356362">
              <a:defRPr b="0" sz="1647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Свойства</a:t>
            </a:r>
            <a:r>
              <a:t>: возраст, рост, вес, …</a:t>
            </a:r>
          </a:p>
          <a:p>
            <a:pPr lvl="1" indent="0" algn="l" defTabSz="356362">
              <a:defRPr b="0" sz="1647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Действия</a:t>
            </a:r>
            <a:r>
              <a:t>: ходить, работать, …</a:t>
            </a:r>
          </a:p>
        </p:txBody>
      </p:sp>
      <p:sp>
        <p:nvSpPr>
          <p:cNvPr id="132" name="Объект: микросков…"/>
          <p:cNvSpPr/>
          <p:nvPr/>
        </p:nvSpPr>
        <p:spPr>
          <a:xfrm>
            <a:off x="9017137" y="7654618"/>
            <a:ext cx="3327974" cy="103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303783">
              <a:defRPr b="0" sz="1403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: микросков</a:t>
            </a:r>
          </a:p>
          <a:p>
            <a:pPr lvl="1" indent="0" algn="l" defTabSz="303783">
              <a:defRPr b="0" sz="1403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Свойства</a:t>
            </a:r>
            <a:r>
              <a:t>: точность, размер линзы, …</a:t>
            </a:r>
          </a:p>
          <a:p>
            <a:pPr lvl="1" indent="0" algn="l" defTabSz="303783">
              <a:defRPr b="0" sz="1403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Действия</a:t>
            </a:r>
            <a:r>
              <a:t>: настраивать фокус…</a:t>
            </a:r>
          </a:p>
        </p:txBody>
      </p:sp>
      <p:sp>
        <p:nvSpPr>
          <p:cNvPr id="133" name="Объект: велосипед…"/>
          <p:cNvSpPr/>
          <p:nvPr/>
        </p:nvSpPr>
        <p:spPr>
          <a:xfrm>
            <a:off x="5176099" y="7654618"/>
            <a:ext cx="2652602" cy="103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280415">
              <a:defRPr b="0" sz="129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: велосипед</a:t>
            </a:r>
          </a:p>
          <a:p>
            <a:pPr lvl="1" indent="0" algn="l" defTabSz="280415">
              <a:defRPr b="0" sz="129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Свойства</a:t>
            </a:r>
            <a:r>
              <a:t>: тип, размер колес, …</a:t>
            </a:r>
          </a:p>
          <a:p>
            <a:pPr lvl="1" indent="0" algn="l" defTabSz="280415">
              <a:defRPr b="0" sz="1296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Действия</a:t>
            </a:r>
            <a:r>
              <a:t>: ехать, переключать передачи…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Классы - макеты реальных/абстрактных вещей, рецепты их создания."/>
          <p:cNvSpPr/>
          <p:nvPr/>
        </p:nvSpPr>
        <p:spPr>
          <a:xfrm>
            <a:off x="261988" y="1360060"/>
            <a:ext cx="12480824" cy="213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Классы</a:t>
            </a:r>
            <a:r>
              <a:t> - макеты реальных/абстрактных вещей, рецепты их создания.</a:t>
            </a:r>
          </a:p>
        </p:txBody>
      </p:sp>
      <p:sp>
        <p:nvSpPr>
          <p:cNvPr id="137" name="От абстрактного к реальному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От абстрактного к реальному</a:t>
            </a:r>
          </a:p>
        </p:txBody>
      </p:sp>
      <p:sp>
        <p:nvSpPr>
          <p:cNvPr id="138" name="Pencil"/>
          <p:cNvSpPr/>
          <p:nvPr/>
        </p:nvSpPr>
        <p:spPr>
          <a:xfrm rot="2697327">
            <a:off x="2102115" y="4437717"/>
            <a:ext cx="209241" cy="2191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0" y="0"/>
                </a:moveTo>
                <a:cubicBezTo>
                  <a:pt x="2381" y="0"/>
                  <a:pt x="0" y="227"/>
                  <a:pt x="0" y="508"/>
                </a:cubicBezTo>
                <a:lnTo>
                  <a:pt x="0" y="1391"/>
                </a:lnTo>
                <a:lnTo>
                  <a:pt x="21600" y="1391"/>
                </a:lnTo>
                <a:lnTo>
                  <a:pt x="21600" y="508"/>
                </a:lnTo>
                <a:cubicBezTo>
                  <a:pt x="21600" y="227"/>
                  <a:pt x="19201" y="0"/>
                  <a:pt x="16262" y="0"/>
                </a:cubicBezTo>
                <a:lnTo>
                  <a:pt x="5320" y="0"/>
                </a:lnTo>
                <a:close/>
                <a:moveTo>
                  <a:pt x="0" y="1715"/>
                </a:moveTo>
                <a:lnTo>
                  <a:pt x="0" y="4104"/>
                </a:lnTo>
                <a:lnTo>
                  <a:pt x="21600" y="4104"/>
                </a:lnTo>
                <a:lnTo>
                  <a:pt x="21600" y="1715"/>
                </a:lnTo>
                <a:lnTo>
                  <a:pt x="0" y="1715"/>
                </a:lnTo>
                <a:close/>
                <a:moveTo>
                  <a:pt x="0" y="4428"/>
                </a:moveTo>
                <a:lnTo>
                  <a:pt x="0" y="16997"/>
                </a:lnTo>
                <a:cubicBezTo>
                  <a:pt x="715" y="16978"/>
                  <a:pt x="1487" y="16968"/>
                  <a:pt x="2298" y="16968"/>
                </a:cubicBezTo>
                <a:cubicBezTo>
                  <a:pt x="3854" y="16968"/>
                  <a:pt x="5364" y="17008"/>
                  <a:pt x="6558" y="17079"/>
                </a:cubicBezTo>
                <a:cubicBezTo>
                  <a:pt x="7751" y="17008"/>
                  <a:pt x="9243" y="16968"/>
                  <a:pt x="10800" y="16968"/>
                </a:cubicBezTo>
                <a:cubicBezTo>
                  <a:pt x="12357" y="16968"/>
                  <a:pt x="13849" y="17008"/>
                  <a:pt x="15042" y="17079"/>
                </a:cubicBezTo>
                <a:cubicBezTo>
                  <a:pt x="16235" y="17008"/>
                  <a:pt x="17746" y="16968"/>
                  <a:pt x="19302" y="16968"/>
                </a:cubicBezTo>
                <a:cubicBezTo>
                  <a:pt x="20113" y="16968"/>
                  <a:pt x="20884" y="16978"/>
                  <a:pt x="21600" y="16997"/>
                </a:cubicBezTo>
                <a:lnTo>
                  <a:pt x="21600" y="4428"/>
                </a:lnTo>
                <a:lnTo>
                  <a:pt x="0" y="4428"/>
                </a:lnTo>
                <a:close/>
                <a:moveTo>
                  <a:pt x="2298" y="17292"/>
                </a:moveTo>
                <a:cubicBezTo>
                  <a:pt x="1561" y="17292"/>
                  <a:pt x="907" y="17305"/>
                  <a:pt x="371" y="17327"/>
                </a:cubicBezTo>
                <a:lnTo>
                  <a:pt x="5409" y="19388"/>
                </a:lnTo>
                <a:lnTo>
                  <a:pt x="6116" y="19678"/>
                </a:lnTo>
                <a:lnTo>
                  <a:pt x="15484" y="19678"/>
                </a:lnTo>
                <a:lnTo>
                  <a:pt x="16191" y="19388"/>
                </a:lnTo>
                <a:lnTo>
                  <a:pt x="21229" y="17327"/>
                </a:lnTo>
                <a:cubicBezTo>
                  <a:pt x="20693" y="17305"/>
                  <a:pt x="20038" y="17292"/>
                  <a:pt x="19302" y="17292"/>
                </a:cubicBezTo>
                <a:cubicBezTo>
                  <a:pt x="18082" y="17292"/>
                  <a:pt x="16931" y="17331"/>
                  <a:pt x="16297" y="17396"/>
                </a:cubicBezTo>
                <a:lnTo>
                  <a:pt x="15042" y="17525"/>
                </a:lnTo>
                <a:lnTo>
                  <a:pt x="13805" y="17396"/>
                </a:lnTo>
                <a:cubicBezTo>
                  <a:pt x="13170" y="17331"/>
                  <a:pt x="12020" y="17292"/>
                  <a:pt x="10800" y="17292"/>
                </a:cubicBezTo>
                <a:cubicBezTo>
                  <a:pt x="9580" y="17292"/>
                  <a:pt x="8429" y="17331"/>
                  <a:pt x="7795" y="17396"/>
                </a:cubicBezTo>
                <a:lnTo>
                  <a:pt x="6558" y="17525"/>
                </a:lnTo>
                <a:lnTo>
                  <a:pt x="5303" y="17396"/>
                </a:lnTo>
                <a:cubicBezTo>
                  <a:pt x="4668" y="17331"/>
                  <a:pt x="3517" y="17292"/>
                  <a:pt x="2298" y="17292"/>
                </a:cubicBezTo>
                <a:close/>
                <a:moveTo>
                  <a:pt x="6894" y="20002"/>
                </a:moveTo>
                <a:lnTo>
                  <a:pt x="10800" y="21600"/>
                </a:lnTo>
                <a:lnTo>
                  <a:pt x="14706" y="20002"/>
                </a:lnTo>
                <a:lnTo>
                  <a:pt x="6894" y="20002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Абстрактная ручка"/>
          <p:cNvSpPr/>
          <p:nvPr/>
        </p:nvSpPr>
        <p:spPr>
          <a:xfrm>
            <a:off x="569064" y="6689107"/>
            <a:ext cx="3327973" cy="63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>
              <a:defRPr b="0" sz="2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Абстрактная ручка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866" t="0" r="6866" b="24289"/>
          <a:stretch>
            <a:fillRect/>
          </a:stretch>
        </p:blipFill>
        <p:spPr>
          <a:xfrm>
            <a:off x="5040627" y="4345622"/>
            <a:ext cx="3244269" cy="213544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Макет автомобиля"/>
          <p:cNvSpPr/>
          <p:nvPr/>
        </p:nvSpPr>
        <p:spPr>
          <a:xfrm>
            <a:off x="5066603" y="6689107"/>
            <a:ext cx="3327973" cy="63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>
              <a:defRPr b="0" sz="2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Макет автомобиля</a:t>
            </a:r>
          </a:p>
        </p:txBody>
      </p:sp>
      <p:sp>
        <p:nvSpPr>
          <p:cNvPr id="142" name="Monkey"/>
          <p:cNvSpPr/>
          <p:nvPr/>
        </p:nvSpPr>
        <p:spPr>
          <a:xfrm>
            <a:off x="9654164" y="4625440"/>
            <a:ext cx="1817573" cy="1575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600" fill="norm" stroke="1" extrusionOk="0">
                <a:moveTo>
                  <a:pt x="4595" y="0"/>
                </a:moveTo>
                <a:cubicBezTo>
                  <a:pt x="3121" y="0"/>
                  <a:pt x="162" y="1241"/>
                  <a:pt x="4" y="5709"/>
                </a:cubicBezTo>
                <a:cubicBezTo>
                  <a:pt x="-132" y="9630"/>
                  <a:pt x="2796" y="11513"/>
                  <a:pt x="4480" y="12265"/>
                </a:cubicBezTo>
                <a:cubicBezTo>
                  <a:pt x="4606" y="13104"/>
                  <a:pt x="4664" y="14006"/>
                  <a:pt x="4375" y="14267"/>
                </a:cubicBezTo>
                <a:cubicBezTo>
                  <a:pt x="3803" y="14783"/>
                  <a:pt x="2024" y="14484"/>
                  <a:pt x="1867" y="15143"/>
                </a:cubicBezTo>
                <a:cubicBezTo>
                  <a:pt x="1720" y="15777"/>
                  <a:pt x="1977" y="17604"/>
                  <a:pt x="1132" y="17965"/>
                </a:cubicBezTo>
                <a:cubicBezTo>
                  <a:pt x="1069" y="17990"/>
                  <a:pt x="1034" y="18057"/>
                  <a:pt x="1034" y="18138"/>
                </a:cubicBezTo>
                <a:lnTo>
                  <a:pt x="1034" y="18145"/>
                </a:lnTo>
                <a:cubicBezTo>
                  <a:pt x="1034" y="18245"/>
                  <a:pt x="1096" y="18318"/>
                  <a:pt x="1180" y="18324"/>
                </a:cubicBezTo>
                <a:cubicBezTo>
                  <a:pt x="1358" y="18330"/>
                  <a:pt x="1653" y="18305"/>
                  <a:pt x="1826" y="18106"/>
                </a:cubicBezTo>
                <a:cubicBezTo>
                  <a:pt x="1847" y="18088"/>
                  <a:pt x="1877" y="18106"/>
                  <a:pt x="1867" y="18138"/>
                </a:cubicBezTo>
                <a:cubicBezTo>
                  <a:pt x="1793" y="18423"/>
                  <a:pt x="1678" y="18617"/>
                  <a:pt x="1573" y="18747"/>
                </a:cubicBezTo>
                <a:cubicBezTo>
                  <a:pt x="1505" y="18828"/>
                  <a:pt x="1520" y="18965"/>
                  <a:pt x="1604" y="19027"/>
                </a:cubicBezTo>
                <a:cubicBezTo>
                  <a:pt x="1610" y="19027"/>
                  <a:pt x="1611" y="19033"/>
                  <a:pt x="1616" y="19033"/>
                </a:cubicBezTo>
                <a:cubicBezTo>
                  <a:pt x="1668" y="19070"/>
                  <a:pt x="1731" y="19064"/>
                  <a:pt x="1778" y="19027"/>
                </a:cubicBezTo>
                <a:cubicBezTo>
                  <a:pt x="1915" y="18909"/>
                  <a:pt x="2214" y="18604"/>
                  <a:pt x="2408" y="18064"/>
                </a:cubicBezTo>
                <a:cubicBezTo>
                  <a:pt x="2418" y="18039"/>
                  <a:pt x="2450" y="18039"/>
                  <a:pt x="2460" y="18070"/>
                </a:cubicBezTo>
                <a:cubicBezTo>
                  <a:pt x="2507" y="18331"/>
                  <a:pt x="2497" y="18548"/>
                  <a:pt x="2465" y="18716"/>
                </a:cubicBezTo>
                <a:cubicBezTo>
                  <a:pt x="2444" y="18822"/>
                  <a:pt x="2513" y="18928"/>
                  <a:pt x="2608" y="18928"/>
                </a:cubicBezTo>
                <a:cubicBezTo>
                  <a:pt x="2613" y="18928"/>
                  <a:pt x="2612" y="18928"/>
                  <a:pt x="2618" y="18928"/>
                </a:cubicBezTo>
                <a:cubicBezTo>
                  <a:pt x="2675" y="18928"/>
                  <a:pt x="2727" y="18883"/>
                  <a:pt x="2754" y="18821"/>
                </a:cubicBezTo>
                <a:cubicBezTo>
                  <a:pt x="2864" y="18510"/>
                  <a:pt x="3158" y="17498"/>
                  <a:pt x="2675" y="16423"/>
                </a:cubicBezTo>
                <a:cubicBezTo>
                  <a:pt x="2638" y="16342"/>
                  <a:pt x="2649" y="16248"/>
                  <a:pt x="2701" y="16180"/>
                </a:cubicBezTo>
                <a:cubicBezTo>
                  <a:pt x="2964" y="15838"/>
                  <a:pt x="3625" y="16031"/>
                  <a:pt x="4170" y="16149"/>
                </a:cubicBezTo>
                <a:cubicBezTo>
                  <a:pt x="5031" y="16335"/>
                  <a:pt x="5729" y="16759"/>
                  <a:pt x="6149" y="15510"/>
                </a:cubicBezTo>
                <a:cubicBezTo>
                  <a:pt x="6590" y="16865"/>
                  <a:pt x="5781" y="17884"/>
                  <a:pt x="5561" y="19089"/>
                </a:cubicBezTo>
                <a:cubicBezTo>
                  <a:pt x="5372" y="20114"/>
                  <a:pt x="5776" y="20897"/>
                  <a:pt x="6059" y="21301"/>
                </a:cubicBezTo>
                <a:cubicBezTo>
                  <a:pt x="6180" y="21475"/>
                  <a:pt x="6389" y="21525"/>
                  <a:pt x="6557" y="21425"/>
                </a:cubicBezTo>
                <a:cubicBezTo>
                  <a:pt x="6751" y="21313"/>
                  <a:pt x="7045" y="21196"/>
                  <a:pt x="7397" y="21196"/>
                </a:cubicBezTo>
                <a:cubicBezTo>
                  <a:pt x="7864" y="21196"/>
                  <a:pt x="8231" y="21389"/>
                  <a:pt x="8415" y="21507"/>
                </a:cubicBezTo>
                <a:cubicBezTo>
                  <a:pt x="8494" y="21556"/>
                  <a:pt x="8593" y="21544"/>
                  <a:pt x="8656" y="21470"/>
                </a:cubicBezTo>
                <a:cubicBezTo>
                  <a:pt x="8724" y="21395"/>
                  <a:pt x="8736" y="21270"/>
                  <a:pt x="8694" y="21177"/>
                </a:cubicBezTo>
                <a:cubicBezTo>
                  <a:pt x="8594" y="20965"/>
                  <a:pt x="8352" y="20612"/>
                  <a:pt x="7838" y="20413"/>
                </a:cubicBezTo>
                <a:cubicBezTo>
                  <a:pt x="7297" y="20208"/>
                  <a:pt x="6815" y="20426"/>
                  <a:pt x="6705" y="19984"/>
                </a:cubicBezTo>
                <a:cubicBezTo>
                  <a:pt x="6548" y="19375"/>
                  <a:pt x="7507" y="18350"/>
                  <a:pt x="8267" y="16499"/>
                </a:cubicBezTo>
                <a:cubicBezTo>
                  <a:pt x="8530" y="15852"/>
                  <a:pt x="8573" y="15136"/>
                  <a:pt x="8515" y="14471"/>
                </a:cubicBezTo>
                <a:cubicBezTo>
                  <a:pt x="9139" y="14900"/>
                  <a:pt x="9889" y="15298"/>
                  <a:pt x="10781" y="15609"/>
                </a:cubicBezTo>
                <a:cubicBezTo>
                  <a:pt x="11054" y="15702"/>
                  <a:pt x="11368" y="15772"/>
                  <a:pt x="11704" y="15815"/>
                </a:cubicBezTo>
                <a:lnTo>
                  <a:pt x="11301" y="16629"/>
                </a:lnTo>
                <a:cubicBezTo>
                  <a:pt x="11180" y="16865"/>
                  <a:pt x="11121" y="17138"/>
                  <a:pt x="11127" y="17411"/>
                </a:cubicBezTo>
                <a:cubicBezTo>
                  <a:pt x="11137" y="18107"/>
                  <a:pt x="11258" y="19525"/>
                  <a:pt x="12014" y="21159"/>
                </a:cubicBezTo>
                <a:cubicBezTo>
                  <a:pt x="12119" y="21389"/>
                  <a:pt x="12360" y="21481"/>
                  <a:pt x="12560" y="21369"/>
                </a:cubicBezTo>
                <a:cubicBezTo>
                  <a:pt x="13299" y="20971"/>
                  <a:pt x="13919" y="21295"/>
                  <a:pt x="14181" y="21487"/>
                </a:cubicBezTo>
                <a:cubicBezTo>
                  <a:pt x="14265" y="21550"/>
                  <a:pt x="14370" y="21537"/>
                  <a:pt x="14443" y="21456"/>
                </a:cubicBezTo>
                <a:cubicBezTo>
                  <a:pt x="14522" y="21369"/>
                  <a:pt x="14537" y="21234"/>
                  <a:pt x="14480" y="21128"/>
                </a:cubicBezTo>
                <a:cubicBezTo>
                  <a:pt x="14348" y="20892"/>
                  <a:pt x="14059" y="20518"/>
                  <a:pt x="13514" y="20431"/>
                </a:cubicBezTo>
                <a:cubicBezTo>
                  <a:pt x="13131" y="20369"/>
                  <a:pt x="12754" y="19952"/>
                  <a:pt x="12681" y="19505"/>
                </a:cubicBezTo>
                <a:cubicBezTo>
                  <a:pt x="12461" y="18156"/>
                  <a:pt x="13252" y="16772"/>
                  <a:pt x="14484" y="16069"/>
                </a:cubicBezTo>
                <a:cubicBezTo>
                  <a:pt x="15812" y="19071"/>
                  <a:pt x="18383" y="21600"/>
                  <a:pt x="19259" y="21600"/>
                </a:cubicBezTo>
                <a:cubicBezTo>
                  <a:pt x="19783" y="21600"/>
                  <a:pt x="20046" y="21600"/>
                  <a:pt x="20046" y="21600"/>
                </a:cubicBezTo>
                <a:lnTo>
                  <a:pt x="20057" y="21600"/>
                </a:lnTo>
                <a:cubicBezTo>
                  <a:pt x="20131" y="21600"/>
                  <a:pt x="20188" y="21532"/>
                  <a:pt x="20188" y="21445"/>
                </a:cubicBezTo>
                <a:cubicBezTo>
                  <a:pt x="20188" y="21370"/>
                  <a:pt x="20141" y="21302"/>
                  <a:pt x="20078" y="21289"/>
                </a:cubicBezTo>
                <a:cubicBezTo>
                  <a:pt x="19947" y="21264"/>
                  <a:pt x="19747" y="21203"/>
                  <a:pt x="19674" y="21035"/>
                </a:cubicBezTo>
                <a:cubicBezTo>
                  <a:pt x="19647" y="20973"/>
                  <a:pt x="19684" y="20897"/>
                  <a:pt x="19747" y="20903"/>
                </a:cubicBezTo>
                <a:cubicBezTo>
                  <a:pt x="20319" y="20940"/>
                  <a:pt x="20555" y="21277"/>
                  <a:pt x="20639" y="21470"/>
                </a:cubicBezTo>
                <a:cubicBezTo>
                  <a:pt x="20676" y="21551"/>
                  <a:pt x="20744" y="21600"/>
                  <a:pt x="20823" y="21600"/>
                </a:cubicBezTo>
                <a:cubicBezTo>
                  <a:pt x="20954" y="21600"/>
                  <a:pt x="21054" y="21456"/>
                  <a:pt x="21028" y="21307"/>
                </a:cubicBezTo>
                <a:cubicBezTo>
                  <a:pt x="20912" y="20754"/>
                  <a:pt x="20425" y="20232"/>
                  <a:pt x="19842" y="20151"/>
                </a:cubicBezTo>
                <a:cubicBezTo>
                  <a:pt x="19160" y="20058"/>
                  <a:pt x="19164" y="20269"/>
                  <a:pt x="18787" y="20089"/>
                </a:cubicBezTo>
                <a:cubicBezTo>
                  <a:pt x="18383" y="19897"/>
                  <a:pt x="16264" y="17784"/>
                  <a:pt x="17019" y="13869"/>
                </a:cubicBezTo>
                <a:cubicBezTo>
                  <a:pt x="17754" y="14335"/>
                  <a:pt x="18226" y="14143"/>
                  <a:pt x="18226" y="14143"/>
                </a:cubicBezTo>
                <a:cubicBezTo>
                  <a:pt x="18226" y="14143"/>
                  <a:pt x="18069" y="13124"/>
                  <a:pt x="19454" y="12844"/>
                </a:cubicBezTo>
                <a:cubicBezTo>
                  <a:pt x="20104" y="12713"/>
                  <a:pt x="20105" y="12074"/>
                  <a:pt x="19921" y="11719"/>
                </a:cubicBezTo>
                <a:cubicBezTo>
                  <a:pt x="20021" y="11521"/>
                  <a:pt x="20009" y="11377"/>
                  <a:pt x="19752" y="11209"/>
                </a:cubicBezTo>
                <a:cubicBezTo>
                  <a:pt x="18970" y="10600"/>
                  <a:pt x="19721" y="9830"/>
                  <a:pt x="19721" y="9830"/>
                </a:cubicBezTo>
                <a:cubicBezTo>
                  <a:pt x="19721" y="9830"/>
                  <a:pt x="19207" y="8519"/>
                  <a:pt x="17759" y="8550"/>
                </a:cubicBezTo>
                <a:cubicBezTo>
                  <a:pt x="16804" y="8569"/>
                  <a:pt x="16085" y="8948"/>
                  <a:pt x="15262" y="9912"/>
                </a:cubicBezTo>
                <a:cubicBezTo>
                  <a:pt x="11825" y="8190"/>
                  <a:pt x="6825" y="7468"/>
                  <a:pt x="4874" y="9277"/>
                </a:cubicBezTo>
                <a:cubicBezTo>
                  <a:pt x="-546" y="8376"/>
                  <a:pt x="1007" y="1105"/>
                  <a:pt x="4664" y="1105"/>
                </a:cubicBezTo>
                <a:cubicBezTo>
                  <a:pt x="7974" y="1105"/>
                  <a:pt x="8006" y="6742"/>
                  <a:pt x="5000" y="6711"/>
                </a:cubicBezTo>
                <a:cubicBezTo>
                  <a:pt x="2760" y="6686"/>
                  <a:pt x="2933" y="3635"/>
                  <a:pt x="4470" y="3635"/>
                </a:cubicBezTo>
                <a:cubicBezTo>
                  <a:pt x="5236" y="3635"/>
                  <a:pt x="5435" y="4381"/>
                  <a:pt x="5341" y="4946"/>
                </a:cubicBezTo>
                <a:cubicBezTo>
                  <a:pt x="5252" y="5480"/>
                  <a:pt x="5907" y="5648"/>
                  <a:pt x="6006" y="5107"/>
                </a:cubicBezTo>
                <a:cubicBezTo>
                  <a:pt x="6159" y="4250"/>
                  <a:pt x="5876" y="2833"/>
                  <a:pt x="4370" y="2833"/>
                </a:cubicBezTo>
                <a:cubicBezTo>
                  <a:pt x="2125" y="2833"/>
                  <a:pt x="1700" y="7599"/>
                  <a:pt x="5257" y="7599"/>
                </a:cubicBezTo>
                <a:cubicBezTo>
                  <a:pt x="9014" y="7599"/>
                  <a:pt x="9149" y="0"/>
                  <a:pt x="4595" y="0"/>
                </a:cubicBezTo>
                <a:close/>
              </a:path>
            </a:pathLst>
          </a:custGeom>
          <a:solidFill>
            <a:srgbClr val="663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Вид - обезьяна"/>
          <p:cNvSpPr/>
          <p:nvPr/>
        </p:nvSpPr>
        <p:spPr>
          <a:xfrm>
            <a:off x="9295944" y="6689107"/>
            <a:ext cx="2534014" cy="63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>
              <a:defRPr b="0" sz="2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Вид - обезьяна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Объект - образец класса, один из вариантов его реализации."/>
          <p:cNvSpPr/>
          <p:nvPr/>
        </p:nvSpPr>
        <p:spPr>
          <a:xfrm>
            <a:off x="261988" y="1360060"/>
            <a:ext cx="12480824" cy="1524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Объект</a:t>
            </a:r>
            <a:r>
              <a:t> - образец класса, один из вариантов его реализации.</a:t>
            </a:r>
          </a:p>
        </p:txBody>
      </p:sp>
      <p:sp>
        <p:nvSpPr>
          <p:cNvPr id="147" name="От абстрактного к реальному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От абстрактного к реальному</a:t>
            </a:r>
          </a:p>
        </p:txBody>
      </p:sp>
      <p:sp>
        <p:nvSpPr>
          <p:cNvPr id="148" name="Pencil"/>
          <p:cNvSpPr/>
          <p:nvPr/>
        </p:nvSpPr>
        <p:spPr>
          <a:xfrm rot="2697327">
            <a:off x="2392077" y="3043485"/>
            <a:ext cx="209241" cy="2191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0" y="0"/>
                </a:moveTo>
                <a:cubicBezTo>
                  <a:pt x="2381" y="0"/>
                  <a:pt x="0" y="227"/>
                  <a:pt x="0" y="508"/>
                </a:cubicBezTo>
                <a:lnTo>
                  <a:pt x="0" y="1391"/>
                </a:lnTo>
                <a:lnTo>
                  <a:pt x="21600" y="1391"/>
                </a:lnTo>
                <a:lnTo>
                  <a:pt x="21600" y="508"/>
                </a:lnTo>
                <a:cubicBezTo>
                  <a:pt x="21600" y="227"/>
                  <a:pt x="19201" y="0"/>
                  <a:pt x="16262" y="0"/>
                </a:cubicBezTo>
                <a:lnTo>
                  <a:pt x="5320" y="0"/>
                </a:lnTo>
                <a:close/>
                <a:moveTo>
                  <a:pt x="0" y="1715"/>
                </a:moveTo>
                <a:lnTo>
                  <a:pt x="0" y="4104"/>
                </a:lnTo>
                <a:lnTo>
                  <a:pt x="21600" y="4104"/>
                </a:lnTo>
                <a:lnTo>
                  <a:pt x="21600" y="1715"/>
                </a:lnTo>
                <a:lnTo>
                  <a:pt x="0" y="1715"/>
                </a:lnTo>
                <a:close/>
                <a:moveTo>
                  <a:pt x="0" y="4428"/>
                </a:moveTo>
                <a:lnTo>
                  <a:pt x="0" y="16997"/>
                </a:lnTo>
                <a:cubicBezTo>
                  <a:pt x="715" y="16978"/>
                  <a:pt x="1487" y="16968"/>
                  <a:pt x="2298" y="16968"/>
                </a:cubicBezTo>
                <a:cubicBezTo>
                  <a:pt x="3854" y="16968"/>
                  <a:pt x="5364" y="17008"/>
                  <a:pt x="6558" y="17079"/>
                </a:cubicBezTo>
                <a:cubicBezTo>
                  <a:pt x="7751" y="17008"/>
                  <a:pt x="9243" y="16968"/>
                  <a:pt x="10800" y="16968"/>
                </a:cubicBezTo>
                <a:cubicBezTo>
                  <a:pt x="12357" y="16968"/>
                  <a:pt x="13849" y="17008"/>
                  <a:pt x="15042" y="17079"/>
                </a:cubicBezTo>
                <a:cubicBezTo>
                  <a:pt x="16235" y="17008"/>
                  <a:pt x="17746" y="16968"/>
                  <a:pt x="19302" y="16968"/>
                </a:cubicBezTo>
                <a:cubicBezTo>
                  <a:pt x="20113" y="16968"/>
                  <a:pt x="20884" y="16978"/>
                  <a:pt x="21600" y="16997"/>
                </a:cubicBezTo>
                <a:lnTo>
                  <a:pt x="21600" y="4428"/>
                </a:lnTo>
                <a:lnTo>
                  <a:pt x="0" y="4428"/>
                </a:lnTo>
                <a:close/>
                <a:moveTo>
                  <a:pt x="2298" y="17292"/>
                </a:moveTo>
                <a:cubicBezTo>
                  <a:pt x="1561" y="17292"/>
                  <a:pt x="907" y="17305"/>
                  <a:pt x="371" y="17327"/>
                </a:cubicBezTo>
                <a:lnTo>
                  <a:pt x="5409" y="19388"/>
                </a:lnTo>
                <a:lnTo>
                  <a:pt x="6116" y="19678"/>
                </a:lnTo>
                <a:lnTo>
                  <a:pt x="15484" y="19678"/>
                </a:lnTo>
                <a:lnTo>
                  <a:pt x="16191" y="19388"/>
                </a:lnTo>
                <a:lnTo>
                  <a:pt x="21229" y="17327"/>
                </a:lnTo>
                <a:cubicBezTo>
                  <a:pt x="20693" y="17305"/>
                  <a:pt x="20038" y="17292"/>
                  <a:pt x="19302" y="17292"/>
                </a:cubicBezTo>
                <a:cubicBezTo>
                  <a:pt x="18082" y="17292"/>
                  <a:pt x="16931" y="17331"/>
                  <a:pt x="16297" y="17396"/>
                </a:cubicBezTo>
                <a:lnTo>
                  <a:pt x="15042" y="17525"/>
                </a:lnTo>
                <a:lnTo>
                  <a:pt x="13805" y="17396"/>
                </a:lnTo>
                <a:cubicBezTo>
                  <a:pt x="13170" y="17331"/>
                  <a:pt x="12020" y="17292"/>
                  <a:pt x="10800" y="17292"/>
                </a:cubicBezTo>
                <a:cubicBezTo>
                  <a:pt x="9580" y="17292"/>
                  <a:pt x="8429" y="17331"/>
                  <a:pt x="7795" y="17396"/>
                </a:cubicBezTo>
                <a:lnTo>
                  <a:pt x="6558" y="17525"/>
                </a:lnTo>
                <a:lnTo>
                  <a:pt x="5303" y="17396"/>
                </a:lnTo>
                <a:cubicBezTo>
                  <a:pt x="4668" y="17331"/>
                  <a:pt x="3517" y="17292"/>
                  <a:pt x="2298" y="17292"/>
                </a:cubicBezTo>
                <a:close/>
                <a:moveTo>
                  <a:pt x="6894" y="20002"/>
                </a:moveTo>
                <a:lnTo>
                  <a:pt x="10800" y="21600"/>
                </a:lnTo>
                <a:lnTo>
                  <a:pt x="14706" y="20002"/>
                </a:lnTo>
                <a:lnTo>
                  <a:pt x="6894" y="20002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2786" t="0" r="22786" b="0"/>
          <a:stretch>
            <a:fillRect/>
          </a:stretch>
        </p:blipFill>
        <p:spPr>
          <a:xfrm>
            <a:off x="746203" y="6883574"/>
            <a:ext cx="1030841" cy="1656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 rot="20609304">
            <a:off x="1788603" y="6428662"/>
            <a:ext cx="1656554" cy="1656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697468" y="7433378"/>
            <a:ext cx="1656553" cy="165655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Arrow"/>
          <p:cNvSpPr/>
          <p:nvPr/>
        </p:nvSpPr>
        <p:spPr>
          <a:xfrm rot="5400000">
            <a:off x="2043332" y="5421371"/>
            <a:ext cx="745917" cy="392754"/>
          </a:xfrm>
          <a:prstGeom prst="rightArrow">
            <a:avLst>
              <a:gd name="adj1" fmla="val 32000"/>
              <a:gd name="adj2" fmla="val 10363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6866" t="0" r="6866" b="24289"/>
          <a:stretch>
            <a:fillRect/>
          </a:stretch>
        </p:blipFill>
        <p:spPr>
          <a:xfrm>
            <a:off x="5373437" y="3246674"/>
            <a:ext cx="2632609" cy="1732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56490" y="6507795"/>
            <a:ext cx="1825392" cy="100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93717" y="7824344"/>
            <a:ext cx="2191914" cy="1227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6293" y="6328857"/>
            <a:ext cx="1825391" cy="136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Arrow"/>
          <p:cNvSpPr/>
          <p:nvPr/>
        </p:nvSpPr>
        <p:spPr>
          <a:xfrm rot="5400000">
            <a:off x="6316715" y="5421371"/>
            <a:ext cx="745917" cy="392754"/>
          </a:xfrm>
          <a:prstGeom prst="rightArrow">
            <a:avLst>
              <a:gd name="adj1" fmla="val 32000"/>
              <a:gd name="adj2" fmla="val 10363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Monkey"/>
          <p:cNvSpPr/>
          <p:nvPr/>
        </p:nvSpPr>
        <p:spPr>
          <a:xfrm>
            <a:off x="9948456" y="3325078"/>
            <a:ext cx="1817573" cy="1575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600" fill="norm" stroke="1" extrusionOk="0">
                <a:moveTo>
                  <a:pt x="4595" y="0"/>
                </a:moveTo>
                <a:cubicBezTo>
                  <a:pt x="3121" y="0"/>
                  <a:pt x="162" y="1241"/>
                  <a:pt x="4" y="5709"/>
                </a:cubicBezTo>
                <a:cubicBezTo>
                  <a:pt x="-132" y="9630"/>
                  <a:pt x="2796" y="11513"/>
                  <a:pt x="4480" y="12265"/>
                </a:cubicBezTo>
                <a:cubicBezTo>
                  <a:pt x="4606" y="13104"/>
                  <a:pt x="4664" y="14006"/>
                  <a:pt x="4375" y="14267"/>
                </a:cubicBezTo>
                <a:cubicBezTo>
                  <a:pt x="3803" y="14783"/>
                  <a:pt x="2024" y="14484"/>
                  <a:pt x="1867" y="15143"/>
                </a:cubicBezTo>
                <a:cubicBezTo>
                  <a:pt x="1720" y="15777"/>
                  <a:pt x="1977" y="17604"/>
                  <a:pt x="1132" y="17965"/>
                </a:cubicBezTo>
                <a:cubicBezTo>
                  <a:pt x="1069" y="17990"/>
                  <a:pt x="1034" y="18057"/>
                  <a:pt x="1034" y="18138"/>
                </a:cubicBezTo>
                <a:lnTo>
                  <a:pt x="1034" y="18145"/>
                </a:lnTo>
                <a:cubicBezTo>
                  <a:pt x="1034" y="18245"/>
                  <a:pt x="1096" y="18318"/>
                  <a:pt x="1180" y="18324"/>
                </a:cubicBezTo>
                <a:cubicBezTo>
                  <a:pt x="1358" y="18330"/>
                  <a:pt x="1653" y="18305"/>
                  <a:pt x="1826" y="18106"/>
                </a:cubicBezTo>
                <a:cubicBezTo>
                  <a:pt x="1847" y="18088"/>
                  <a:pt x="1877" y="18106"/>
                  <a:pt x="1867" y="18138"/>
                </a:cubicBezTo>
                <a:cubicBezTo>
                  <a:pt x="1793" y="18423"/>
                  <a:pt x="1678" y="18617"/>
                  <a:pt x="1573" y="18747"/>
                </a:cubicBezTo>
                <a:cubicBezTo>
                  <a:pt x="1505" y="18828"/>
                  <a:pt x="1520" y="18965"/>
                  <a:pt x="1604" y="19027"/>
                </a:cubicBezTo>
                <a:cubicBezTo>
                  <a:pt x="1610" y="19027"/>
                  <a:pt x="1611" y="19033"/>
                  <a:pt x="1616" y="19033"/>
                </a:cubicBezTo>
                <a:cubicBezTo>
                  <a:pt x="1668" y="19070"/>
                  <a:pt x="1731" y="19064"/>
                  <a:pt x="1778" y="19027"/>
                </a:cubicBezTo>
                <a:cubicBezTo>
                  <a:pt x="1915" y="18909"/>
                  <a:pt x="2214" y="18604"/>
                  <a:pt x="2408" y="18064"/>
                </a:cubicBezTo>
                <a:cubicBezTo>
                  <a:pt x="2418" y="18039"/>
                  <a:pt x="2450" y="18039"/>
                  <a:pt x="2460" y="18070"/>
                </a:cubicBezTo>
                <a:cubicBezTo>
                  <a:pt x="2507" y="18331"/>
                  <a:pt x="2497" y="18548"/>
                  <a:pt x="2465" y="18716"/>
                </a:cubicBezTo>
                <a:cubicBezTo>
                  <a:pt x="2444" y="18822"/>
                  <a:pt x="2513" y="18928"/>
                  <a:pt x="2608" y="18928"/>
                </a:cubicBezTo>
                <a:cubicBezTo>
                  <a:pt x="2613" y="18928"/>
                  <a:pt x="2612" y="18928"/>
                  <a:pt x="2618" y="18928"/>
                </a:cubicBezTo>
                <a:cubicBezTo>
                  <a:pt x="2675" y="18928"/>
                  <a:pt x="2727" y="18883"/>
                  <a:pt x="2754" y="18821"/>
                </a:cubicBezTo>
                <a:cubicBezTo>
                  <a:pt x="2864" y="18510"/>
                  <a:pt x="3158" y="17498"/>
                  <a:pt x="2675" y="16423"/>
                </a:cubicBezTo>
                <a:cubicBezTo>
                  <a:pt x="2638" y="16342"/>
                  <a:pt x="2649" y="16248"/>
                  <a:pt x="2701" y="16180"/>
                </a:cubicBezTo>
                <a:cubicBezTo>
                  <a:pt x="2964" y="15838"/>
                  <a:pt x="3625" y="16031"/>
                  <a:pt x="4170" y="16149"/>
                </a:cubicBezTo>
                <a:cubicBezTo>
                  <a:pt x="5031" y="16335"/>
                  <a:pt x="5729" y="16759"/>
                  <a:pt x="6149" y="15510"/>
                </a:cubicBezTo>
                <a:cubicBezTo>
                  <a:pt x="6590" y="16865"/>
                  <a:pt x="5781" y="17884"/>
                  <a:pt x="5561" y="19089"/>
                </a:cubicBezTo>
                <a:cubicBezTo>
                  <a:pt x="5372" y="20114"/>
                  <a:pt x="5776" y="20897"/>
                  <a:pt x="6059" y="21301"/>
                </a:cubicBezTo>
                <a:cubicBezTo>
                  <a:pt x="6180" y="21475"/>
                  <a:pt x="6389" y="21525"/>
                  <a:pt x="6557" y="21425"/>
                </a:cubicBezTo>
                <a:cubicBezTo>
                  <a:pt x="6751" y="21313"/>
                  <a:pt x="7045" y="21196"/>
                  <a:pt x="7397" y="21196"/>
                </a:cubicBezTo>
                <a:cubicBezTo>
                  <a:pt x="7864" y="21196"/>
                  <a:pt x="8231" y="21389"/>
                  <a:pt x="8415" y="21507"/>
                </a:cubicBezTo>
                <a:cubicBezTo>
                  <a:pt x="8494" y="21556"/>
                  <a:pt x="8593" y="21544"/>
                  <a:pt x="8656" y="21470"/>
                </a:cubicBezTo>
                <a:cubicBezTo>
                  <a:pt x="8724" y="21395"/>
                  <a:pt x="8736" y="21270"/>
                  <a:pt x="8694" y="21177"/>
                </a:cubicBezTo>
                <a:cubicBezTo>
                  <a:pt x="8594" y="20965"/>
                  <a:pt x="8352" y="20612"/>
                  <a:pt x="7838" y="20413"/>
                </a:cubicBezTo>
                <a:cubicBezTo>
                  <a:pt x="7297" y="20208"/>
                  <a:pt x="6815" y="20426"/>
                  <a:pt x="6705" y="19984"/>
                </a:cubicBezTo>
                <a:cubicBezTo>
                  <a:pt x="6548" y="19375"/>
                  <a:pt x="7507" y="18350"/>
                  <a:pt x="8267" y="16499"/>
                </a:cubicBezTo>
                <a:cubicBezTo>
                  <a:pt x="8530" y="15852"/>
                  <a:pt x="8573" y="15136"/>
                  <a:pt x="8515" y="14471"/>
                </a:cubicBezTo>
                <a:cubicBezTo>
                  <a:pt x="9139" y="14900"/>
                  <a:pt x="9889" y="15298"/>
                  <a:pt x="10781" y="15609"/>
                </a:cubicBezTo>
                <a:cubicBezTo>
                  <a:pt x="11054" y="15702"/>
                  <a:pt x="11368" y="15772"/>
                  <a:pt x="11704" y="15815"/>
                </a:cubicBezTo>
                <a:lnTo>
                  <a:pt x="11301" y="16629"/>
                </a:lnTo>
                <a:cubicBezTo>
                  <a:pt x="11180" y="16865"/>
                  <a:pt x="11121" y="17138"/>
                  <a:pt x="11127" y="17411"/>
                </a:cubicBezTo>
                <a:cubicBezTo>
                  <a:pt x="11137" y="18107"/>
                  <a:pt x="11258" y="19525"/>
                  <a:pt x="12014" y="21159"/>
                </a:cubicBezTo>
                <a:cubicBezTo>
                  <a:pt x="12119" y="21389"/>
                  <a:pt x="12360" y="21481"/>
                  <a:pt x="12560" y="21369"/>
                </a:cubicBezTo>
                <a:cubicBezTo>
                  <a:pt x="13299" y="20971"/>
                  <a:pt x="13919" y="21295"/>
                  <a:pt x="14181" y="21487"/>
                </a:cubicBezTo>
                <a:cubicBezTo>
                  <a:pt x="14265" y="21550"/>
                  <a:pt x="14370" y="21537"/>
                  <a:pt x="14443" y="21456"/>
                </a:cubicBezTo>
                <a:cubicBezTo>
                  <a:pt x="14522" y="21369"/>
                  <a:pt x="14537" y="21234"/>
                  <a:pt x="14480" y="21128"/>
                </a:cubicBezTo>
                <a:cubicBezTo>
                  <a:pt x="14348" y="20892"/>
                  <a:pt x="14059" y="20518"/>
                  <a:pt x="13514" y="20431"/>
                </a:cubicBezTo>
                <a:cubicBezTo>
                  <a:pt x="13131" y="20369"/>
                  <a:pt x="12754" y="19952"/>
                  <a:pt x="12681" y="19505"/>
                </a:cubicBezTo>
                <a:cubicBezTo>
                  <a:pt x="12461" y="18156"/>
                  <a:pt x="13252" y="16772"/>
                  <a:pt x="14484" y="16069"/>
                </a:cubicBezTo>
                <a:cubicBezTo>
                  <a:pt x="15812" y="19071"/>
                  <a:pt x="18383" y="21600"/>
                  <a:pt x="19259" y="21600"/>
                </a:cubicBezTo>
                <a:cubicBezTo>
                  <a:pt x="19783" y="21600"/>
                  <a:pt x="20046" y="21600"/>
                  <a:pt x="20046" y="21600"/>
                </a:cubicBezTo>
                <a:lnTo>
                  <a:pt x="20057" y="21600"/>
                </a:lnTo>
                <a:cubicBezTo>
                  <a:pt x="20131" y="21600"/>
                  <a:pt x="20188" y="21532"/>
                  <a:pt x="20188" y="21445"/>
                </a:cubicBezTo>
                <a:cubicBezTo>
                  <a:pt x="20188" y="21370"/>
                  <a:pt x="20141" y="21302"/>
                  <a:pt x="20078" y="21289"/>
                </a:cubicBezTo>
                <a:cubicBezTo>
                  <a:pt x="19947" y="21264"/>
                  <a:pt x="19747" y="21203"/>
                  <a:pt x="19674" y="21035"/>
                </a:cubicBezTo>
                <a:cubicBezTo>
                  <a:pt x="19647" y="20973"/>
                  <a:pt x="19684" y="20897"/>
                  <a:pt x="19747" y="20903"/>
                </a:cubicBezTo>
                <a:cubicBezTo>
                  <a:pt x="20319" y="20940"/>
                  <a:pt x="20555" y="21277"/>
                  <a:pt x="20639" y="21470"/>
                </a:cubicBezTo>
                <a:cubicBezTo>
                  <a:pt x="20676" y="21551"/>
                  <a:pt x="20744" y="21600"/>
                  <a:pt x="20823" y="21600"/>
                </a:cubicBezTo>
                <a:cubicBezTo>
                  <a:pt x="20954" y="21600"/>
                  <a:pt x="21054" y="21456"/>
                  <a:pt x="21028" y="21307"/>
                </a:cubicBezTo>
                <a:cubicBezTo>
                  <a:pt x="20912" y="20754"/>
                  <a:pt x="20425" y="20232"/>
                  <a:pt x="19842" y="20151"/>
                </a:cubicBezTo>
                <a:cubicBezTo>
                  <a:pt x="19160" y="20058"/>
                  <a:pt x="19164" y="20269"/>
                  <a:pt x="18787" y="20089"/>
                </a:cubicBezTo>
                <a:cubicBezTo>
                  <a:pt x="18383" y="19897"/>
                  <a:pt x="16264" y="17784"/>
                  <a:pt x="17019" y="13869"/>
                </a:cubicBezTo>
                <a:cubicBezTo>
                  <a:pt x="17754" y="14335"/>
                  <a:pt x="18226" y="14143"/>
                  <a:pt x="18226" y="14143"/>
                </a:cubicBezTo>
                <a:cubicBezTo>
                  <a:pt x="18226" y="14143"/>
                  <a:pt x="18069" y="13124"/>
                  <a:pt x="19454" y="12844"/>
                </a:cubicBezTo>
                <a:cubicBezTo>
                  <a:pt x="20104" y="12713"/>
                  <a:pt x="20105" y="12074"/>
                  <a:pt x="19921" y="11719"/>
                </a:cubicBezTo>
                <a:cubicBezTo>
                  <a:pt x="20021" y="11521"/>
                  <a:pt x="20009" y="11377"/>
                  <a:pt x="19752" y="11209"/>
                </a:cubicBezTo>
                <a:cubicBezTo>
                  <a:pt x="18970" y="10600"/>
                  <a:pt x="19721" y="9830"/>
                  <a:pt x="19721" y="9830"/>
                </a:cubicBezTo>
                <a:cubicBezTo>
                  <a:pt x="19721" y="9830"/>
                  <a:pt x="19207" y="8519"/>
                  <a:pt x="17759" y="8550"/>
                </a:cubicBezTo>
                <a:cubicBezTo>
                  <a:pt x="16804" y="8569"/>
                  <a:pt x="16085" y="8948"/>
                  <a:pt x="15262" y="9912"/>
                </a:cubicBezTo>
                <a:cubicBezTo>
                  <a:pt x="11825" y="8190"/>
                  <a:pt x="6825" y="7468"/>
                  <a:pt x="4874" y="9277"/>
                </a:cubicBezTo>
                <a:cubicBezTo>
                  <a:pt x="-546" y="8376"/>
                  <a:pt x="1007" y="1105"/>
                  <a:pt x="4664" y="1105"/>
                </a:cubicBezTo>
                <a:cubicBezTo>
                  <a:pt x="7974" y="1105"/>
                  <a:pt x="8006" y="6742"/>
                  <a:pt x="5000" y="6711"/>
                </a:cubicBezTo>
                <a:cubicBezTo>
                  <a:pt x="2760" y="6686"/>
                  <a:pt x="2933" y="3635"/>
                  <a:pt x="4470" y="3635"/>
                </a:cubicBezTo>
                <a:cubicBezTo>
                  <a:pt x="5236" y="3635"/>
                  <a:pt x="5435" y="4381"/>
                  <a:pt x="5341" y="4946"/>
                </a:cubicBezTo>
                <a:cubicBezTo>
                  <a:pt x="5252" y="5480"/>
                  <a:pt x="5907" y="5648"/>
                  <a:pt x="6006" y="5107"/>
                </a:cubicBezTo>
                <a:cubicBezTo>
                  <a:pt x="6159" y="4250"/>
                  <a:pt x="5876" y="2833"/>
                  <a:pt x="4370" y="2833"/>
                </a:cubicBezTo>
                <a:cubicBezTo>
                  <a:pt x="2125" y="2833"/>
                  <a:pt x="1700" y="7599"/>
                  <a:pt x="5257" y="7599"/>
                </a:cubicBezTo>
                <a:cubicBezTo>
                  <a:pt x="9014" y="7599"/>
                  <a:pt x="9149" y="0"/>
                  <a:pt x="4595" y="0"/>
                </a:cubicBezTo>
                <a:close/>
              </a:path>
            </a:pathLst>
          </a:custGeom>
          <a:solidFill>
            <a:srgbClr val="663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14385" t="0" r="23442" b="0"/>
          <a:stretch>
            <a:fillRect/>
          </a:stretch>
        </p:blipFill>
        <p:spPr>
          <a:xfrm>
            <a:off x="9095180" y="6437228"/>
            <a:ext cx="1430763" cy="115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889413" y="6398762"/>
            <a:ext cx="2001617" cy="1227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732939" y="7798827"/>
            <a:ext cx="2043742" cy="152494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rrow"/>
          <p:cNvSpPr/>
          <p:nvPr/>
        </p:nvSpPr>
        <p:spPr>
          <a:xfrm rot="5400000">
            <a:off x="10381852" y="5421371"/>
            <a:ext cx="745916" cy="392754"/>
          </a:xfrm>
          <a:prstGeom prst="rightArrow">
            <a:avLst>
              <a:gd name="adj1" fmla="val 32000"/>
              <a:gd name="adj2" fmla="val 10363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Класс состоит из:…"/>
          <p:cNvSpPr/>
          <p:nvPr/>
        </p:nvSpPr>
        <p:spPr>
          <a:xfrm>
            <a:off x="261988" y="1360060"/>
            <a:ext cx="12480824" cy="222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Класс</a:t>
            </a:r>
            <a:r>
              <a:t> состоит из:</a:t>
            </a:r>
          </a:p>
          <a:p>
            <a:pPr marL="603250" indent="-603250" algn="l" defTabSz="443991">
              <a:buSzPct val="100000"/>
              <a:buAutoNum type="arabicPeriod" startAt="1"/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Свойств</a:t>
            </a:r>
            <a:r>
              <a:t> (data fields, attributes)</a:t>
            </a:r>
          </a:p>
          <a:p>
            <a:pPr marL="603250" indent="-603250" algn="l" defTabSz="443991">
              <a:buSzPct val="100000"/>
              <a:buAutoNum type="arabicPeriod" startAt="1"/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Методов</a:t>
            </a:r>
            <a:r>
              <a:t> (methods)</a:t>
            </a:r>
          </a:p>
          <a:p>
            <a:pPr marL="603250" indent="-603250" algn="l" defTabSz="443991">
              <a:buSzPct val="100000"/>
              <a:buAutoNum type="arabicPeriod" startAt="1"/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Конструкторов</a:t>
            </a:r>
            <a:r>
              <a:t> (constructors)</a:t>
            </a:r>
          </a:p>
        </p:txBody>
      </p:sp>
      <p:sp>
        <p:nvSpPr>
          <p:cNvPr id="166" name="Из чего состоит класс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Из чего состоит класс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9866" y="4008955"/>
            <a:ext cx="3110738" cy="247303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Wrench"/>
          <p:cNvSpPr/>
          <p:nvPr/>
        </p:nvSpPr>
        <p:spPr>
          <a:xfrm rot="2912622">
            <a:off x="6129145" y="6514865"/>
            <a:ext cx="235025" cy="1230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8" h="21599" fill="norm" stroke="1" extrusionOk="0">
                <a:moveTo>
                  <a:pt x="7157" y="0"/>
                </a:moveTo>
                <a:cubicBezTo>
                  <a:pt x="7038" y="-1"/>
                  <a:pt x="6913" y="5"/>
                  <a:pt x="6800" y="22"/>
                </a:cubicBezTo>
                <a:cubicBezTo>
                  <a:pt x="3830" y="453"/>
                  <a:pt x="1671" y="958"/>
                  <a:pt x="738" y="1553"/>
                </a:cubicBezTo>
                <a:cubicBezTo>
                  <a:pt x="-373" y="2261"/>
                  <a:pt x="-434" y="2965"/>
                  <a:pt x="1996" y="3488"/>
                </a:cubicBezTo>
                <a:cubicBezTo>
                  <a:pt x="2189" y="3529"/>
                  <a:pt x="2400" y="3569"/>
                  <a:pt x="2625" y="3608"/>
                </a:cubicBezTo>
                <a:cubicBezTo>
                  <a:pt x="6116" y="4427"/>
                  <a:pt x="6281" y="5073"/>
                  <a:pt x="6281" y="5948"/>
                </a:cubicBezTo>
                <a:cubicBezTo>
                  <a:pt x="6281" y="5948"/>
                  <a:pt x="6281" y="13076"/>
                  <a:pt x="6281" y="14901"/>
                </a:cubicBezTo>
                <a:cubicBezTo>
                  <a:pt x="6281" y="16620"/>
                  <a:pt x="5982" y="17935"/>
                  <a:pt x="3424" y="18736"/>
                </a:cubicBezTo>
                <a:cubicBezTo>
                  <a:pt x="3251" y="18781"/>
                  <a:pt x="3083" y="18829"/>
                  <a:pt x="2931" y="18877"/>
                </a:cubicBezTo>
                <a:cubicBezTo>
                  <a:pt x="2928" y="18877"/>
                  <a:pt x="2925" y="18878"/>
                  <a:pt x="2923" y="18878"/>
                </a:cubicBezTo>
                <a:cubicBezTo>
                  <a:pt x="2065" y="19152"/>
                  <a:pt x="1571" y="19474"/>
                  <a:pt x="1571" y="19820"/>
                </a:cubicBezTo>
                <a:cubicBezTo>
                  <a:pt x="1571" y="20803"/>
                  <a:pt x="5568" y="21599"/>
                  <a:pt x="10498" y="21599"/>
                </a:cubicBezTo>
                <a:cubicBezTo>
                  <a:pt x="15428" y="21599"/>
                  <a:pt x="19425" y="20803"/>
                  <a:pt x="19425" y="19820"/>
                </a:cubicBezTo>
                <a:cubicBezTo>
                  <a:pt x="19425" y="19421"/>
                  <a:pt x="18763" y="19053"/>
                  <a:pt x="17648" y="18756"/>
                </a:cubicBezTo>
                <a:cubicBezTo>
                  <a:pt x="15923" y="18026"/>
                  <a:pt x="14324" y="16516"/>
                  <a:pt x="14324" y="14901"/>
                </a:cubicBezTo>
                <a:cubicBezTo>
                  <a:pt x="14324" y="12989"/>
                  <a:pt x="14324" y="6504"/>
                  <a:pt x="14324" y="5653"/>
                </a:cubicBezTo>
                <a:cubicBezTo>
                  <a:pt x="14324" y="4814"/>
                  <a:pt x="16530" y="4042"/>
                  <a:pt x="17852" y="3654"/>
                </a:cubicBezTo>
                <a:cubicBezTo>
                  <a:pt x="18205" y="3574"/>
                  <a:pt x="18527" y="3487"/>
                  <a:pt x="18821" y="3393"/>
                </a:cubicBezTo>
                <a:cubicBezTo>
                  <a:pt x="18822" y="3393"/>
                  <a:pt x="18821" y="3391"/>
                  <a:pt x="18821" y="3391"/>
                </a:cubicBezTo>
                <a:cubicBezTo>
                  <a:pt x="19396" y="3207"/>
                  <a:pt x="19864" y="3000"/>
                  <a:pt x="20224" y="2773"/>
                </a:cubicBezTo>
                <a:cubicBezTo>
                  <a:pt x="21166" y="2178"/>
                  <a:pt x="20649" y="1502"/>
                  <a:pt x="19399" y="806"/>
                </a:cubicBezTo>
                <a:cubicBezTo>
                  <a:pt x="19209" y="700"/>
                  <a:pt x="18452" y="704"/>
                  <a:pt x="18285" y="811"/>
                </a:cubicBezTo>
                <a:cubicBezTo>
                  <a:pt x="17326" y="1430"/>
                  <a:pt x="16444" y="2085"/>
                  <a:pt x="15905" y="2427"/>
                </a:cubicBezTo>
                <a:cubicBezTo>
                  <a:pt x="14820" y="3115"/>
                  <a:pt x="4218" y="2451"/>
                  <a:pt x="5303" y="1763"/>
                </a:cubicBezTo>
                <a:cubicBezTo>
                  <a:pt x="5880" y="1398"/>
                  <a:pt x="6781" y="759"/>
                  <a:pt x="7709" y="150"/>
                </a:cubicBezTo>
                <a:cubicBezTo>
                  <a:pt x="7832" y="70"/>
                  <a:pt x="7513" y="2"/>
                  <a:pt x="7157" y="0"/>
                </a:cubicBezTo>
                <a:close/>
                <a:moveTo>
                  <a:pt x="10498" y="18424"/>
                </a:moveTo>
                <a:lnTo>
                  <a:pt x="12122" y="18611"/>
                </a:lnTo>
                <a:lnTo>
                  <a:pt x="14001" y="18611"/>
                </a:lnTo>
                <a:lnTo>
                  <a:pt x="14936" y="18936"/>
                </a:lnTo>
                <a:lnTo>
                  <a:pt x="16560" y="19122"/>
                </a:lnTo>
                <a:lnTo>
                  <a:pt x="16560" y="19497"/>
                </a:lnTo>
                <a:lnTo>
                  <a:pt x="17503" y="19820"/>
                </a:lnTo>
                <a:lnTo>
                  <a:pt x="16560" y="20144"/>
                </a:lnTo>
                <a:lnTo>
                  <a:pt x="16560" y="20518"/>
                </a:lnTo>
                <a:lnTo>
                  <a:pt x="14936" y="20705"/>
                </a:lnTo>
                <a:lnTo>
                  <a:pt x="14001" y="21030"/>
                </a:lnTo>
                <a:lnTo>
                  <a:pt x="12122" y="21030"/>
                </a:lnTo>
                <a:lnTo>
                  <a:pt x="10498" y="21216"/>
                </a:lnTo>
                <a:lnTo>
                  <a:pt x="8865" y="21030"/>
                </a:lnTo>
                <a:lnTo>
                  <a:pt x="6995" y="21030"/>
                </a:lnTo>
                <a:lnTo>
                  <a:pt x="6051" y="20705"/>
                </a:lnTo>
                <a:lnTo>
                  <a:pt x="4428" y="20518"/>
                </a:lnTo>
                <a:lnTo>
                  <a:pt x="4428" y="20144"/>
                </a:lnTo>
                <a:lnTo>
                  <a:pt x="3492" y="19820"/>
                </a:lnTo>
                <a:lnTo>
                  <a:pt x="4428" y="19497"/>
                </a:lnTo>
                <a:lnTo>
                  <a:pt x="4428" y="19122"/>
                </a:lnTo>
                <a:lnTo>
                  <a:pt x="6051" y="18936"/>
                </a:lnTo>
                <a:lnTo>
                  <a:pt x="6995" y="18611"/>
                </a:lnTo>
                <a:lnTo>
                  <a:pt x="8865" y="18611"/>
                </a:lnTo>
                <a:lnTo>
                  <a:pt x="10498" y="1842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328" t="21496" r="3328" b="16788"/>
          <a:stretch>
            <a:fillRect/>
          </a:stretch>
        </p:blipFill>
        <p:spPr>
          <a:xfrm>
            <a:off x="4792930" y="7778162"/>
            <a:ext cx="3224443" cy="145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onstructor"/>
          <p:cNvSpPr/>
          <p:nvPr/>
        </p:nvSpPr>
        <p:spPr>
          <a:xfrm>
            <a:off x="6275923" y="7028949"/>
            <a:ext cx="1502390" cy="443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80415">
              <a:defRPr sz="191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Практика: Circl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Практика: Circle</a:t>
            </a:r>
          </a:p>
        </p:txBody>
      </p:sp>
      <p:sp>
        <p:nvSpPr>
          <p:cNvPr id="174" name="Oval"/>
          <p:cNvSpPr/>
          <p:nvPr/>
        </p:nvSpPr>
        <p:spPr>
          <a:xfrm>
            <a:off x="3581225" y="2532245"/>
            <a:ext cx="5842350" cy="5698036"/>
          </a:xfrm>
          <a:prstGeom prst="ellipse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6523855" y="5321199"/>
            <a:ext cx="285643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radius"/>
          <p:cNvSpPr/>
          <p:nvPr/>
        </p:nvSpPr>
        <p:spPr>
          <a:xfrm>
            <a:off x="7199627" y="4597711"/>
            <a:ext cx="1504895" cy="74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43305">
              <a:defRPr b="0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</a:t>
            </a:r>
          </a:p>
        </p:txBody>
      </p:sp>
      <p:sp>
        <p:nvSpPr>
          <p:cNvPr id="177" name="area"/>
          <p:cNvSpPr/>
          <p:nvPr/>
        </p:nvSpPr>
        <p:spPr>
          <a:xfrm>
            <a:off x="5945410" y="6266846"/>
            <a:ext cx="1113979" cy="74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Практика: TV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Практика: TV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6410" y="2700810"/>
            <a:ext cx="4351980" cy="435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Особенности конструкторов:…"/>
          <p:cNvSpPr/>
          <p:nvPr/>
        </p:nvSpPr>
        <p:spPr>
          <a:xfrm>
            <a:off x="261988" y="1360060"/>
            <a:ext cx="12480824" cy="278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32308">
              <a:defRPr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Особенности конструкторов:</a:t>
            </a:r>
          </a:p>
          <a:p>
            <a:pPr marL="587375" indent="-587375" algn="l" defTabSz="432308">
              <a:buSzPct val="100000"/>
              <a:buAutoNum type="arabicPeriod" startAt="1"/>
              <a:defRPr b="0"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Имя конструктора - название класса</a:t>
            </a:r>
          </a:p>
          <a:p>
            <a:pPr marL="587375" indent="-587375" algn="l" defTabSz="432308">
              <a:buSzPct val="100000"/>
              <a:buAutoNum type="arabicPeriod" startAt="1"/>
              <a:defRPr b="0"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 имеют возвратного типа</a:t>
            </a:r>
          </a:p>
          <a:p>
            <a:pPr marL="587375" indent="-587375" algn="l" defTabSz="432308">
              <a:buSzPct val="100000"/>
              <a:buAutoNum type="arabicPeriod" startAt="1"/>
              <a:defRPr b="0"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Могут перегружаться (overloading) - т.е. их может быть несколько</a:t>
            </a:r>
          </a:p>
          <a:p>
            <a:pPr marL="587375" indent="-587375" algn="l" defTabSz="432308">
              <a:buSzPct val="100000"/>
              <a:buAutoNum type="arabicPeriod" startAt="1"/>
              <a:defRPr b="0" sz="296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Вызываются при помощи слова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new</a:t>
            </a:r>
          </a:p>
        </p:txBody>
      </p:sp>
      <p:sp>
        <p:nvSpPr>
          <p:cNvPr id="185" name="Конструктор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Конструкторы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0259" y="4478180"/>
            <a:ext cx="7904282" cy="494017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ctangle"/>
          <p:cNvSpPr/>
          <p:nvPr/>
        </p:nvSpPr>
        <p:spPr>
          <a:xfrm>
            <a:off x="4471705" y="5761895"/>
            <a:ext cx="2349608" cy="888902"/>
          </a:xfrm>
          <a:prstGeom prst="rect">
            <a:avLst/>
          </a:prstGeom>
          <a:solidFill>
            <a:srgbClr val="D6D5D5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4471705" y="6747127"/>
            <a:ext cx="3770165" cy="888902"/>
          </a:xfrm>
          <a:prstGeom prst="rect">
            <a:avLst/>
          </a:prstGeom>
          <a:solidFill>
            <a:srgbClr val="D6D5D5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3968441" y="8568172"/>
            <a:ext cx="4902513" cy="594008"/>
          </a:xfrm>
          <a:prstGeom prst="rect">
            <a:avLst/>
          </a:prstGeom>
          <a:solidFill>
            <a:srgbClr val="D6D5D5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1"/>
          <p:cNvSpPr/>
          <p:nvPr/>
        </p:nvSpPr>
        <p:spPr>
          <a:xfrm>
            <a:off x="5954086" y="5515995"/>
            <a:ext cx="387893" cy="47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1" name="2"/>
          <p:cNvSpPr/>
          <p:nvPr/>
        </p:nvSpPr>
        <p:spPr>
          <a:xfrm>
            <a:off x="5222854" y="6501227"/>
            <a:ext cx="387893" cy="47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2" name="4"/>
          <p:cNvSpPr/>
          <p:nvPr/>
        </p:nvSpPr>
        <p:spPr>
          <a:xfrm>
            <a:off x="6225750" y="8264231"/>
            <a:ext cx="387894" cy="47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3" name="3"/>
          <p:cNvSpPr/>
          <p:nvPr/>
        </p:nvSpPr>
        <p:spPr>
          <a:xfrm>
            <a:off x="4205751" y="6746383"/>
            <a:ext cx="387893" cy="47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4" name="no-args constructor"/>
          <p:cNvSpPr/>
          <p:nvPr/>
        </p:nvSpPr>
        <p:spPr>
          <a:xfrm>
            <a:off x="6885678" y="5761895"/>
            <a:ext cx="1806614" cy="35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54990">
              <a:defRPr sz="1425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no-args constructor</a:t>
            </a:r>
          </a:p>
        </p:txBody>
      </p:sp>
      <p:sp>
        <p:nvSpPr>
          <p:cNvPr id="195" name="1-arg constructor"/>
          <p:cNvSpPr/>
          <p:nvPr/>
        </p:nvSpPr>
        <p:spPr>
          <a:xfrm>
            <a:off x="8313436" y="6773106"/>
            <a:ext cx="1806613" cy="35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1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1-arg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