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7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tif"/><Relationship Id="rId11" Type="http://schemas.openxmlformats.org/officeDocument/2006/relationships/image" Target="../media/image2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.jpeg"/><Relationship Id="rId4" Type="http://schemas.openxmlformats.org/officeDocument/2006/relationships/image" Target="../media/image1.png"/><Relationship Id="rId5" Type="http://schemas.openxmlformats.org/officeDocument/2006/relationships/image" Target="../media/image2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Курсы программирования…"/>
          <p:cNvSpPr txBox="1"/>
          <p:nvPr>
            <p:ph type="ctrTitle"/>
          </p:nvPr>
        </p:nvSpPr>
        <p:spPr>
          <a:xfrm>
            <a:off x="1095928" y="2222332"/>
            <a:ext cx="10812944" cy="2133935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defTabSz="429768">
              <a:lnSpc>
                <a:spcPts val="11000"/>
              </a:lnSpc>
              <a:spcBef>
                <a:spcPts val="500"/>
              </a:spcBef>
              <a:defRPr b="1" sz="5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Курсы программирования</a:t>
            </a:r>
          </a:p>
          <a:p>
            <a:pPr defTabSz="429768">
              <a:lnSpc>
                <a:spcPts val="11000"/>
              </a:lnSpc>
              <a:spcBef>
                <a:spcPts val="500"/>
              </a:spcBef>
              <a:defRPr b="1" sz="5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на Java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0166" y="4479769"/>
            <a:ext cx="4084468" cy="4084467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- Что такое компьютер…"/>
          <p:cNvSpPr/>
          <p:nvPr/>
        </p:nvSpPr>
        <p:spPr>
          <a:xfrm>
            <a:off x="465314" y="1590496"/>
            <a:ext cx="12074172" cy="7816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Что такое компьютер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Что такое программа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Первые компьютеры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Двоичный код (машинный язык)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Языки программирования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2248" y="1252289"/>
            <a:ext cx="1862872" cy="1956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44310" y="1669757"/>
            <a:ext cx="3369530" cy="2242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8472" y="3663311"/>
            <a:ext cx="2585433" cy="2051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32061" y="6351688"/>
            <a:ext cx="3360266" cy="1886869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Поговорим о компьютерах"/>
          <p:cNvSpPr txBox="1"/>
          <p:nvPr>
            <p:ph type="title" idx="4294967295"/>
          </p:nvPr>
        </p:nvSpPr>
        <p:spPr>
          <a:xfrm>
            <a:off x="146482" y="51366"/>
            <a:ext cx="12711836" cy="745916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b"/>
          <a:lstStyle>
            <a:lvl1pPr algn="l" defTabSz="543305">
              <a:defRPr b="1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Поговорим о компьютерах</a:t>
            </a:r>
          </a:p>
        </p:txBody>
      </p:sp>
      <p:sp>
        <p:nvSpPr>
          <p:cNvPr id="19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- Язык ассемблера…"/>
          <p:cNvSpPr/>
          <p:nvPr/>
        </p:nvSpPr>
        <p:spPr>
          <a:xfrm>
            <a:off x="465314" y="1590496"/>
            <a:ext cx="12074172" cy="7816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Язык ассемблера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Компилятор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Другие языки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- Язык Java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1258" y="1661295"/>
            <a:ext cx="3620847" cy="3809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57487" y="5995646"/>
            <a:ext cx="5800080" cy="326351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Поговорим о компьютерах"/>
          <p:cNvSpPr txBox="1"/>
          <p:nvPr>
            <p:ph type="title" idx="4294967295"/>
          </p:nvPr>
        </p:nvSpPr>
        <p:spPr>
          <a:xfrm>
            <a:off x="146482" y="51366"/>
            <a:ext cx="12711836" cy="745916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b"/>
          <a:lstStyle>
            <a:lvl1pPr algn="l" defTabSz="543305">
              <a:defRPr b="1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Поговорим о компьютерах</a:t>
            </a:r>
          </a:p>
        </p:txBody>
      </p:sp>
      <p:sp>
        <p:nvSpPr>
          <p:cNvPr id="205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Особенности Java…"/>
          <p:cNvSpPr/>
          <p:nvPr/>
        </p:nvSpPr>
        <p:spPr>
          <a:xfrm>
            <a:off x="465314" y="1590496"/>
            <a:ext cx="12074172" cy="7816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13953" indent="-513953" algn="l">
              <a:buSzPct val="145000"/>
              <a:buChar char="-"/>
              <a:defRPr b="0" sz="3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Особенности Java</a:t>
            </a:r>
          </a:p>
          <a:p>
            <a:pPr marL="513953" indent="-513953" algn="l">
              <a:buSzPct val="145000"/>
              <a:buChar char="-"/>
              <a:defRPr b="0" sz="37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13953" indent="-513953" algn="l">
              <a:buSzPct val="145000"/>
              <a:buChar char="-"/>
              <a:defRPr b="0" sz="3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Преимущества и недостатки</a:t>
            </a:r>
          </a:p>
          <a:p>
            <a:pPr marL="513953" indent="-513953" algn="l">
              <a:buSzPct val="145000"/>
              <a:buChar char="-"/>
              <a:defRPr b="0" sz="37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13953" indent="-513953" algn="l">
              <a:buSzPct val="145000"/>
              <a:buChar char="-"/>
              <a:defRPr b="0" sz="37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Почему он остается востребованным</a:t>
            </a:r>
          </a:p>
        </p:txBody>
      </p:sp>
      <p:sp>
        <p:nvSpPr>
          <p:cNvPr id="20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0470" y="5509954"/>
            <a:ext cx="3303860" cy="330386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210" name="Поговорим о компьютерах"/>
          <p:cNvSpPr txBox="1"/>
          <p:nvPr>
            <p:ph type="title" idx="4294967295"/>
          </p:nvPr>
        </p:nvSpPr>
        <p:spPr>
          <a:xfrm>
            <a:off x="146482" y="51366"/>
            <a:ext cx="12711836" cy="745916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b"/>
          <a:lstStyle>
            <a:lvl1pPr algn="l" defTabSz="543305">
              <a:defRPr b="1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Поговорим о компьютерах</a:t>
            </a:r>
          </a:p>
        </p:txBody>
      </p:sp>
      <p:sp>
        <p:nvSpPr>
          <p:cNvPr id="211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Устройство языка Java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Устройство языка Java</a:t>
            </a:r>
          </a:p>
        </p:txBody>
      </p:sp>
      <p:sp>
        <p:nvSpPr>
          <p:cNvPr id="21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Изначально Oak, переименован в Java в честь марки кофе, а кофе в честь острова Ява."/>
          <p:cNvSpPr/>
          <p:nvPr/>
        </p:nvSpPr>
        <p:spPr>
          <a:xfrm>
            <a:off x="465314" y="1292284"/>
            <a:ext cx="12074172" cy="74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327152">
              <a:defRPr b="0" sz="224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Изначально Oak, переименован в Java в честь марки кофе, а кофе в честь острова Ява.</a:t>
            </a:r>
          </a:p>
        </p:txBody>
      </p:sp>
      <p:sp>
        <p:nvSpPr>
          <p:cNvPr id="217" name="James Gosling"/>
          <p:cNvSpPr/>
          <p:nvPr/>
        </p:nvSpPr>
        <p:spPr>
          <a:xfrm>
            <a:off x="4233624" y="2606728"/>
            <a:ext cx="3502389" cy="74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James Gosling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792" y="2588837"/>
            <a:ext cx="3502389" cy="352626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1995"/>
          <p:cNvSpPr/>
          <p:nvPr/>
        </p:nvSpPr>
        <p:spPr>
          <a:xfrm>
            <a:off x="4306404" y="3422393"/>
            <a:ext cx="1765963" cy="74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1995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5836" y="6783547"/>
            <a:ext cx="2363339" cy="1022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045" y="8093133"/>
            <a:ext cx="2941883" cy="417749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Синтаксис от С и С++"/>
          <p:cNvSpPr/>
          <p:nvPr/>
        </p:nvSpPr>
        <p:spPr>
          <a:xfrm>
            <a:off x="4306404" y="4288859"/>
            <a:ext cx="5935895" cy="74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Синтаксис от С и С++</a:t>
            </a:r>
          </a:p>
        </p:txBody>
      </p:sp>
      <p:sp>
        <p:nvSpPr>
          <p:cNvPr id="223" name="Немного истории"/>
          <p:cNvSpPr txBox="1"/>
          <p:nvPr>
            <p:ph type="title" idx="4294967295"/>
          </p:nvPr>
        </p:nvSpPr>
        <p:spPr>
          <a:xfrm>
            <a:off x="146482" y="51366"/>
            <a:ext cx="12711836" cy="745916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b"/>
          <a:lstStyle>
            <a:lvl1pPr algn="l" defTabSz="543305">
              <a:defRPr b="1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Немного истории</a:t>
            </a:r>
          </a:p>
        </p:txBody>
      </p:sp>
      <p:sp>
        <p:nvSpPr>
          <p:cNvPr id="224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59119" y="5970989"/>
            <a:ext cx="1169589" cy="2105260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Дюк — талисман Java"/>
          <p:cNvSpPr/>
          <p:nvPr/>
        </p:nvSpPr>
        <p:spPr>
          <a:xfrm>
            <a:off x="6572973" y="8169711"/>
            <a:ext cx="2941883" cy="602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327152">
              <a:defRPr b="0" sz="224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Дюк — талисман Java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Среда: JDK, JRE, JVM"/>
          <p:cNvSpPr/>
          <p:nvPr/>
        </p:nvSpPr>
        <p:spPr>
          <a:xfrm>
            <a:off x="465314" y="1590496"/>
            <a:ext cx="12074172" cy="74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Среда: JDK, JRE, JVM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0892" y="2415565"/>
            <a:ext cx="6503016" cy="6742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Ключевые слова в среде Java"/>
          <p:cNvSpPr txBox="1"/>
          <p:nvPr>
            <p:ph type="title" idx="4294967295"/>
          </p:nvPr>
        </p:nvSpPr>
        <p:spPr>
          <a:xfrm>
            <a:off x="146482" y="51366"/>
            <a:ext cx="12711836" cy="745916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b"/>
          <a:lstStyle>
            <a:lvl1pPr algn="l" defTabSz="543305">
              <a:defRPr b="1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Ключевые слова в среде Java</a:t>
            </a:r>
          </a:p>
        </p:txBody>
      </p:sp>
      <p:sp>
        <p:nvSpPr>
          <p:cNvPr id="231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8740" y="1997099"/>
            <a:ext cx="9987320" cy="700575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Выполнение Java программ"/>
          <p:cNvSpPr txBox="1"/>
          <p:nvPr>
            <p:ph type="title" idx="4294967295"/>
          </p:nvPr>
        </p:nvSpPr>
        <p:spPr>
          <a:xfrm>
            <a:off x="146482" y="51366"/>
            <a:ext cx="12711836" cy="745916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b"/>
          <a:lstStyle/>
          <a:p>
            <a:pPr lvl="1" algn="l" defTabSz="543305">
              <a:defRPr b="1" sz="37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Выполнение Java программ</a:t>
            </a:r>
          </a:p>
        </p:txBody>
      </p:sp>
      <p:sp>
        <p:nvSpPr>
          <p:cNvPr id="235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Исполнение на виртуальной машине медленнее…"/>
          <p:cNvSpPr/>
          <p:nvPr/>
        </p:nvSpPr>
        <p:spPr>
          <a:xfrm>
            <a:off x="465314" y="1324399"/>
            <a:ext cx="12074172" cy="8027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Исполнение на виртуальной машине медленнее</a:t>
            </a:r>
          </a:p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 среднем в 1.5-2 раза медленнее C/C++. Иногда быстрее, но иногда медленнее в 7 раз. Потребление памяти в 10-30 раз больше</a:t>
            </a:r>
          </a:p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Зачем тогда джава? Кроссплатформенность, скорость написания кода</a:t>
            </a:r>
          </a:p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Другие языки работающие на JVM</a:t>
            </a:r>
          </a:p>
        </p:txBody>
      </p:sp>
      <p:sp>
        <p:nvSpPr>
          <p:cNvPr id="238" name="Понимание работы языка"/>
          <p:cNvSpPr txBox="1"/>
          <p:nvPr>
            <p:ph type="title" idx="4294967295"/>
          </p:nvPr>
        </p:nvSpPr>
        <p:spPr>
          <a:xfrm>
            <a:off x="146482" y="51366"/>
            <a:ext cx="12711836" cy="745916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b"/>
          <a:lstStyle>
            <a:lvl1pPr algn="l" defTabSz="543305">
              <a:defRPr b="1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Понимание работы языка</a:t>
            </a:r>
          </a:p>
        </p:txBody>
      </p:sp>
      <p:sp>
        <p:nvSpPr>
          <p:cNvPr id="239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Как начать писать код?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Как начать писать код?</a:t>
            </a:r>
          </a:p>
        </p:txBody>
      </p:sp>
      <p:sp>
        <p:nvSpPr>
          <p:cNvPr id="24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Что нужно установить на компьютер?…"/>
          <p:cNvSpPr/>
          <p:nvPr/>
        </p:nvSpPr>
        <p:spPr>
          <a:xfrm>
            <a:off x="465314" y="1292284"/>
            <a:ext cx="12074172" cy="486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72281" indent="-472281" algn="l" defTabSz="496570">
              <a:buSzPct val="145000"/>
              <a:buChar char="-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Что нужно установить на компьютер?</a:t>
            </a:r>
          </a:p>
          <a:p>
            <a:pPr marL="472281" indent="-472281" algn="l" defTabSz="496570">
              <a:buSzPct val="145000"/>
              <a:buChar char="-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72281" indent="-472281" algn="l" defTabSz="496570">
              <a:buSzPct val="145000"/>
              <a:buChar char="-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Что такое среда разработки (integrated development environment — IDE)?</a:t>
            </a:r>
          </a:p>
          <a:p>
            <a:pPr marL="472281" indent="-472281" algn="l" defTabSz="496570">
              <a:buSzPct val="145000"/>
              <a:buChar char="-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72281" indent="-472281" algn="l" defTabSz="496570">
              <a:buSzPct val="145000"/>
              <a:buChar char="-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IDE для Java — IntelliJ IDEA</a:t>
            </a:r>
          </a:p>
          <a:p>
            <a:pPr marL="472281" indent="-472281" algn="l" defTabSz="496570">
              <a:buSzPct val="145000"/>
              <a:buChar char="-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72281" indent="-472281" algn="l" defTabSz="496570">
              <a:buSzPct val="145000"/>
              <a:buChar char="-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Открывоем проект, разберем устройство IDEA</a:t>
            </a:r>
          </a:p>
        </p:txBody>
      </p:sp>
      <p:sp>
        <p:nvSpPr>
          <p:cNvPr id="245" name="С чего начать?"/>
          <p:cNvSpPr txBox="1"/>
          <p:nvPr>
            <p:ph type="title" idx="4294967295"/>
          </p:nvPr>
        </p:nvSpPr>
        <p:spPr>
          <a:xfrm>
            <a:off x="146482" y="51366"/>
            <a:ext cx="12711836" cy="745916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b"/>
          <a:lstStyle>
            <a:lvl1pPr algn="l" defTabSz="543305">
              <a:defRPr b="1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 чего начать?</a:t>
            </a:r>
          </a:p>
        </p:txBody>
      </p:sp>
      <p:sp>
        <p:nvSpPr>
          <p:cNvPr id="246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0426" y="6594778"/>
            <a:ext cx="2592154" cy="2592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5804" y="6653098"/>
            <a:ext cx="2396109" cy="2592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Максим Стрельников"/>
          <p:cNvSpPr/>
          <p:nvPr/>
        </p:nvSpPr>
        <p:spPr>
          <a:xfrm>
            <a:off x="3449060" y="1387170"/>
            <a:ext cx="4367848" cy="74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b="0"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Максим Стрельников</a:t>
            </a:r>
          </a:p>
        </p:txBody>
      </p:sp>
      <p:sp>
        <p:nvSpPr>
          <p:cNvPr id="124" name="Java/Android разработчик 2012 - ……"/>
          <p:cNvSpPr/>
          <p:nvPr/>
        </p:nvSpPr>
        <p:spPr>
          <a:xfrm>
            <a:off x="3509448" y="2384310"/>
            <a:ext cx="6226112" cy="1150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368934" indent="-368934" algn="l" defTabSz="484886">
              <a:buSzPct val="145000"/>
              <a:buChar char="-"/>
              <a:defRPr b="0" sz="2656">
                <a:latin typeface="Avenir Next"/>
                <a:ea typeface="Avenir Next"/>
                <a:cs typeface="Avenir Next"/>
                <a:sym typeface="Avenir Next"/>
              </a:defRPr>
            </a:pPr>
            <a:r>
              <a:t>Java/Android разработчик 2012 - …</a:t>
            </a:r>
          </a:p>
          <a:p>
            <a:pPr marL="368934" indent="-368934" algn="l" defTabSz="484886">
              <a:buSzPct val="145000"/>
              <a:buChar char="-"/>
              <a:defRPr b="0" sz="2656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Самоучка</a:t>
            </a:r>
          </a:p>
        </p:txBody>
      </p:sp>
      <p:sp>
        <p:nvSpPr>
          <p:cNvPr id="125" name="Проекты:"/>
          <p:cNvSpPr/>
          <p:nvPr/>
        </p:nvSpPr>
        <p:spPr>
          <a:xfrm>
            <a:off x="5540312" y="4182485"/>
            <a:ext cx="1924176" cy="662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b="0"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Проекты: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669" y="523948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2592" y="523948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55822" y="523948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30900" y="5239482"/>
            <a:ext cx="1143000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05976" y="523948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14284" y="523948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139207" y="523948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47515" y="523948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764131" y="5239482"/>
            <a:ext cx="1143001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…"/>
          <p:cNvSpPr/>
          <p:nvPr/>
        </p:nvSpPr>
        <p:spPr>
          <a:xfrm>
            <a:off x="12142189" y="5835841"/>
            <a:ext cx="571158" cy="662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b="0"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36" name="Контакты:"/>
          <p:cNvSpPr/>
          <p:nvPr/>
        </p:nvSpPr>
        <p:spPr>
          <a:xfrm>
            <a:off x="5440979" y="6915587"/>
            <a:ext cx="2122843" cy="662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b="0"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Контакты:</a:t>
            </a:r>
          </a:p>
        </p:txBody>
      </p:sp>
      <p:sp>
        <p:nvSpPr>
          <p:cNvPr id="137" name="EMAIL — strelnikov.maxim@gmail.com…"/>
          <p:cNvSpPr/>
          <p:nvPr/>
        </p:nvSpPr>
        <p:spPr>
          <a:xfrm>
            <a:off x="946704" y="7510533"/>
            <a:ext cx="11111392" cy="1568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EMAIL — strelnikov.maxim@gmail.com</a:t>
            </a:r>
          </a:p>
          <a:p>
            <a:pPr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VK — vk.com/strelnikov.maxim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0" t="21909" r="0" b="2422"/>
          <a:stretch>
            <a:fillRect/>
          </a:stretch>
        </p:blipFill>
        <p:spPr>
          <a:xfrm>
            <a:off x="303720" y="1392772"/>
            <a:ext cx="2730840" cy="291723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Обо мне"/>
          <p:cNvSpPr txBox="1"/>
          <p:nvPr>
            <p:ph type="title" idx="4294967295"/>
          </p:nvPr>
        </p:nvSpPr>
        <p:spPr>
          <a:xfrm>
            <a:off x="146482" y="51366"/>
            <a:ext cx="12711836" cy="745916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b"/>
          <a:lstStyle>
            <a:lvl1pPr algn="l" defTabSz="543305">
              <a:defRPr b="1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Обо мне</a:t>
            </a:r>
          </a:p>
        </p:txBody>
      </p:sp>
      <p:sp>
        <p:nvSpPr>
          <p:cNvPr id="140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ервая программа на Java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Первая программа на Java</a:t>
            </a:r>
          </a:p>
        </p:txBody>
      </p:sp>
      <p:sp>
        <p:nvSpPr>
          <p:cNvPr id="25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041" y="2798915"/>
            <a:ext cx="11618718" cy="5301746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Программа 1 — Hello, World!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Программа 1 — Hello, World!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6301"/>
          <a:stretch>
            <a:fillRect/>
          </a:stretch>
        </p:blipFill>
        <p:spPr>
          <a:xfrm>
            <a:off x="1356915" y="1985610"/>
            <a:ext cx="10290890" cy="6535404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Программа 2 — Мой возраст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Программа 2 — Мой возраст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Вывод в консоль (принты), комментарии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Вывод в консоль (принты), комментарии</a:t>
            </a:r>
          </a:p>
        </p:txBody>
      </p:sp>
      <p:pic>
        <p:nvPicPr>
          <p:cNvPr id="2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941" y="1913536"/>
            <a:ext cx="11440918" cy="6968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Переменные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Переменные</a:t>
            </a:r>
          </a:p>
        </p:txBody>
      </p:sp>
      <p:sp>
        <p:nvSpPr>
          <p:cNvPr id="26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2858" y="1580852"/>
            <a:ext cx="9239084" cy="7672103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Примитивные типы данных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Примитивные типы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1199" b="2537"/>
          <a:stretch>
            <a:fillRect/>
          </a:stretch>
        </p:blipFill>
        <p:spPr>
          <a:xfrm>
            <a:off x="947737" y="2673307"/>
            <a:ext cx="11109332" cy="4193568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Примитивные типы данных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Примитивные типы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396" y="1479284"/>
            <a:ext cx="9000008" cy="7517408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Объявление, присвоение значения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Объявление, присвоение значения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0681" y="1592513"/>
            <a:ext cx="10303438" cy="7253079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Присвоение значений через переменные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Присвоение значений через переменные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2496" y="1728064"/>
            <a:ext cx="11279808" cy="7029446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Константы (final)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Константы (final)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Азы устройства компьютеров, языков программирования, экосистемы джавы…"/>
          <p:cNvSpPr/>
          <p:nvPr/>
        </p:nvSpPr>
        <p:spPr>
          <a:xfrm>
            <a:off x="329763" y="1226527"/>
            <a:ext cx="8006009" cy="7999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15937" indent="-515937" algn="l">
              <a:buSzPct val="100000"/>
              <a:buAutoNum type="arabicPeriod" startAt="1"/>
              <a:defRPr b="0"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Азы устройства компьютеров, языков программирования, экосистемы джавы</a:t>
            </a:r>
          </a:p>
          <a:p>
            <a:pPr marL="515937" indent="-515937" algn="l">
              <a:buSzPct val="100000"/>
              <a:buAutoNum type="arabicPeriod" startAt="1"/>
              <a:defRPr b="0"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Основные инструменты любого языка программирования</a:t>
            </a:r>
          </a:p>
          <a:p>
            <a:pPr marL="515937" indent="-515937" algn="l">
              <a:buSzPct val="100000"/>
              <a:buAutoNum type="arabicPeriod" startAt="1"/>
              <a:defRPr b="0"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ООП</a:t>
            </a:r>
          </a:p>
          <a:p>
            <a:pPr marL="515937" indent="-515937" algn="l">
              <a:buSzPct val="100000"/>
              <a:buAutoNum type="arabicPeriod" startAt="1"/>
              <a:defRPr b="0"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Остальные обязательные инструменты языка</a:t>
            </a:r>
          </a:p>
          <a:p>
            <a:pPr marL="515937" indent="-515937" algn="l">
              <a:buSzPct val="100000"/>
              <a:buAutoNum type="arabicPeriod" startAt="1"/>
              <a:defRPr b="0"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Более широкие темы: шаблоны, архитектуры</a:t>
            </a:r>
          </a:p>
          <a:p>
            <a:pPr marL="515937" indent="-515937" algn="l">
              <a:buSzPct val="100000"/>
              <a:buAutoNum type="arabicPeriod" startAt="1"/>
              <a:defRPr b="0"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БД</a:t>
            </a:r>
          </a:p>
          <a:p>
            <a:pPr marL="515937" indent="-515937" algn="l">
              <a:buSzPct val="100000"/>
              <a:buAutoNum type="arabicPeriod" startAt="1"/>
              <a:defRPr b="0"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Сети</a:t>
            </a:r>
          </a:p>
          <a:p>
            <a:pPr marL="515937" indent="-515937" algn="l">
              <a:buSzPct val="100000"/>
              <a:buAutoNum type="arabicPeriod" startAt="1"/>
              <a:defRPr b="0" sz="2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Направления развития, как устроена разработка в компаниях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3736" y="4344136"/>
            <a:ext cx="2026082" cy="1065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67160" y="5548153"/>
            <a:ext cx="1799233" cy="1799234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Что будем изучать?"/>
          <p:cNvSpPr txBox="1"/>
          <p:nvPr>
            <p:ph type="title" idx="4294967295"/>
          </p:nvPr>
        </p:nvSpPr>
        <p:spPr>
          <a:xfrm>
            <a:off x="146482" y="51366"/>
            <a:ext cx="12711836" cy="745916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b"/>
          <a:lstStyle>
            <a:lvl1pPr algn="l" defTabSz="543305">
              <a:defRPr b="1"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Что будем изучать?</a:t>
            </a:r>
          </a:p>
        </p:txBody>
      </p:sp>
      <p:sp>
        <p:nvSpPr>
          <p:cNvPr id="146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53736" y="1190489"/>
            <a:ext cx="2026082" cy="2026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1668" y="7194679"/>
            <a:ext cx="3961464" cy="2206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ase-sensitive (Java чувствительна к регистру)…"/>
          <p:cNvSpPr/>
          <p:nvPr/>
        </p:nvSpPr>
        <p:spPr>
          <a:xfrm>
            <a:off x="343318" y="1169341"/>
            <a:ext cx="12074173" cy="8126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Case-sensitive (Java чувствительна к регистру)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A-Z    0-9    _    $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Имя не может начинаться с цифры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Имя не может быть ключевым словом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camelCase и snake_case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Переменные camelCase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Константы CAPS_SNAKE_CASE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Не стоит начинать с _ или $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Не стоит использовать префиксы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Имя должно быть понятным!</a:t>
            </a:r>
          </a:p>
        </p:txBody>
      </p:sp>
      <p:sp>
        <p:nvSpPr>
          <p:cNvPr id="289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Правила именования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Правила именования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192" y="1752758"/>
            <a:ext cx="10720416" cy="7009505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Приведение типов — кастинг (type casting)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Приведение типов — кастинг (type casting)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357" y="4404110"/>
            <a:ext cx="10058086" cy="4413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7691" y="1860317"/>
            <a:ext cx="9849418" cy="1778970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Unix time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Unix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Арифметические операторы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Арифметические операторы</a:t>
            </a:r>
          </a:p>
        </p:txBody>
      </p:sp>
      <p:sp>
        <p:nvSpPr>
          <p:cNvPr id="30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730" y="1400326"/>
            <a:ext cx="8845340" cy="7949115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Арифметические операторы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Арифметические операторы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296" y="1563945"/>
            <a:ext cx="9676208" cy="752594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Краткая запись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Краткая запись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Символы и строки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Символы и строки</a:t>
            </a:r>
          </a:p>
        </p:txBody>
      </p:sp>
      <p:sp>
        <p:nvSpPr>
          <p:cNvPr id="31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506" y="1630763"/>
            <a:ext cx="10411788" cy="7391736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Тип данных char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Тип данных char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6408" y="1591055"/>
            <a:ext cx="10631984" cy="7563695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Тип данных String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Тип данных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Стиль кода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Стиль кода</a:t>
            </a:r>
          </a:p>
        </p:txBody>
      </p:sp>
      <p:sp>
        <p:nvSpPr>
          <p:cNvPr id="32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ДЗ"/>
          <p:cNvSpPr/>
          <p:nvPr/>
        </p:nvSpPr>
        <p:spPr>
          <a:xfrm>
            <a:off x="465314" y="1590496"/>
            <a:ext cx="12074172" cy="74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ДЗ</a:t>
            </a:r>
          </a:p>
        </p:txBody>
      </p:sp>
      <p:sp>
        <p:nvSpPr>
          <p:cNvPr id="151" name="ПН"/>
          <p:cNvSpPr/>
          <p:nvPr/>
        </p:nvSpPr>
        <p:spPr>
          <a:xfrm>
            <a:off x="1785864" y="4241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ПН</a:t>
            </a:r>
          </a:p>
        </p:txBody>
      </p:sp>
      <p:sp>
        <p:nvSpPr>
          <p:cNvPr id="152" name="ВТ"/>
          <p:cNvSpPr/>
          <p:nvPr/>
        </p:nvSpPr>
        <p:spPr>
          <a:xfrm>
            <a:off x="3146376" y="4241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ВТ</a:t>
            </a:r>
          </a:p>
        </p:txBody>
      </p:sp>
      <p:sp>
        <p:nvSpPr>
          <p:cNvPr id="153" name="СР"/>
          <p:cNvSpPr/>
          <p:nvPr/>
        </p:nvSpPr>
        <p:spPr>
          <a:xfrm>
            <a:off x="4506888" y="4241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СР</a:t>
            </a:r>
          </a:p>
        </p:txBody>
      </p:sp>
      <p:sp>
        <p:nvSpPr>
          <p:cNvPr id="154" name="ЧТ"/>
          <p:cNvSpPr/>
          <p:nvPr/>
        </p:nvSpPr>
        <p:spPr>
          <a:xfrm>
            <a:off x="5867400" y="4241800"/>
            <a:ext cx="1270000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ЧТ</a:t>
            </a:r>
          </a:p>
        </p:txBody>
      </p:sp>
      <p:sp>
        <p:nvSpPr>
          <p:cNvPr id="155" name="ПТ"/>
          <p:cNvSpPr/>
          <p:nvPr/>
        </p:nvSpPr>
        <p:spPr>
          <a:xfrm>
            <a:off x="7227911" y="4241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ПТ</a:t>
            </a:r>
          </a:p>
        </p:txBody>
      </p:sp>
      <p:sp>
        <p:nvSpPr>
          <p:cNvPr id="156" name="СБ"/>
          <p:cNvSpPr/>
          <p:nvPr/>
        </p:nvSpPr>
        <p:spPr>
          <a:xfrm>
            <a:off x="8588423" y="4241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СБ</a:t>
            </a:r>
          </a:p>
        </p:txBody>
      </p:sp>
      <p:sp>
        <p:nvSpPr>
          <p:cNvPr id="157" name="ВС"/>
          <p:cNvSpPr/>
          <p:nvPr/>
        </p:nvSpPr>
        <p:spPr>
          <a:xfrm>
            <a:off x="9948935" y="42418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ВС</a:t>
            </a:r>
          </a:p>
        </p:txBody>
      </p:sp>
      <p:sp>
        <p:nvSpPr>
          <p:cNvPr id="158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О курсе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 курсе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142" y="2858164"/>
            <a:ext cx="1363445" cy="1363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0166" y="2858164"/>
            <a:ext cx="1363445" cy="1363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1189" y="2858164"/>
            <a:ext cx="1363445" cy="1363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ase-sensitive (Java чувствительна к регистру)…"/>
          <p:cNvSpPr/>
          <p:nvPr/>
        </p:nvSpPr>
        <p:spPr>
          <a:xfrm>
            <a:off x="343318" y="1169341"/>
            <a:ext cx="12074173" cy="8126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Case-sensitive (Java чувствительна к регистру)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A-Z    0-9    _    $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Имя не может начинаться с цифры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Имя не может быть ключевым словом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camelCase и snake_case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Переменные camelCase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Константы CAPS_SNAKE_CASE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Не стоит начинать с _ или $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Не стоит использовать префиксы</a:t>
            </a:r>
          </a:p>
          <a:p>
            <a:pPr marL="619125" indent="-619125" algn="l" defTabSz="455675">
              <a:lnSpc>
                <a:spcPct val="150000"/>
              </a:lnSpc>
              <a:buSzPct val="100000"/>
              <a:buAutoNum type="arabicPeriod" startAt="1"/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Имя должно быть понятным!</a:t>
            </a:r>
          </a:p>
        </p:txBody>
      </p:sp>
      <p:sp>
        <p:nvSpPr>
          <p:cNvPr id="327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Правила именования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Правила именования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Что вам даст курс?"/>
          <p:cNvSpPr/>
          <p:nvPr/>
        </p:nvSpPr>
        <p:spPr>
          <a:xfrm>
            <a:off x="465314" y="2472347"/>
            <a:ext cx="12074172" cy="740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37463">
              <a:defRPr sz="36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Что вам даст курс?</a:t>
            </a:r>
          </a:p>
        </p:txBody>
      </p:sp>
      <p:sp>
        <p:nvSpPr>
          <p:cNvPr id="165" name="Подход"/>
          <p:cNvSpPr/>
          <p:nvPr/>
        </p:nvSpPr>
        <p:spPr>
          <a:xfrm>
            <a:off x="465314" y="3609495"/>
            <a:ext cx="12074172" cy="113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45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Подход</a:t>
            </a:r>
          </a:p>
        </p:txBody>
      </p:sp>
      <p:sp>
        <p:nvSpPr>
          <p:cNvPr id="166" name="Знакомство с инструментами"/>
          <p:cNvSpPr/>
          <p:nvPr/>
        </p:nvSpPr>
        <p:spPr>
          <a:xfrm>
            <a:off x="465314" y="5696551"/>
            <a:ext cx="12074172" cy="74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Знакомство с инструментами</a:t>
            </a:r>
          </a:p>
        </p:txBody>
      </p:sp>
      <p:sp>
        <p:nvSpPr>
          <p:cNvPr id="167" name="Удочка &gt; рыбы"/>
          <p:cNvSpPr/>
          <p:nvPr/>
        </p:nvSpPr>
        <p:spPr>
          <a:xfrm>
            <a:off x="573754" y="4947562"/>
            <a:ext cx="12074173" cy="74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Удочка &gt; рыбы</a:t>
            </a:r>
          </a:p>
        </p:txBody>
      </p:sp>
      <p:sp>
        <p:nvSpPr>
          <p:cNvPr id="168" name="Понимание &gt; умения"/>
          <p:cNvSpPr/>
          <p:nvPr/>
        </p:nvSpPr>
        <p:spPr>
          <a:xfrm>
            <a:off x="465314" y="6514398"/>
            <a:ext cx="12074172" cy="74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Понимание &gt; умения</a:t>
            </a:r>
          </a:p>
        </p:txBody>
      </p:sp>
      <p:sp>
        <p:nvSpPr>
          <p:cNvPr id="169" name="Интерес            Любопытство         Смелость"/>
          <p:cNvSpPr/>
          <p:nvPr/>
        </p:nvSpPr>
        <p:spPr>
          <a:xfrm>
            <a:off x="465314" y="7332245"/>
            <a:ext cx="12074172" cy="74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Интерес            Любопытство         Смелость</a:t>
            </a:r>
          </a:p>
        </p:txBody>
      </p:sp>
      <p:sp>
        <p:nvSpPr>
          <p:cNvPr id="170" name="Arrow"/>
          <p:cNvSpPr/>
          <p:nvPr/>
        </p:nvSpPr>
        <p:spPr>
          <a:xfrm>
            <a:off x="4107280" y="7555936"/>
            <a:ext cx="641755" cy="293145"/>
          </a:xfrm>
          <a:prstGeom prst="rightArrow">
            <a:avLst>
              <a:gd name="adj1" fmla="val 32000"/>
              <a:gd name="adj2" fmla="val 12783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Arrow"/>
          <p:cNvSpPr/>
          <p:nvPr/>
        </p:nvSpPr>
        <p:spPr>
          <a:xfrm>
            <a:off x="8314357" y="7555936"/>
            <a:ext cx="641755" cy="293145"/>
          </a:xfrm>
          <a:prstGeom prst="rightArrow">
            <a:avLst>
              <a:gd name="adj1" fmla="val 32000"/>
              <a:gd name="adj2" fmla="val 12783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Концепция курса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Концепция курса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Расскажите о себе"/>
          <p:cNvSpPr/>
          <p:nvPr/>
        </p:nvSpPr>
        <p:spPr>
          <a:xfrm>
            <a:off x="465314" y="1590496"/>
            <a:ext cx="12074172" cy="74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Расскажите о себе</a:t>
            </a:r>
          </a:p>
        </p:txBody>
      </p:sp>
      <p:sp>
        <p:nvSpPr>
          <p:cNvPr id="176" name="1. Привет…"/>
          <p:cNvSpPr/>
          <p:nvPr/>
        </p:nvSpPr>
        <p:spPr>
          <a:xfrm>
            <a:off x="2145428" y="2775769"/>
            <a:ext cx="8713944" cy="4994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l"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1. Привет</a:t>
            </a:r>
          </a:p>
          <a:p>
            <a:pPr algn="l"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2. Чем занимаетесь?</a:t>
            </a:r>
          </a:p>
          <a:p>
            <a:pPr algn="l"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3. Как вы знакомы с программированием?</a:t>
            </a:r>
          </a:p>
          <a:p>
            <a:pPr algn="l"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4. Почему решили записаться на курс?</a:t>
            </a:r>
          </a:p>
          <a:p>
            <a:pPr algn="l"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5. Что хотите получить в итоге?</a:t>
            </a:r>
          </a:p>
          <a:p>
            <a:pPr algn="l" defTabSz="537463"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6. Как с английским?</a:t>
            </a:r>
          </a:p>
        </p:txBody>
      </p:sp>
      <p:sp>
        <p:nvSpPr>
          <p:cNvPr id="177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О вас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 вас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16 занятий по 3 часа…"/>
          <p:cNvSpPr/>
          <p:nvPr/>
        </p:nvSpPr>
        <p:spPr>
          <a:xfrm>
            <a:off x="3365014" y="2110810"/>
            <a:ext cx="6274772" cy="623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16 занятий по 3 часа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Перерывы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Задавайте вопросы!**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* Один микрофон</a:t>
            </a:r>
          </a:p>
          <a:p>
            <a:pPr algn="l"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* “Не надо стесняться” (с)</a:t>
            </a:r>
          </a:p>
        </p:txBody>
      </p:sp>
      <p:sp>
        <p:nvSpPr>
          <p:cNvPr id="181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Мета инфа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Мета инфа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Организуйте домашний комп!…"/>
          <p:cNvSpPr/>
          <p:nvPr/>
        </p:nvSpPr>
        <p:spPr>
          <a:xfrm>
            <a:off x="1129221" y="1758378"/>
            <a:ext cx="10746358" cy="623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Организуйте домашний комп!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Вам должно быть комфортно, не страшно, не лениво, интересно.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Вся инфа будет здесь: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github.com/makks129/course_java</a:t>
            </a:r>
          </a:p>
        </p:txBody>
      </p:sp>
      <p:sp>
        <p:nvSpPr>
          <p:cNvPr id="185" name="Rectangle"/>
          <p:cNvSpPr/>
          <p:nvPr/>
        </p:nvSpPr>
        <p:spPr>
          <a:xfrm>
            <a:off x="-1947" y="797866"/>
            <a:ext cx="13008695" cy="577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Обмен информацией"/>
          <p:cNvSpPr txBox="1"/>
          <p:nvPr/>
        </p:nvSpPr>
        <p:spPr>
          <a:xfrm>
            <a:off x="146482" y="51366"/>
            <a:ext cx="12711836" cy="7459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43305">
              <a:defRPr sz="372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Обмен информацией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Поговорим о компьютерах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Поговорим о компьютерах</a:t>
            </a:r>
          </a:p>
        </p:txBody>
      </p:sp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