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6" r:id="rId5"/>
    <p:sldId id="265" r:id="rId6"/>
    <p:sldId id="262" r:id="rId7"/>
    <p:sldId id="275" r:id="rId8"/>
    <p:sldId id="263" r:id="rId9"/>
    <p:sldId id="264" r:id="rId10"/>
    <p:sldId id="267" r:id="rId11"/>
    <p:sldId id="268" r:id="rId12"/>
    <p:sldId id="269" r:id="rId13"/>
    <p:sldId id="271" r:id="rId14"/>
    <p:sldId id="270" r:id="rId15"/>
    <p:sldId id="272"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6" d="100"/>
          <a:sy n="106" d="100"/>
        </p:scale>
        <p:origin x="114"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005362-5E74-4A02-89DC-49C6203732A3}" type="datetimeFigureOut">
              <a:rPr lang="en-US" smtClean="0"/>
              <a:t>12-Sep-20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86166-CE2E-4164-9604-609AB95A4FFD}" type="slidenum">
              <a:rPr lang="en-US" smtClean="0"/>
              <a:t>‹#›</a:t>
            </a:fld>
            <a:endParaRPr lang="en-US"/>
          </a:p>
        </p:txBody>
      </p:sp>
    </p:spTree>
    <p:extLst>
      <p:ext uri="{BB962C8B-B14F-4D97-AF65-F5344CB8AC3E}">
        <p14:creationId xmlns:p14="http://schemas.microsoft.com/office/powerpoint/2010/main" val="1227288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005362-5E74-4A02-89DC-49C6203732A3}" type="datetimeFigureOut">
              <a:rPr lang="en-US" smtClean="0"/>
              <a:t>12-Sep-20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86166-CE2E-4164-9604-609AB95A4FFD}" type="slidenum">
              <a:rPr lang="en-US" smtClean="0"/>
              <a:t>‹#›</a:t>
            </a:fld>
            <a:endParaRPr lang="en-US"/>
          </a:p>
        </p:txBody>
      </p:sp>
    </p:spTree>
    <p:extLst>
      <p:ext uri="{BB962C8B-B14F-4D97-AF65-F5344CB8AC3E}">
        <p14:creationId xmlns:p14="http://schemas.microsoft.com/office/powerpoint/2010/main" val="1820759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005362-5E74-4A02-89DC-49C6203732A3}" type="datetimeFigureOut">
              <a:rPr lang="en-US" smtClean="0"/>
              <a:t>12-Sep-20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86166-CE2E-4164-9604-609AB95A4FFD}" type="slidenum">
              <a:rPr lang="en-US" smtClean="0"/>
              <a:t>‹#›</a:t>
            </a:fld>
            <a:endParaRPr lang="en-US"/>
          </a:p>
        </p:txBody>
      </p:sp>
    </p:spTree>
    <p:extLst>
      <p:ext uri="{BB962C8B-B14F-4D97-AF65-F5344CB8AC3E}">
        <p14:creationId xmlns:p14="http://schemas.microsoft.com/office/powerpoint/2010/main" val="5557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005362-5E74-4A02-89DC-49C6203732A3}" type="datetimeFigureOut">
              <a:rPr lang="en-US" smtClean="0"/>
              <a:t>12-Sep-20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86166-CE2E-4164-9604-609AB95A4FFD}" type="slidenum">
              <a:rPr lang="en-US" smtClean="0"/>
              <a:t>‹#›</a:t>
            </a:fld>
            <a:endParaRPr lang="en-US"/>
          </a:p>
        </p:txBody>
      </p:sp>
    </p:spTree>
    <p:extLst>
      <p:ext uri="{BB962C8B-B14F-4D97-AF65-F5344CB8AC3E}">
        <p14:creationId xmlns:p14="http://schemas.microsoft.com/office/powerpoint/2010/main" val="4201883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005362-5E74-4A02-89DC-49C6203732A3}" type="datetimeFigureOut">
              <a:rPr lang="en-US" smtClean="0"/>
              <a:t>12-Sep-20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86166-CE2E-4164-9604-609AB95A4FFD}" type="slidenum">
              <a:rPr lang="en-US" smtClean="0"/>
              <a:t>‹#›</a:t>
            </a:fld>
            <a:endParaRPr lang="en-US"/>
          </a:p>
        </p:txBody>
      </p:sp>
    </p:spTree>
    <p:extLst>
      <p:ext uri="{BB962C8B-B14F-4D97-AF65-F5344CB8AC3E}">
        <p14:creationId xmlns:p14="http://schemas.microsoft.com/office/powerpoint/2010/main" val="266186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005362-5E74-4A02-89DC-49C6203732A3}" type="datetimeFigureOut">
              <a:rPr lang="en-US" smtClean="0"/>
              <a:t>12-Sep-20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086166-CE2E-4164-9604-609AB95A4FFD}" type="slidenum">
              <a:rPr lang="en-US" smtClean="0"/>
              <a:t>‹#›</a:t>
            </a:fld>
            <a:endParaRPr lang="en-US"/>
          </a:p>
        </p:txBody>
      </p:sp>
    </p:spTree>
    <p:extLst>
      <p:ext uri="{BB962C8B-B14F-4D97-AF65-F5344CB8AC3E}">
        <p14:creationId xmlns:p14="http://schemas.microsoft.com/office/powerpoint/2010/main" val="2999825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005362-5E74-4A02-89DC-49C6203732A3}" type="datetimeFigureOut">
              <a:rPr lang="en-US" smtClean="0"/>
              <a:t>12-Sep-20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086166-CE2E-4164-9604-609AB95A4FFD}" type="slidenum">
              <a:rPr lang="en-US" smtClean="0"/>
              <a:t>‹#›</a:t>
            </a:fld>
            <a:endParaRPr lang="en-US"/>
          </a:p>
        </p:txBody>
      </p:sp>
    </p:spTree>
    <p:extLst>
      <p:ext uri="{BB962C8B-B14F-4D97-AF65-F5344CB8AC3E}">
        <p14:creationId xmlns:p14="http://schemas.microsoft.com/office/powerpoint/2010/main" val="3233228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005362-5E74-4A02-89DC-49C6203732A3}" type="datetimeFigureOut">
              <a:rPr lang="en-US" smtClean="0"/>
              <a:t>12-Sep-20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086166-CE2E-4164-9604-609AB95A4FFD}" type="slidenum">
              <a:rPr lang="en-US" smtClean="0"/>
              <a:t>‹#›</a:t>
            </a:fld>
            <a:endParaRPr lang="en-US"/>
          </a:p>
        </p:txBody>
      </p:sp>
    </p:spTree>
    <p:extLst>
      <p:ext uri="{BB962C8B-B14F-4D97-AF65-F5344CB8AC3E}">
        <p14:creationId xmlns:p14="http://schemas.microsoft.com/office/powerpoint/2010/main" val="103876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05362-5E74-4A02-89DC-49C6203732A3}" type="datetimeFigureOut">
              <a:rPr lang="en-US" smtClean="0"/>
              <a:t>12-Sep-20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086166-CE2E-4164-9604-609AB95A4FFD}" type="slidenum">
              <a:rPr lang="en-US" smtClean="0"/>
              <a:t>‹#›</a:t>
            </a:fld>
            <a:endParaRPr lang="en-US"/>
          </a:p>
        </p:txBody>
      </p:sp>
    </p:spTree>
    <p:extLst>
      <p:ext uri="{BB962C8B-B14F-4D97-AF65-F5344CB8AC3E}">
        <p14:creationId xmlns:p14="http://schemas.microsoft.com/office/powerpoint/2010/main" val="1797667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005362-5E74-4A02-89DC-49C6203732A3}" type="datetimeFigureOut">
              <a:rPr lang="en-US" smtClean="0"/>
              <a:t>12-Sep-20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086166-CE2E-4164-9604-609AB95A4FFD}" type="slidenum">
              <a:rPr lang="en-US" smtClean="0"/>
              <a:t>‹#›</a:t>
            </a:fld>
            <a:endParaRPr lang="en-US"/>
          </a:p>
        </p:txBody>
      </p:sp>
    </p:spTree>
    <p:extLst>
      <p:ext uri="{BB962C8B-B14F-4D97-AF65-F5344CB8AC3E}">
        <p14:creationId xmlns:p14="http://schemas.microsoft.com/office/powerpoint/2010/main" val="3029059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005362-5E74-4A02-89DC-49C6203732A3}" type="datetimeFigureOut">
              <a:rPr lang="en-US" smtClean="0"/>
              <a:t>12-Sep-20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086166-CE2E-4164-9604-609AB95A4FFD}" type="slidenum">
              <a:rPr lang="en-US" smtClean="0"/>
              <a:t>‹#›</a:t>
            </a:fld>
            <a:endParaRPr lang="en-US"/>
          </a:p>
        </p:txBody>
      </p:sp>
    </p:spTree>
    <p:extLst>
      <p:ext uri="{BB962C8B-B14F-4D97-AF65-F5344CB8AC3E}">
        <p14:creationId xmlns:p14="http://schemas.microsoft.com/office/powerpoint/2010/main" val="2602936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005362-5E74-4A02-89DC-49C6203732A3}" type="datetimeFigureOut">
              <a:rPr lang="en-US" smtClean="0"/>
              <a:t>12-Sep-20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086166-CE2E-4164-9604-609AB95A4FFD}" type="slidenum">
              <a:rPr lang="en-US" smtClean="0"/>
              <a:t>‹#›</a:t>
            </a:fld>
            <a:endParaRPr lang="en-US"/>
          </a:p>
        </p:txBody>
      </p:sp>
    </p:spTree>
    <p:extLst>
      <p:ext uri="{BB962C8B-B14F-4D97-AF65-F5344CB8AC3E}">
        <p14:creationId xmlns:p14="http://schemas.microsoft.com/office/powerpoint/2010/main" val="773710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06162"/>
            <a:ext cx="9144000" cy="1499286"/>
          </a:xfrm>
        </p:spPr>
        <p:txBody>
          <a:bodyPr>
            <a:normAutofit/>
          </a:bodyPr>
          <a:lstStyle/>
          <a:p>
            <a:r>
              <a:rPr lang="en-US" sz="3200" b="1" dirty="0">
                <a:latin typeface="Times New Roman" panose="02020603050405020304" pitchFamily="18" charset="0"/>
                <a:cs typeface="Times New Roman" panose="02020603050405020304" pitchFamily="18" charset="0"/>
              </a:rPr>
              <a:t>Fully-Convolutional Siamese Networks for Object </a:t>
            </a:r>
            <a:r>
              <a:rPr lang="en-US" sz="3200" b="1" dirty="0" smtClean="0">
                <a:latin typeface="Times New Roman" panose="02020603050405020304" pitchFamily="18" charset="0"/>
                <a:cs typeface="Times New Roman" panose="02020603050405020304" pitchFamily="18" charset="0"/>
              </a:rPr>
              <a:t>Tracking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613497"/>
            <a:ext cx="9045146" cy="3449551"/>
          </a:xfrm>
        </p:spPr>
        <p:txBody>
          <a:bodyPr>
            <a:normAutofit/>
          </a:bodyPr>
          <a:lstStyle/>
          <a:p>
            <a:r>
              <a:rPr lang="pt-BR" sz="1900" dirty="0">
                <a:latin typeface="Times New Roman" panose="02020603050405020304" pitchFamily="18" charset="0"/>
                <a:cs typeface="Times New Roman" panose="02020603050405020304" pitchFamily="18" charset="0"/>
              </a:rPr>
              <a:t>Luca </a:t>
            </a:r>
            <a:r>
              <a:rPr lang="pt-BR" sz="1900" dirty="0" smtClean="0">
                <a:latin typeface="Times New Roman" panose="02020603050405020304" pitchFamily="18" charset="0"/>
                <a:cs typeface="Times New Roman" panose="02020603050405020304" pitchFamily="18" charset="0"/>
              </a:rPr>
              <a:t>Bertinetto, </a:t>
            </a:r>
            <a:r>
              <a:rPr lang="pt-BR" sz="1900" dirty="0">
                <a:latin typeface="Times New Roman" panose="02020603050405020304" pitchFamily="18" charset="0"/>
                <a:cs typeface="Times New Roman" panose="02020603050405020304" pitchFamily="18" charset="0"/>
              </a:rPr>
              <a:t>Jack Valmadre, </a:t>
            </a:r>
            <a:r>
              <a:rPr lang="pt-BR" sz="1900" dirty="0" smtClean="0">
                <a:latin typeface="Times New Roman" panose="02020603050405020304" pitchFamily="18" charset="0"/>
                <a:cs typeface="Times New Roman" panose="02020603050405020304" pitchFamily="18" charset="0"/>
              </a:rPr>
              <a:t>Joao </a:t>
            </a:r>
            <a:r>
              <a:rPr lang="pt-BR" sz="1900" dirty="0">
                <a:latin typeface="Times New Roman" panose="02020603050405020304" pitchFamily="18" charset="0"/>
                <a:cs typeface="Times New Roman" panose="02020603050405020304" pitchFamily="18" charset="0"/>
              </a:rPr>
              <a:t>F. Henriques, Andrea Vedaldi,</a:t>
            </a:r>
            <a:br>
              <a:rPr lang="pt-BR" sz="1900" dirty="0">
                <a:latin typeface="Times New Roman" panose="02020603050405020304" pitchFamily="18" charset="0"/>
                <a:cs typeface="Times New Roman" panose="02020603050405020304" pitchFamily="18" charset="0"/>
              </a:rPr>
            </a:br>
            <a:r>
              <a:rPr lang="pt-BR" sz="1900" dirty="0">
                <a:latin typeface="Times New Roman" panose="02020603050405020304" pitchFamily="18" charset="0"/>
                <a:cs typeface="Times New Roman" panose="02020603050405020304" pitchFamily="18" charset="0"/>
              </a:rPr>
              <a:t>and Philip H.S. </a:t>
            </a:r>
            <a:r>
              <a:rPr lang="pt-BR" sz="1900" dirty="0" smtClean="0">
                <a:latin typeface="Times New Roman" panose="02020603050405020304" pitchFamily="18" charset="0"/>
                <a:cs typeface="Times New Roman" panose="02020603050405020304" pitchFamily="18" charset="0"/>
              </a:rPr>
              <a:t>Torr</a:t>
            </a:r>
          </a:p>
          <a:p>
            <a:r>
              <a:rPr lang="en-US" sz="2200" dirty="0">
                <a:latin typeface="Times New Roman" panose="02020603050405020304" pitchFamily="18" charset="0"/>
                <a:cs typeface="Times New Roman" panose="02020603050405020304" pitchFamily="18" charset="0"/>
              </a:rPr>
              <a:t>Department of Engineering Science, University of Oxford, Oxford, UK</a:t>
            </a:r>
            <a:br>
              <a:rPr lang="en-US" sz="2200" dirty="0">
                <a:latin typeface="Times New Roman" panose="02020603050405020304" pitchFamily="18" charset="0"/>
                <a:cs typeface="Times New Roman" panose="02020603050405020304" pitchFamily="18" charset="0"/>
              </a:rPr>
            </a:br>
            <a:endParaRPr lang="en-US" sz="2200" dirty="0" smtClean="0">
              <a:latin typeface="Times New Roman" panose="02020603050405020304" pitchFamily="18" charset="0"/>
              <a:cs typeface="Times New Roman" panose="02020603050405020304" pitchFamily="18" charset="0"/>
            </a:endParaRPr>
          </a:p>
          <a:p>
            <a:r>
              <a:rPr lang="pt-BR" sz="2200" dirty="0">
                <a:latin typeface="Times New Roman" panose="02020603050405020304" pitchFamily="18" charset="0"/>
                <a:cs typeface="Times New Roman" panose="02020603050405020304" pitchFamily="18" charset="0"/>
              </a:rPr>
              <a:t/>
            </a:r>
            <a:br>
              <a:rPr lang="pt-BR" sz="2200" dirty="0">
                <a:latin typeface="Times New Roman" panose="02020603050405020304" pitchFamily="18" charset="0"/>
                <a:cs typeface="Times New Roman" panose="02020603050405020304" pitchFamily="18" charset="0"/>
              </a:rPr>
            </a:br>
            <a:r>
              <a:rPr lang="pt-BR" sz="2200" dirty="0">
                <a:latin typeface="Times New Roman" panose="02020603050405020304" pitchFamily="18" charset="0"/>
                <a:cs typeface="Times New Roman" panose="02020603050405020304" pitchFamily="18" charset="0"/>
              </a:rPr>
              <a:t>P</a:t>
            </a:r>
            <a:r>
              <a:rPr lang="pt-BR" sz="2200" dirty="0" smtClean="0">
                <a:latin typeface="Times New Roman" panose="02020603050405020304" pitchFamily="18" charset="0"/>
                <a:cs typeface="Times New Roman" panose="02020603050405020304" pitchFamily="18" charset="0"/>
              </a:rPr>
              <a:t>ublished in the </a:t>
            </a:r>
            <a:r>
              <a:rPr lang="pt-BR" sz="2200" b="1" dirty="0" smtClean="0">
                <a:latin typeface="Times New Roman" panose="02020603050405020304" pitchFamily="18" charset="0"/>
                <a:cs typeface="Times New Roman" panose="02020603050405020304" pitchFamily="18" charset="0"/>
              </a:rPr>
              <a:t>European Conference on Computer Vision (ECCV)-2016</a:t>
            </a:r>
          </a:p>
          <a:p>
            <a:endParaRPr lang="pt-BR" sz="2200" dirty="0">
              <a:latin typeface="Times New Roman" panose="02020603050405020304" pitchFamily="18" charset="0"/>
              <a:cs typeface="Times New Roman" panose="02020603050405020304" pitchFamily="18" charset="0"/>
            </a:endParaRPr>
          </a:p>
          <a:p>
            <a:endParaRPr lang="pt-BR" sz="2200" dirty="0" smtClean="0">
              <a:latin typeface="Times New Roman" panose="02020603050405020304" pitchFamily="18" charset="0"/>
              <a:cs typeface="Times New Roman" panose="02020603050405020304" pitchFamily="18" charset="0"/>
            </a:endParaRPr>
          </a:p>
          <a:p>
            <a:r>
              <a:rPr lang="pt-BR" sz="1500" dirty="0" smtClean="0">
                <a:latin typeface="Times New Roman" panose="02020603050405020304" pitchFamily="18" charset="0"/>
                <a:cs typeface="Times New Roman" panose="02020603050405020304" pitchFamily="18" charset="0"/>
              </a:rPr>
              <a:t>Presented by: Md. Maklachur Rahman</a:t>
            </a:r>
            <a:endParaRPr lang="en-US" sz="15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1133192" y="551348"/>
            <a:ext cx="9144000" cy="501579"/>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smtClean="0">
                <a:solidFill>
                  <a:srgbClr val="0070C0"/>
                </a:solidFill>
                <a:latin typeface="Times New Roman" panose="02020603050405020304" pitchFamily="18" charset="0"/>
                <a:cs typeface="Times New Roman" panose="02020603050405020304" pitchFamily="18" charset="0"/>
              </a:rPr>
              <a:t>[Paper overview]</a:t>
            </a:r>
            <a:endParaRPr lang="en-US" sz="40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233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86027" y="620799"/>
            <a:ext cx="5044654" cy="4857750"/>
          </a:xfrm>
        </p:spPr>
        <p:txBody>
          <a:bodyPr>
            <a:normAutofit/>
          </a:bodyPr>
          <a:lstStyle/>
          <a:p>
            <a:pPr marL="0" indent="0">
              <a:buNone/>
            </a:pPr>
            <a:r>
              <a:rPr lang="en-US" sz="1600" b="1" dirty="0" smtClean="0">
                <a:latin typeface="Times New Roman" panose="02020603050405020304" pitchFamily="18" charset="0"/>
                <a:cs typeface="Times New Roman" panose="02020603050405020304" pitchFamily="18" charset="0"/>
              </a:rPr>
              <a:t>Overlap threshold VS Success rate:</a:t>
            </a:r>
            <a:endParaRPr lang="en-US" sz="1600" b="1" dirty="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It considers </a:t>
            </a:r>
            <a:r>
              <a:rPr lang="en-US" sz="1600" dirty="0">
                <a:latin typeface="Times New Roman" panose="02020603050405020304" pitchFamily="18" charset="0"/>
                <a:cs typeface="Times New Roman" panose="02020603050405020304" pitchFamily="18" charset="0"/>
              </a:rPr>
              <a:t>the average per-frame </a:t>
            </a:r>
            <a:r>
              <a:rPr lang="en-US" sz="1600" i="1" dirty="0">
                <a:latin typeface="Times New Roman" panose="02020603050405020304" pitchFamily="18" charset="0"/>
                <a:cs typeface="Times New Roman" panose="02020603050405020304" pitchFamily="18" charset="0"/>
              </a:rPr>
              <a:t>success rate </a:t>
            </a:r>
            <a:r>
              <a:rPr lang="en-US" sz="1600" dirty="0">
                <a:latin typeface="Times New Roman" panose="02020603050405020304" pitchFamily="18" charset="0"/>
                <a:cs typeface="Times New Roman" panose="02020603050405020304" pitchFamily="18" charset="0"/>
              </a:rPr>
              <a:t>at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different thresholds: a tracker is successful in a given frame if the </a:t>
            </a:r>
            <a:r>
              <a:rPr lang="en-US" sz="1600" dirty="0" smtClean="0">
                <a:latin typeface="Times New Roman" panose="02020603050405020304" pitchFamily="18" charset="0"/>
                <a:cs typeface="Times New Roman" panose="02020603050405020304" pitchFamily="18" charset="0"/>
              </a:rPr>
              <a:t>intersection over-union </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IoU</a:t>
            </a:r>
            <a:r>
              <a:rPr lang="en-US" sz="1600" dirty="0">
                <a:latin typeface="Times New Roman" panose="02020603050405020304" pitchFamily="18" charset="0"/>
                <a:cs typeface="Times New Roman" panose="02020603050405020304" pitchFamily="18" charset="0"/>
              </a:rPr>
              <a:t>) between its estimate and the ground-truth is above a </a:t>
            </a:r>
            <a:r>
              <a:rPr lang="en-US" sz="1600" dirty="0" smtClean="0">
                <a:latin typeface="Times New Roman" panose="02020603050405020304" pitchFamily="18" charset="0"/>
                <a:cs typeface="Times New Roman" panose="02020603050405020304" pitchFamily="18" charset="0"/>
              </a:rPr>
              <a:t>certain threshold.</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smtClean="0">
              <a:latin typeface="Times New Roman" panose="02020603050405020304" pitchFamily="18" charset="0"/>
              <a:cs typeface="Times New Roman" panose="02020603050405020304" pitchFamily="18" charset="0"/>
            </a:endParaRPr>
          </a:p>
          <a:p>
            <a:pPr marL="0" indent="0">
              <a:buNone/>
            </a:pPr>
            <a:r>
              <a:rPr lang="en-US" sz="1600" dirty="0"/>
              <a:t/>
            </a:r>
            <a:br>
              <a:rPr lang="en-US" sz="1600" dirty="0"/>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921866" y="620798"/>
            <a:ext cx="5619750" cy="1038225"/>
          </a:xfrm>
          <a:prstGeom prst="rect">
            <a:avLst/>
          </a:prstGeom>
        </p:spPr>
      </p:pic>
      <p:pic>
        <p:nvPicPr>
          <p:cNvPr id="6" name="Picture 5"/>
          <p:cNvPicPr>
            <a:picLocks noChangeAspect="1"/>
          </p:cNvPicPr>
          <p:nvPr/>
        </p:nvPicPr>
        <p:blipFill>
          <a:blip r:embed="rId3"/>
          <a:stretch>
            <a:fillRect/>
          </a:stretch>
        </p:blipFill>
        <p:spPr>
          <a:xfrm>
            <a:off x="921866" y="1659023"/>
            <a:ext cx="5457825" cy="2219325"/>
          </a:xfrm>
          <a:prstGeom prst="rect">
            <a:avLst/>
          </a:prstGeom>
        </p:spPr>
      </p:pic>
      <p:pic>
        <p:nvPicPr>
          <p:cNvPr id="7" name="Picture 6"/>
          <p:cNvPicPr>
            <a:picLocks noChangeAspect="1"/>
          </p:cNvPicPr>
          <p:nvPr/>
        </p:nvPicPr>
        <p:blipFill>
          <a:blip r:embed="rId4"/>
          <a:stretch>
            <a:fillRect/>
          </a:stretch>
        </p:blipFill>
        <p:spPr>
          <a:xfrm>
            <a:off x="845665" y="3878348"/>
            <a:ext cx="5610225" cy="1600200"/>
          </a:xfrm>
          <a:prstGeom prst="rect">
            <a:avLst/>
          </a:prstGeom>
        </p:spPr>
      </p:pic>
      <p:pic>
        <p:nvPicPr>
          <p:cNvPr id="8" name="Picture 7"/>
          <p:cNvPicPr>
            <a:picLocks noChangeAspect="1"/>
          </p:cNvPicPr>
          <p:nvPr/>
        </p:nvPicPr>
        <p:blipFill>
          <a:blip r:embed="rId5"/>
          <a:stretch>
            <a:fillRect/>
          </a:stretch>
        </p:blipFill>
        <p:spPr>
          <a:xfrm>
            <a:off x="7304806" y="2768685"/>
            <a:ext cx="3542271" cy="1954427"/>
          </a:xfrm>
          <a:prstGeom prst="rect">
            <a:avLst/>
          </a:prstGeom>
        </p:spPr>
      </p:pic>
      <p:sp>
        <p:nvSpPr>
          <p:cNvPr id="9" name="Rectangle 8"/>
          <p:cNvSpPr/>
          <p:nvPr/>
        </p:nvSpPr>
        <p:spPr>
          <a:xfrm>
            <a:off x="8660235" y="6406330"/>
            <a:ext cx="3531765" cy="261610"/>
          </a:xfrm>
          <a:prstGeom prst="rect">
            <a:avLst/>
          </a:prstGeom>
        </p:spPr>
        <p:txBody>
          <a:bodyPr wrap="square">
            <a:spAutoFit/>
          </a:bodyPr>
          <a:lstStyle/>
          <a:p>
            <a:r>
              <a:rPr lang="en-US" sz="1100" dirty="0" err="1" smtClean="0"/>
              <a:t>IoU</a:t>
            </a:r>
            <a:r>
              <a:rPr lang="en-US" sz="1100" dirty="0" smtClean="0"/>
              <a:t> Image credit: https://slideplayer.com/slide/12753498/</a:t>
            </a:r>
            <a:endParaRPr lang="en-US" sz="1100" dirty="0"/>
          </a:p>
        </p:txBody>
      </p:sp>
    </p:spTree>
    <p:extLst>
      <p:ext uri="{BB962C8B-B14F-4D97-AF65-F5344CB8AC3E}">
        <p14:creationId xmlns:p14="http://schemas.microsoft.com/office/powerpoint/2010/main" val="3232932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59673" y="704675"/>
            <a:ext cx="5338120" cy="3598877"/>
          </a:xfrm>
        </p:spPr>
        <p:txBody>
          <a:bodyPr>
            <a:noAutofit/>
          </a:bodyPr>
          <a:lstStyle/>
          <a:p>
            <a:pPr marL="0" indent="0">
              <a:buNone/>
            </a:pPr>
            <a:r>
              <a:rPr lang="en-US" sz="1600" b="1" dirty="0" smtClean="0">
                <a:latin typeface="Times New Roman" panose="02020603050405020304" pitchFamily="18" charset="0"/>
                <a:cs typeface="Times New Roman" panose="02020603050405020304" pitchFamily="18" charset="0"/>
              </a:rPr>
              <a:t>Robustness VS Accuracy:</a:t>
            </a:r>
          </a:p>
          <a:p>
            <a:pPr marL="0" indent="0">
              <a:buNone/>
            </a:pPr>
            <a:endParaRPr lang="en-US" sz="16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Trackers </a:t>
            </a:r>
            <a:r>
              <a:rPr lang="en-US" sz="1600" dirty="0">
                <a:latin typeface="Times New Roman" panose="02020603050405020304" pitchFamily="18" charset="0"/>
                <a:cs typeface="Times New Roman" panose="02020603050405020304" pitchFamily="18" charset="0"/>
              </a:rPr>
              <a:t>are evaluated according to two measures of performance: </a:t>
            </a:r>
            <a:r>
              <a:rPr lang="en-US" sz="1600" i="1" dirty="0" smtClean="0">
                <a:latin typeface="Times New Roman" panose="02020603050405020304" pitchFamily="18" charset="0"/>
                <a:cs typeface="Times New Roman" panose="02020603050405020304" pitchFamily="18" charset="0"/>
              </a:rPr>
              <a:t>accuracy</a:t>
            </a:r>
            <a:r>
              <a:rPr lang="en-US" sz="1600" dirty="0" smtClean="0">
                <a:latin typeface="Times New Roman" panose="02020603050405020304" pitchFamily="18" charset="0"/>
                <a:cs typeface="Times New Roman" panose="02020603050405020304" pitchFamily="18" charset="0"/>
              </a:rPr>
              <a:t> and </a:t>
            </a:r>
            <a:r>
              <a:rPr lang="en-US" sz="1600" i="1" dirty="0">
                <a:latin typeface="Times New Roman" panose="02020603050405020304" pitchFamily="18" charset="0"/>
                <a:cs typeface="Times New Roman" panose="02020603050405020304" pitchFamily="18" charset="0"/>
              </a:rPr>
              <a:t>robustness</a:t>
            </a:r>
            <a:r>
              <a:rPr lang="en-US" sz="1600" dirty="0" smtClean="0">
                <a:latin typeface="Times New Roman" panose="02020603050405020304" pitchFamily="18" charset="0"/>
                <a:cs typeface="Times New Roman" panose="02020603050405020304" pitchFamily="18" charset="0"/>
              </a:rPr>
              <a:t>.</a:t>
            </a:r>
          </a:p>
          <a:p>
            <a:pPr marL="0" indent="0">
              <a:buNone/>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 Here, they computed </a:t>
            </a:r>
            <a:r>
              <a:rPr lang="en-US" sz="1600" dirty="0">
                <a:latin typeface="Times New Roman" panose="02020603050405020304" pitchFamily="18" charset="0"/>
                <a:cs typeface="Times New Roman" panose="02020603050405020304" pitchFamily="18" charset="0"/>
              </a:rPr>
              <a:t>total number of </a:t>
            </a:r>
            <a:r>
              <a:rPr lang="en-US" sz="1600" dirty="0" smtClean="0">
                <a:latin typeface="Times New Roman" panose="02020603050405020304" pitchFamily="18" charset="0"/>
                <a:cs typeface="Times New Roman" panose="02020603050405020304" pitchFamily="18" charset="0"/>
              </a:rPr>
              <a:t>failures of the tracker.</a:t>
            </a:r>
          </a:p>
          <a:p>
            <a:pPr marL="0" indent="0">
              <a:buNone/>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It gives </a:t>
            </a:r>
            <a:r>
              <a:rPr lang="en-US" sz="1600" dirty="0">
                <a:latin typeface="Times New Roman" panose="02020603050405020304" pitchFamily="18" charset="0"/>
                <a:cs typeface="Times New Roman" panose="02020603050405020304" pitchFamily="18" charset="0"/>
              </a:rPr>
              <a:t>insight </a:t>
            </a:r>
            <a:r>
              <a:rPr lang="en-US" sz="1600" dirty="0" smtClean="0">
                <a:latin typeface="Times New Roman" panose="02020603050405020304" pitchFamily="18" charset="0"/>
                <a:cs typeface="Times New Roman" panose="02020603050405020304" pitchFamily="18" charset="0"/>
              </a:rPr>
              <a:t>the behavior </a:t>
            </a:r>
            <a:r>
              <a:rPr lang="en-US" sz="1600" dirty="0">
                <a:latin typeface="Times New Roman" panose="02020603050405020304" pitchFamily="18" charset="0"/>
                <a:cs typeface="Times New Roman" panose="02020603050405020304" pitchFamily="18" charset="0"/>
              </a:rPr>
              <a:t>of a tracker. </a:t>
            </a:r>
            <a:r>
              <a:rPr lang="en-US" sz="1600" dirty="0" smtClean="0">
                <a:latin typeface="Times New Roman" panose="02020603050405020304" pitchFamily="18" charset="0"/>
                <a:cs typeface="Times New Roman" panose="02020603050405020304" pitchFamily="18" charset="0"/>
              </a:rPr>
              <a:t> The shows </a:t>
            </a:r>
            <a:r>
              <a:rPr lang="en-US" sz="1600" dirty="0">
                <a:latin typeface="Times New Roman" panose="02020603050405020304" pitchFamily="18" charset="0"/>
                <a:cs typeface="Times New Roman" panose="02020603050405020304" pitchFamily="18" charset="0"/>
              </a:rPr>
              <a:t>the Accuracy-Robustness plot, where </a:t>
            </a:r>
            <a:r>
              <a:rPr lang="en-US" sz="1600" dirty="0" smtClean="0">
                <a:latin typeface="Times New Roman" panose="02020603050405020304" pitchFamily="18" charset="0"/>
                <a:cs typeface="Times New Roman" panose="02020603050405020304" pitchFamily="18" charset="0"/>
              </a:rPr>
              <a:t>the best </a:t>
            </a:r>
            <a:r>
              <a:rPr lang="en-US" sz="1600" dirty="0">
                <a:latin typeface="Times New Roman" panose="02020603050405020304" pitchFamily="18" charset="0"/>
                <a:cs typeface="Times New Roman" panose="02020603050405020304" pitchFamily="18" charset="0"/>
              </a:rPr>
              <a:t>trackers are closer to the top-right corner</a:t>
            </a:r>
            <a:r>
              <a:rPr lang="en-US" sz="1600" dirty="0" smtClean="0">
                <a:latin typeface="Times New Roman" panose="02020603050405020304" pitchFamily="18" charset="0"/>
                <a:cs typeface="Times New Roman" panose="02020603050405020304" pitchFamily="18" charset="0"/>
              </a:rPr>
              <a:t>.</a:t>
            </a:r>
            <a:r>
              <a:rPr lang="en-US" sz="1600" dirty="0"/>
              <a:t/>
            </a:r>
            <a:br>
              <a:rPr lang="en-US" sz="1600" dirty="0"/>
            </a:br>
            <a:endParaRPr lang="en-US" sz="1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83201" y="704675"/>
            <a:ext cx="5676900" cy="1991157"/>
          </a:xfrm>
          <a:prstGeom prst="rect">
            <a:avLst/>
          </a:prstGeom>
        </p:spPr>
      </p:pic>
      <p:pic>
        <p:nvPicPr>
          <p:cNvPr id="6" name="Picture 5"/>
          <p:cNvPicPr>
            <a:picLocks noChangeAspect="1"/>
          </p:cNvPicPr>
          <p:nvPr/>
        </p:nvPicPr>
        <p:blipFill>
          <a:blip r:embed="rId3"/>
          <a:stretch>
            <a:fillRect/>
          </a:stretch>
        </p:blipFill>
        <p:spPr>
          <a:xfrm>
            <a:off x="345991" y="2695832"/>
            <a:ext cx="5581650" cy="2933181"/>
          </a:xfrm>
          <a:prstGeom prst="rect">
            <a:avLst/>
          </a:prstGeom>
        </p:spPr>
      </p:pic>
    </p:spTree>
    <p:extLst>
      <p:ext uri="{BB962C8B-B14F-4D97-AF65-F5344CB8AC3E}">
        <p14:creationId xmlns:p14="http://schemas.microsoft.com/office/powerpoint/2010/main" val="11505943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7812" y="835625"/>
            <a:ext cx="5686425" cy="5301563"/>
          </a:xfrm>
          <a:prstGeom prst="rect">
            <a:avLst/>
          </a:prstGeom>
        </p:spPr>
      </p:pic>
      <p:pic>
        <p:nvPicPr>
          <p:cNvPr id="4" name="Picture 3"/>
          <p:cNvPicPr>
            <a:picLocks noChangeAspect="1"/>
          </p:cNvPicPr>
          <p:nvPr/>
        </p:nvPicPr>
        <p:blipFill>
          <a:blip r:embed="rId3"/>
          <a:stretch>
            <a:fillRect/>
          </a:stretch>
        </p:blipFill>
        <p:spPr>
          <a:xfrm>
            <a:off x="6225359" y="835625"/>
            <a:ext cx="5705475" cy="5112093"/>
          </a:xfrm>
          <a:prstGeom prst="rect">
            <a:avLst/>
          </a:prstGeom>
        </p:spPr>
      </p:pic>
    </p:spTree>
    <p:extLst>
      <p:ext uri="{BB962C8B-B14F-4D97-AF65-F5344CB8AC3E}">
        <p14:creationId xmlns:p14="http://schemas.microsoft.com/office/powerpoint/2010/main" val="36184641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84941" y="1394460"/>
            <a:ext cx="5338120" cy="2811781"/>
          </a:xfrm>
        </p:spPr>
        <p:txBody>
          <a:bodyPr>
            <a:normAutofit/>
          </a:bodyPr>
          <a:lstStyle/>
          <a:p>
            <a:pPr marL="0" indent="0">
              <a:buNone/>
            </a:pPr>
            <a:r>
              <a:rPr lang="en-US" sz="1600" b="1" dirty="0" smtClean="0">
                <a:latin typeface="Times New Roman" panose="02020603050405020304" pitchFamily="18" charset="0"/>
                <a:cs typeface="Times New Roman" panose="02020603050405020304" pitchFamily="18" charset="0"/>
              </a:rPr>
              <a:t>Roles of Dataset set for expected average overlap: </a:t>
            </a:r>
          </a:p>
          <a:p>
            <a:pPr marL="0" indent="0">
              <a:buNone/>
            </a:pPr>
            <a:endParaRPr lang="en-US" sz="16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expected average overlap (measured </a:t>
            </a:r>
            <a:r>
              <a:rPr lang="en-US" sz="1600" dirty="0" smtClean="0">
                <a:latin typeface="Times New Roman" panose="02020603050405020304" pitchFamily="18" charset="0"/>
                <a:cs typeface="Times New Roman" panose="02020603050405020304" pitchFamily="18" charset="0"/>
              </a:rPr>
              <a:t>on VOT-15) steadily </a:t>
            </a:r>
            <a:r>
              <a:rPr lang="en-US" sz="1600" dirty="0">
                <a:latin typeface="Times New Roman" panose="02020603050405020304" pitchFamily="18" charset="0"/>
                <a:cs typeface="Times New Roman" panose="02020603050405020304" pitchFamily="18" charset="0"/>
              </a:rPr>
              <a:t>improves from 0.168 to 0.274 </a:t>
            </a:r>
            <a:r>
              <a:rPr lang="en-US" sz="1600" dirty="0" smtClean="0">
                <a:latin typeface="Times New Roman" panose="02020603050405020304" pitchFamily="18" charset="0"/>
                <a:cs typeface="Times New Roman" panose="02020603050405020304" pitchFamily="18" charset="0"/>
              </a:rPr>
              <a:t>when increasing </a:t>
            </a:r>
            <a:r>
              <a:rPr lang="en-US" sz="1600" dirty="0">
                <a:latin typeface="Times New Roman" panose="02020603050405020304" pitchFamily="18" charset="0"/>
                <a:cs typeface="Times New Roman" panose="02020603050405020304" pitchFamily="18" charset="0"/>
              </a:rPr>
              <a:t>the size of </a:t>
            </a:r>
            <a:r>
              <a:rPr lang="en-US" sz="1600" dirty="0" smtClean="0">
                <a:latin typeface="Times New Roman" panose="02020603050405020304" pitchFamily="18" charset="0"/>
                <a:cs typeface="Times New Roman" panose="02020603050405020304" pitchFamily="18" charset="0"/>
              </a:rPr>
              <a:t>the dataset </a:t>
            </a:r>
            <a:r>
              <a:rPr lang="en-US" sz="1600" dirty="0">
                <a:latin typeface="Times New Roman" panose="02020603050405020304" pitchFamily="18" charset="0"/>
                <a:cs typeface="Times New Roman" panose="02020603050405020304" pitchFamily="18" charset="0"/>
              </a:rPr>
              <a:t>from 5 % to 100 </a:t>
            </a:r>
            <a:r>
              <a:rPr lang="en-US" sz="1600" dirty="0" smtClean="0">
                <a:latin typeface="Times New Roman" panose="02020603050405020304" pitchFamily="18" charset="0"/>
                <a:cs typeface="Times New Roman" panose="02020603050405020304" pitchFamily="18" charset="0"/>
              </a:rPr>
              <a:t>%.</a:t>
            </a:r>
          </a:p>
          <a:p>
            <a:pPr marL="0" indent="0">
              <a:buNone/>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Similarly, we can say that less percent of dataset gives less expected average overlap as well as more dataset gives us the better expected result.</a:t>
            </a:r>
          </a:p>
          <a:p>
            <a:pPr marL="0" indent="0">
              <a:buNone/>
            </a:pPr>
            <a:endParaRPr lang="en-US" sz="1600"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795465" y="882220"/>
            <a:ext cx="5069875" cy="4694795"/>
          </a:xfrm>
          <a:prstGeom prst="rect">
            <a:avLst/>
          </a:prstGeom>
        </p:spPr>
      </p:pic>
    </p:spTree>
    <p:extLst>
      <p:ext uri="{BB962C8B-B14F-4D97-AF65-F5344CB8AC3E}">
        <p14:creationId xmlns:p14="http://schemas.microsoft.com/office/powerpoint/2010/main" val="3907580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04238" y="810268"/>
            <a:ext cx="5692345" cy="5145688"/>
          </a:xfrm>
        </p:spPr>
        <p:txBody>
          <a:bodyPr>
            <a:noAutofit/>
          </a:bodyPr>
          <a:lstStyle/>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Despite </a:t>
            </a:r>
            <a:r>
              <a:rPr lang="en-US" sz="1600" dirty="0" smtClean="0">
                <a:latin typeface="Times New Roman" panose="02020603050405020304" pitchFamily="18" charset="0"/>
                <a:cs typeface="Times New Roman" panose="02020603050405020304" pitchFamily="18" charset="0"/>
              </a:rPr>
              <a:t>the simplicity of this method, it is improved as recent </a:t>
            </a:r>
            <a:r>
              <a:rPr lang="en-US" sz="1600" dirty="0">
                <a:latin typeface="Times New Roman" panose="02020603050405020304" pitchFamily="18" charset="0"/>
                <a:cs typeface="Times New Roman" panose="02020603050405020304" pitchFamily="18" charset="0"/>
              </a:rPr>
              <a:t>state-of-the-art </a:t>
            </a:r>
            <a:r>
              <a:rPr lang="en-US" sz="1600" dirty="0" smtClean="0">
                <a:latin typeface="Times New Roman" panose="02020603050405020304" pitchFamily="18" charset="0"/>
                <a:cs typeface="Times New Roman" panose="02020603050405020304" pitchFamily="18" charset="0"/>
              </a:rPr>
              <a:t>real-time trackers.</a:t>
            </a:r>
          </a:p>
          <a:p>
            <a:pPr marL="0" indent="0">
              <a:buNone/>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Similarity </a:t>
            </a:r>
            <a:r>
              <a:rPr lang="en-US" sz="1600" dirty="0">
                <a:latin typeface="Times New Roman" panose="02020603050405020304" pitchFamily="18" charset="0"/>
                <a:cs typeface="Times New Roman" panose="02020603050405020304" pitchFamily="18" charset="0"/>
              </a:rPr>
              <a:t>metric learnt by </a:t>
            </a:r>
            <a:r>
              <a:rPr lang="en-US" sz="1600" dirty="0" smtClean="0">
                <a:latin typeface="Times New Roman" panose="02020603050405020304" pitchFamily="18" charset="0"/>
                <a:cs typeface="Times New Roman" panose="02020603050405020304" pitchFamily="18" charset="0"/>
              </a:rPr>
              <a:t>their </a:t>
            </a:r>
            <a:r>
              <a:rPr lang="en-US" sz="1600" dirty="0">
                <a:latin typeface="Times New Roman" panose="02020603050405020304" pitchFamily="18" charset="0"/>
                <a:cs typeface="Times New Roman" panose="02020603050405020304" pitchFamily="18" charset="0"/>
              </a:rPr>
              <a:t>fully-convolutional Siamese network on ImageNet Video </a:t>
            </a:r>
            <a:r>
              <a:rPr lang="en-US" sz="1600" i="1" dirty="0">
                <a:latin typeface="Times New Roman" panose="02020603050405020304" pitchFamily="18" charset="0"/>
                <a:cs typeface="Times New Roman" panose="02020603050405020304" pitchFamily="18" charset="0"/>
              </a:rPr>
              <a:t>alone </a:t>
            </a:r>
            <a:r>
              <a:rPr lang="en-US" sz="1600" dirty="0">
                <a:latin typeface="Times New Roman" panose="02020603050405020304" pitchFamily="18" charset="0"/>
                <a:cs typeface="Times New Roman" panose="02020603050405020304" pitchFamily="18" charset="0"/>
              </a:rPr>
              <a:t>is enough to achieve very strong results, comparable or superior to recent state-of-the-art </a:t>
            </a:r>
            <a:r>
              <a:rPr lang="en-US" sz="1600" dirty="0" smtClean="0">
                <a:latin typeface="Times New Roman" panose="02020603050405020304" pitchFamily="18" charset="0"/>
                <a:cs typeface="Times New Roman" panose="02020603050405020304" pitchFamily="18" charset="0"/>
              </a:rPr>
              <a:t>methods.</a:t>
            </a:r>
          </a:p>
          <a:p>
            <a:pPr marL="0" indent="0">
              <a:buNone/>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Nonetheless, it is surprisingly robust to a number </a:t>
            </a:r>
            <a:r>
              <a:rPr lang="en-US" sz="1600" dirty="0" smtClean="0">
                <a:latin typeface="Times New Roman" panose="02020603050405020304" pitchFamily="18" charset="0"/>
                <a:cs typeface="Times New Roman" panose="02020603050405020304" pitchFamily="18" charset="0"/>
              </a:rPr>
              <a:t>of challenging </a:t>
            </a:r>
            <a:r>
              <a:rPr lang="en-US" sz="1600" dirty="0">
                <a:latin typeface="Times New Roman" panose="02020603050405020304" pitchFamily="18" charset="0"/>
                <a:cs typeface="Times New Roman" panose="02020603050405020304" pitchFamily="18" charset="0"/>
              </a:rPr>
              <a:t>situations like </a:t>
            </a:r>
            <a:r>
              <a:rPr lang="en-US" sz="1600" b="1" dirty="0">
                <a:latin typeface="Times New Roman" panose="02020603050405020304" pitchFamily="18" charset="0"/>
                <a:cs typeface="Times New Roman" panose="02020603050405020304" pitchFamily="18" charset="0"/>
              </a:rPr>
              <a:t>motion blur (row 2), drastic change of appearance (rows 1, 3 and 4), </a:t>
            </a:r>
            <a:r>
              <a:rPr lang="en-US" sz="1600" b="1" dirty="0" smtClean="0">
                <a:latin typeface="Times New Roman" panose="02020603050405020304" pitchFamily="18" charset="0"/>
                <a:cs typeface="Times New Roman" panose="02020603050405020304" pitchFamily="18" charset="0"/>
              </a:rPr>
              <a:t>poor</a:t>
            </a: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illumination </a:t>
            </a:r>
            <a:r>
              <a:rPr lang="en-US" sz="1600" b="1" dirty="0">
                <a:latin typeface="Times New Roman" panose="02020603050405020304" pitchFamily="18" charset="0"/>
                <a:cs typeface="Times New Roman" panose="02020603050405020304" pitchFamily="18" charset="0"/>
              </a:rPr>
              <a:t>(row 6) </a:t>
            </a:r>
            <a:r>
              <a:rPr lang="en-US" sz="1600" dirty="0">
                <a:latin typeface="Times New Roman" panose="02020603050405020304" pitchFamily="18" charset="0"/>
                <a:cs typeface="Times New Roman" panose="02020603050405020304" pitchFamily="18" charset="0"/>
              </a:rPr>
              <a:t>and </a:t>
            </a:r>
            <a:r>
              <a:rPr lang="en-US" sz="1600" b="1" dirty="0">
                <a:latin typeface="Times New Roman" panose="02020603050405020304" pitchFamily="18" charset="0"/>
                <a:cs typeface="Times New Roman" panose="02020603050405020304" pitchFamily="18" charset="0"/>
              </a:rPr>
              <a:t>scale change (row 6). </a:t>
            </a:r>
            <a:r>
              <a:rPr lang="en-US" sz="1600" dirty="0">
                <a:latin typeface="Times New Roman" panose="02020603050405020304" pitchFamily="18" charset="0"/>
                <a:cs typeface="Times New Roman" panose="02020603050405020304" pitchFamily="18" charset="0"/>
              </a:rPr>
              <a:t>On the other hand, </a:t>
            </a:r>
            <a:r>
              <a:rPr lang="en-US" sz="1600" dirty="0" smtClean="0">
                <a:latin typeface="Times New Roman" panose="02020603050405020304" pitchFamily="18" charset="0"/>
                <a:cs typeface="Times New Roman" panose="02020603050405020304" pitchFamily="18" charset="0"/>
              </a:rPr>
              <a:t>our method </a:t>
            </a:r>
            <a:r>
              <a:rPr lang="en-US" sz="1600" dirty="0">
                <a:latin typeface="Times New Roman" panose="02020603050405020304" pitchFamily="18" charset="0"/>
                <a:cs typeface="Times New Roman" panose="02020603050405020304" pitchFamily="18" charset="0"/>
              </a:rPr>
              <a:t>is sensitive to scenes with confusion (row 5</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86032" y="304799"/>
            <a:ext cx="5313406" cy="6326659"/>
          </a:xfrm>
          <a:prstGeom prst="rect">
            <a:avLst/>
          </a:prstGeom>
        </p:spPr>
      </p:pic>
    </p:spTree>
    <p:extLst>
      <p:ext uri="{BB962C8B-B14F-4D97-AF65-F5344CB8AC3E}">
        <p14:creationId xmlns:p14="http://schemas.microsoft.com/office/powerpoint/2010/main" val="172328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78261" y="1207745"/>
            <a:ext cx="5258419" cy="3339541"/>
          </a:xfrm>
        </p:spPr>
        <p:txBody>
          <a:bodyPr>
            <a:normAutofit fontScale="92500" lnSpcReduction="20000"/>
          </a:bodyPr>
          <a:lstStyle/>
          <a:p>
            <a:pPr marL="0" indent="0">
              <a:buNone/>
            </a:pPr>
            <a:r>
              <a:rPr lang="en-US" sz="1600" b="1" dirty="0" smtClean="0">
                <a:latin typeface="Times New Roman" panose="02020603050405020304" pitchFamily="18" charset="0"/>
                <a:cs typeface="Times New Roman" panose="02020603050405020304" pitchFamily="18" charset="0"/>
              </a:rPr>
              <a:t>Conclusion:</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They </a:t>
            </a:r>
            <a:r>
              <a:rPr lang="en-US" sz="1600" dirty="0">
                <a:latin typeface="Times New Roman" panose="02020603050405020304" pitchFamily="18" charset="0"/>
                <a:cs typeface="Times New Roman" panose="02020603050405020304" pitchFamily="18" charset="0"/>
              </a:rPr>
              <a:t>depart from the traditional online learning </a:t>
            </a:r>
            <a:r>
              <a:rPr lang="en-US" sz="1600" dirty="0" smtClean="0">
                <a:latin typeface="Times New Roman" panose="02020603050405020304" pitchFamily="18" charset="0"/>
                <a:cs typeface="Times New Roman" panose="02020603050405020304" pitchFamily="18" charset="0"/>
              </a:rPr>
              <a:t>for tracking but an </a:t>
            </a:r>
            <a:r>
              <a:rPr lang="en-US" sz="1600" dirty="0">
                <a:latin typeface="Times New Roman" panose="02020603050405020304" pitchFamily="18" charset="0"/>
                <a:cs typeface="Times New Roman" panose="02020603050405020304" pitchFamily="18" charset="0"/>
              </a:rPr>
              <a:t>alternative approach that </a:t>
            </a:r>
            <a:r>
              <a:rPr lang="en-US" sz="1600" dirty="0" smtClean="0">
                <a:latin typeface="Times New Roman" panose="02020603050405020304" pitchFamily="18" charset="0"/>
                <a:cs typeface="Times New Roman" panose="02020603050405020304" pitchFamily="18" charset="0"/>
              </a:rPr>
              <a:t>focuses on </a:t>
            </a:r>
            <a:r>
              <a:rPr lang="en-US" sz="1600" dirty="0">
                <a:latin typeface="Times New Roman" panose="02020603050405020304" pitchFamily="18" charset="0"/>
                <a:cs typeface="Times New Roman" panose="02020603050405020304" pitchFamily="18" charset="0"/>
              </a:rPr>
              <a:t>learning strong </a:t>
            </a:r>
            <a:r>
              <a:rPr lang="en-US" sz="1600" dirty="0" smtClean="0">
                <a:latin typeface="Times New Roman" panose="02020603050405020304" pitchFamily="18" charset="0"/>
                <a:cs typeface="Times New Roman" panose="02020603050405020304" pitchFamily="18" charset="0"/>
              </a:rPr>
              <a:t>embedding </a:t>
            </a:r>
            <a:r>
              <a:rPr lang="en-US" sz="1600" dirty="0">
                <a:latin typeface="Times New Roman" panose="02020603050405020304" pitchFamily="18" charset="0"/>
                <a:cs typeface="Times New Roman" panose="02020603050405020304" pitchFamily="18" charset="0"/>
              </a:rPr>
              <a:t>in an offline </a:t>
            </a:r>
            <a:r>
              <a:rPr lang="en-US" sz="1600" dirty="0" smtClean="0">
                <a:latin typeface="Times New Roman" panose="02020603050405020304" pitchFamily="18" charset="0"/>
                <a:cs typeface="Times New Roman" panose="02020603050405020304" pitchFamily="18" charset="0"/>
              </a:rPr>
              <a:t>phase</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then tracking online.</a:t>
            </a:r>
          </a:p>
          <a:p>
            <a:pPr marL="0" indent="0">
              <a:buNone/>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The experiments show that </a:t>
            </a:r>
            <a:r>
              <a:rPr lang="en-US" sz="1600" dirty="0" smtClean="0">
                <a:latin typeface="Times New Roman" panose="02020603050405020304" pitchFamily="18" charset="0"/>
                <a:cs typeface="Times New Roman" panose="02020603050405020304" pitchFamily="18" charset="0"/>
              </a:rPr>
              <a:t>deep embedding </a:t>
            </a:r>
            <a:r>
              <a:rPr lang="en-US" sz="1600" dirty="0">
                <a:latin typeface="Times New Roman" panose="02020603050405020304" pitchFamily="18" charset="0"/>
                <a:cs typeface="Times New Roman" panose="02020603050405020304" pitchFamily="18" charset="0"/>
              </a:rPr>
              <a:t>provide a naturally rich source of features for online trackers, </a:t>
            </a:r>
            <a:r>
              <a:rPr lang="en-US" sz="1600" dirty="0" smtClean="0">
                <a:latin typeface="Times New Roman" panose="02020603050405020304" pitchFamily="18" charset="0"/>
                <a:cs typeface="Times New Roman" panose="02020603050405020304" pitchFamily="18" charset="0"/>
              </a:rPr>
              <a:t>and enable </a:t>
            </a:r>
            <a:r>
              <a:rPr lang="en-US" sz="1600" dirty="0">
                <a:latin typeface="Times New Roman" panose="02020603050405020304" pitchFamily="18" charset="0"/>
                <a:cs typeface="Times New Roman" panose="02020603050405020304" pitchFamily="18" charset="0"/>
              </a:rPr>
              <a:t>simplistic test-time strategies to perform well</a:t>
            </a:r>
            <a:r>
              <a:rPr lang="en-US" sz="16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This </a:t>
            </a:r>
            <a:r>
              <a:rPr lang="en-US" sz="1600" dirty="0">
                <a:latin typeface="Times New Roman" panose="02020603050405020304" pitchFamily="18" charset="0"/>
                <a:cs typeface="Times New Roman" panose="02020603050405020304" pitchFamily="18" charset="0"/>
              </a:rPr>
              <a:t>approach is complementary to more sophisticated online tracking </a:t>
            </a:r>
            <a:r>
              <a:rPr lang="en-US" sz="1600" dirty="0" smtClean="0">
                <a:latin typeface="Times New Roman" panose="02020603050405020304" pitchFamily="18" charset="0"/>
                <a:cs typeface="Times New Roman" panose="02020603050405020304" pitchFamily="18" charset="0"/>
              </a:rPr>
              <a:t>methodology.</a:t>
            </a:r>
          </a:p>
          <a:p>
            <a:pPr marL="0" indent="0">
              <a:buNone/>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It can operates 86 fps that is highest among the other trackers. </a:t>
            </a:r>
          </a:p>
          <a:p>
            <a:pPr>
              <a:buFont typeface="Wingdings" panose="05000000000000000000" pitchFamily="2" charset="2"/>
              <a:buChar char="v"/>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816292" y="933578"/>
            <a:ext cx="5104448" cy="3127882"/>
          </a:xfrm>
          <a:prstGeom prst="rect">
            <a:avLst/>
          </a:prstGeom>
        </p:spPr>
      </p:pic>
    </p:spTree>
    <p:extLst>
      <p:ext uri="{BB962C8B-B14F-4D97-AF65-F5344CB8AC3E}">
        <p14:creationId xmlns:p14="http://schemas.microsoft.com/office/powerpoint/2010/main" val="2316278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8381" y="2983205"/>
            <a:ext cx="5338120" cy="735355"/>
          </a:xfrm>
        </p:spPr>
        <p:txBody>
          <a:bodyPr>
            <a:normAutofit/>
          </a:bodyPr>
          <a:lstStyle/>
          <a:p>
            <a:pPr marL="0" indent="0" algn="ctr">
              <a:buNone/>
            </a:pPr>
            <a:r>
              <a:rPr lang="en-US" sz="4000" b="1" i="1" dirty="0" smtClean="0">
                <a:latin typeface="Times New Roman" panose="02020603050405020304" pitchFamily="18" charset="0"/>
                <a:cs typeface="Times New Roman" panose="02020603050405020304" pitchFamily="18" charset="0"/>
              </a:rPr>
              <a:t>Thank you…</a:t>
            </a:r>
            <a:endParaRPr lang="en-US" sz="4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6282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1773" y="1075034"/>
            <a:ext cx="6178378" cy="3649363"/>
          </a:xfrm>
        </p:spPr>
        <p:txBody>
          <a:bodyPr>
            <a:normAutofit/>
          </a:bodyPr>
          <a:lstStyle/>
          <a:p>
            <a:pPr marL="0" indent="0">
              <a:buNone/>
            </a:pPr>
            <a:r>
              <a:rPr lang="en-US" sz="1600" b="1" dirty="0" smtClean="0">
                <a:latin typeface="Times New Roman" panose="02020603050405020304" pitchFamily="18" charset="0"/>
                <a:cs typeface="Times New Roman" panose="02020603050405020304" pitchFamily="18" charset="0"/>
              </a:rPr>
              <a:t>Summary:</a:t>
            </a:r>
          </a:p>
          <a:p>
            <a:pPr>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Tracking an arbitrary object, online </a:t>
            </a:r>
            <a:r>
              <a:rPr lang="en-US" sz="1600" dirty="0">
                <a:latin typeface="Times New Roman" panose="02020603050405020304" pitchFamily="18" charset="0"/>
                <a:cs typeface="Times New Roman" panose="02020603050405020304" pitchFamily="18" charset="0"/>
              </a:rPr>
              <a:t>learning strategies are </a:t>
            </a:r>
            <a:r>
              <a:rPr lang="en-US" sz="1600" dirty="0" smtClean="0">
                <a:latin typeface="Times New Roman" panose="02020603050405020304" pitchFamily="18" charset="0"/>
                <a:cs typeface="Times New Roman" panose="02020603050405020304" pitchFamily="18" charset="0"/>
              </a:rPr>
              <a:t>traditionally </a:t>
            </a:r>
            <a:r>
              <a:rPr lang="en-US" sz="1600" dirty="0">
                <a:latin typeface="Times New Roman" panose="02020603050405020304" pitchFamily="18" charset="0"/>
                <a:cs typeface="Times New Roman" panose="02020603050405020304" pitchFamily="18" charset="0"/>
              </a:rPr>
              <a:t>used </a:t>
            </a:r>
            <a:r>
              <a:rPr lang="en-US" sz="1600" dirty="0" smtClean="0">
                <a:latin typeface="Times New Roman" panose="02020603050405020304" pitchFamily="18" charset="0"/>
                <a:cs typeface="Times New Roman" panose="02020603050405020304" pitchFamily="18" charset="0"/>
              </a:rPr>
              <a:t>to learn appropriate tracking </a:t>
            </a:r>
            <a:r>
              <a:rPr lang="en-US" sz="1600" dirty="0">
                <a:latin typeface="Times New Roman" panose="02020603050405020304" pitchFamily="18" charset="0"/>
                <a:cs typeface="Times New Roman" panose="02020603050405020304" pitchFamily="18" charset="0"/>
              </a:rPr>
              <a:t>model but the speed is </a:t>
            </a:r>
            <a:r>
              <a:rPr lang="en-US" sz="1600" dirty="0" smtClean="0">
                <a:latin typeface="Times New Roman" panose="02020603050405020304" pitchFamily="18" charset="0"/>
                <a:cs typeface="Times New Roman" panose="02020603050405020304" pitchFamily="18" charset="0"/>
              </a:rPr>
              <a:t>really slow</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However, since target is </a:t>
            </a:r>
            <a:r>
              <a:rPr lang="en-US" sz="1600" dirty="0">
                <a:latin typeface="Times New Roman" panose="02020603050405020304" pitchFamily="18" charset="0"/>
                <a:cs typeface="Times New Roman" panose="02020603050405020304" pitchFamily="18" charset="0"/>
              </a:rPr>
              <a:t>not known in advance, a </a:t>
            </a:r>
            <a:r>
              <a:rPr lang="en-US" sz="1600" dirty="0" smtClean="0">
                <a:latin typeface="Times New Roman" panose="02020603050405020304" pitchFamily="18" charset="0"/>
                <a:cs typeface="Times New Roman" panose="02020603050405020304" pitchFamily="18" charset="0"/>
              </a:rPr>
              <a:t>Stochastic Gradient Descent </a:t>
            </a:r>
            <a:r>
              <a:rPr lang="en-US" sz="1600" dirty="0">
                <a:latin typeface="Times New Roman" panose="02020603050405020304" pitchFamily="18" charset="0"/>
                <a:cs typeface="Times New Roman" panose="02020603050405020304" pitchFamily="18" charset="0"/>
              </a:rPr>
              <a:t>algorithm needs to be performed online to adjust the network weight each time, which seriously affects the speed of the tracking system</a:t>
            </a:r>
            <a:r>
              <a:rPr lang="en-US" sz="1600" dirty="0" smtClean="0">
                <a:latin typeface="Times New Roman" panose="02020603050405020304" pitchFamily="18" charset="0"/>
                <a:cs typeface="Times New Roman" panose="02020603050405020304" pitchFamily="18" charset="0"/>
              </a:rPr>
              <a:t>.</a:t>
            </a:r>
          </a:p>
          <a:p>
            <a:pPr marL="0" indent="0">
              <a:buNone/>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In this paper, a novel fully-convolutional </a:t>
            </a:r>
            <a:r>
              <a:rPr lang="en-US" sz="1600" dirty="0" smtClean="0">
                <a:latin typeface="Times New Roman" panose="02020603050405020304" pitchFamily="18" charset="0"/>
                <a:cs typeface="Times New Roman" panose="02020603050405020304" pitchFamily="18" charset="0"/>
              </a:rPr>
              <a:t>Siamese network is trained </a:t>
            </a:r>
            <a:r>
              <a:rPr lang="en-US" sz="1600" dirty="0">
                <a:latin typeface="Times New Roman" panose="02020603050405020304" pitchFamily="18" charset="0"/>
                <a:cs typeface="Times New Roman" panose="02020603050405020304" pitchFamily="18" charset="0"/>
              </a:rPr>
              <a:t>end-to-end on the ILSVRC15 dataset for object detection </a:t>
            </a:r>
            <a:r>
              <a:rPr lang="en-US" sz="1600" dirty="0" smtClean="0">
                <a:latin typeface="Times New Roman" panose="02020603050405020304" pitchFamily="18" charset="0"/>
                <a:cs typeface="Times New Roman" panose="02020603050405020304" pitchFamily="18" charset="0"/>
              </a:rPr>
              <a:t>that </a:t>
            </a:r>
            <a:r>
              <a:rPr lang="en-US" sz="1600" dirty="0">
                <a:latin typeface="Times New Roman" panose="02020603050405020304" pitchFamily="18" charset="0"/>
                <a:cs typeface="Times New Roman" panose="02020603050405020304" pitchFamily="18" charset="0"/>
              </a:rPr>
              <a:t>gives the real-time facility </a:t>
            </a:r>
            <a:r>
              <a:rPr lang="en-US" sz="1600" dirty="0" smtClean="0">
                <a:latin typeface="Times New Roman" panose="02020603050405020304" pitchFamily="18" charset="0"/>
                <a:cs typeface="Times New Roman" panose="02020603050405020304" pitchFamily="18" charset="0"/>
              </a:rPr>
              <a:t>for </a:t>
            </a:r>
            <a:r>
              <a:rPr lang="en-US" sz="1600" dirty="0">
                <a:latin typeface="Times New Roman" panose="02020603050405020304" pitchFamily="18" charset="0"/>
                <a:cs typeface="Times New Roman" panose="02020603050405020304" pitchFamily="18" charset="0"/>
              </a:rPr>
              <a:t>tracking.</a:t>
            </a:r>
          </a:p>
          <a:p>
            <a:endParaRPr lang="en-US" sz="18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288324" y="992656"/>
            <a:ext cx="5453449" cy="4353701"/>
          </a:xfrm>
          <a:prstGeom prst="rect">
            <a:avLst/>
          </a:prstGeom>
        </p:spPr>
      </p:pic>
    </p:spTree>
    <p:extLst>
      <p:ext uri="{BB962C8B-B14F-4D97-AF65-F5344CB8AC3E}">
        <p14:creationId xmlns:p14="http://schemas.microsoft.com/office/powerpoint/2010/main" val="3460294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35051" y="869312"/>
            <a:ext cx="5263979" cy="5433369"/>
          </a:xfrm>
        </p:spPr>
        <p:txBody>
          <a:bodyPr>
            <a:normAutofit/>
          </a:bodyPr>
          <a:lstStyle/>
          <a:p>
            <a:pPr>
              <a:buFont typeface="Wingdings" panose="05000000000000000000" pitchFamily="2" charset="2"/>
              <a:buChar char="v"/>
            </a:pPr>
            <a:r>
              <a:rPr lang="en-US" sz="1600" b="1" dirty="0" smtClean="0">
                <a:latin typeface="Times New Roman" panose="02020603050405020304" pitchFamily="18" charset="0"/>
                <a:cs typeface="Times New Roman" panose="02020603050405020304" pitchFamily="18" charset="0"/>
              </a:rPr>
              <a:t>Introduction</a:t>
            </a:r>
            <a:r>
              <a:rPr lang="en-US" sz="1600" b="1" dirty="0" smtClean="0">
                <a:latin typeface="Times New Roman" panose="02020603050405020304" pitchFamily="18" charset="0"/>
                <a:cs typeface="Times New Roman" panose="02020603050405020304" pitchFamily="18" charset="0"/>
              </a:rPr>
              <a:t>:</a:t>
            </a:r>
            <a:endParaRPr lang="en-US" sz="16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Siamese networks are a special type of neural network architecture. In this model, instead of learning to classify its inputs, it learns to differentiate between two inputs i.e. It can learn the similarity between them</a:t>
            </a:r>
            <a:r>
              <a:rPr lang="en-US" sz="16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A </a:t>
            </a:r>
            <a:r>
              <a:rPr lang="en-US" sz="1600" dirty="0" smtClean="0">
                <a:latin typeface="Times New Roman" panose="02020603050405020304" pitchFamily="18" charset="0"/>
                <a:cs typeface="Times New Roman" panose="02020603050405020304" pitchFamily="18" charset="0"/>
              </a:rPr>
              <a:t>Fully-Convolutional Siamese Networks is introduced</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and the main task of this </a:t>
            </a:r>
            <a:r>
              <a:rPr lang="en-US" sz="1600" dirty="0">
                <a:latin typeface="Times New Roman" panose="02020603050405020304" pitchFamily="18" charset="0"/>
                <a:cs typeface="Times New Roman" panose="02020603050405020304" pitchFamily="18" charset="0"/>
              </a:rPr>
              <a:t>n</a:t>
            </a:r>
            <a:r>
              <a:rPr lang="en-US" sz="1600" dirty="0" smtClean="0">
                <a:latin typeface="Times New Roman" panose="02020603050405020304" pitchFamily="18" charset="0"/>
                <a:cs typeface="Times New Roman" panose="02020603050405020304" pitchFamily="18" charset="0"/>
              </a:rPr>
              <a:t>etwork is </a:t>
            </a:r>
            <a:r>
              <a:rPr lang="en-US" sz="1600" dirty="0">
                <a:latin typeface="Times New Roman" panose="02020603050405020304" pitchFamily="18" charset="0"/>
                <a:cs typeface="Times New Roman" panose="02020603050405020304" pitchFamily="18" charset="0"/>
              </a:rPr>
              <a:t>to learn a </a:t>
            </a:r>
            <a:r>
              <a:rPr lang="en-US" sz="1600" dirty="0" smtClean="0">
                <a:latin typeface="Times New Roman" panose="02020603050405020304" pitchFamily="18" charset="0"/>
                <a:cs typeface="Times New Roman" panose="02020603050405020304" pitchFamily="18" charset="0"/>
              </a:rPr>
              <a:t>similarity comparison between </a:t>
            </a:r>
            <a:r>
              <a:rPr lang="en-US" sz="1600" dirty="0">
                <a:latin typeface="Times New Roman" panose="02020603050405020304" pitchFamily="18" charset="0"/>
                <a:cs typeface="Times New Roman" panose="02020603050405020304" pitchFamily="18" charset="0"/>
              </a:rPr>
              <a:t>the target/exemplar image and search/candidate </a:t>
            </a:r>
            <a:r>
              <a:rPr lang="en-US" sz="1600" dirty="0" smtClean="0">
                <a:latin typeface="Times New Roman" panose="02020603050405020304" pitchFamily="18" charset="0"/>
                <a:cs typeface="Times New Roman" panose="02020603050405020304" pitchFamily="18" charset="0"/>
              </a:rPr>
              <a:t>image</a:t>
            </a:r>
            <a:r>
              <a:rPr lang="en-US"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Siamese conv-net trained to address a similarity learning problem in an offline </a:t>
            </a:r>
            <a:r>
              <a:rPr lang="en-US" sz="1600" dirty="0" smtClean="0">
                <a:latin typeface="Times New Roman" panose="02020603050405020304" pitchFamily="18" charset="0"/>
                <a:cs typeface="Times New Roman" panose="02020603050405020304" pitchFamily="18" charset="0"/>
              </a:rPr>
              <a:t>phase</a:t>
            </a:r>
            <a:r>
              <a:rPr lang="en-US"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Here, </a:t>
            </a:r>
            <a:r>
              <a:rPr lang="en-US" sz="1600" dirty="0" smtClean="0">
                <a:latin typeface="Times New Roman" panose="02020603050405020304" pitchFamily="18" charset="0"/>
                <a:cs typeface="Times New Roman" panose="02020603050405020304" pitchFamily="18" charset="0"/>
              </a:rPr>
              <a:t>training </a:t>
            </a:r>
            <a:r>
              <a:rPr lang="en-US" sz="1600" dirty="0">
                <a:latin typeface="Times New Roman" panose="02020603050405020304" pitchFamily="18" charset="0"/>
                <a:cs typeface="Times New Roman" panose="02020603050405020304" pitchFamily="18" charset="0"/>
              </a:rPr>
              <a:t>a Siamese network to </a:t>
            </a:r>
            <a:r>
              <a:rPr lang="en-US" sz="1600" dirty="0" smtClean="0">
                <a:latin typeface="Times New Roman" panose="02020603050405020304" pitchFamily="18" charset="0"/>
                <a:cs typeface="Times New Roman" panose="02020603050405020304" pitchFamily="18" charset="0"/>
              </a:rPr>
              <a:t>locate an </a:t>
            </a:r>
            <a:r>
              <a:rPr lang="en-US" sz="1600" i="1" dirty="0" smtClean="0">
                <a:latin typeface="Times New Roman" panose="02020603050405020304" pitchFamily="18" charset="0"/>
                <a:cs typeface="Times New Roman" panose="02020603050405020304" pitchFamily="18" charset="0"/>
              </a:rPr>
              <a:t>exemplar </a:t>
            </a:r>
            <a:r>
              <a:rPr lang="en-US" sz="1600" dirty="0" smtClean="0">
                <a:latin typeface="Times New Roman" panose="02020603050405020304" pitchFamily="18" charset="0"/>
                <a:cs typeface="Times New Roman" panose="02020603050405020304" pitchFamily="18" charset="0"/>
              </a:rPr>
              <a:t>image </a:t>
            </a:r>
            <a:r>
              <a:rPr lang="en-US" sz="1600" dirty="0">
                <a:latin typeface="Times New Roman" panose="02020603050405020304" pitchFamily="18" charset="0"/>
                <a:cs typeface="Times New Roman" panose="02020603050405020304" pitchFamily="18" charset="0"/>
              </a:rPr>
              <a:t>within a larger </a:t>
            </a:r>
            <a:r>
              <a:rPr lang="en-US" sz="1600" i="1" dirty="0">
                <a:latin typeface="Times New Roman" panose="02020603050405020304" pitchFamily="18" charset="0"/>
                <a:cs typeface="Times New Roman" panose="02020603050405020304" pitchFamily="18" charset="0"/>
              </a:rPr>
              <a:t>search </a:t>
            </a:r>
            <a:r>
              <a:rPr lang="en-US" sz="1600" dirty="0" smtClean="0">
                <a:latin typeface="Times New Roman" panose="02020603050405020304" pitchFamily="18" charset="0"/>
                <a:cs typeface="Times New Roman" panose="02020603050405020304" pitchFamily="18" charset="0"/>
              </a:rPr>
              <a:t>image and Image-net 2015 (ILSVRC15) training </a:t>
            </a:r>
            <a:r>
              <a:rPr lang="en-US" sz="1600" dirty="0">
                <a:latin typeface="Times New Roman" panose="02020603050405020304" pitchFamily="18" charset="0"/>
                <a:cs typeface="Times New Roman" panose="02020603050405020304" pitchFamily="18" charset="0"/>
              </a:rPr>
              <a:t>data </a:t>
            </a:r>
            <a:r>
              <a:rPr lang="en-US" sz="1600" dirty="0" smtClean="0">
                <a:latin typeface="Times New Roman" panose="02020603050405020304" pitchFamily="18" charset="0"/>
                <a:cs typeface="Times New Roman" panose="02020603050405020304" pitchFamily="18" charset="0"/>
              </a:rPr>
              <a:t>that is used to train this network </a:t>
            </a:r>
            <a:r>
              <a:rPr lang="en-US" sz="1600" dirty="0">
                <a:latin typeface="Times New Roman" panose="02020603050405020304" pitchFamily="18" charset="0"/>
                <a:cs typeface="Times New Roman" panose="02020603050405020304" pitchFamily="18" charset="0"/>
              </a:rPr>
              <a:t>is the video used for target </a:t>
            </a:r>
            <a:r>
              <a:rPr lang="en-US" sz="1600" dirty="0" smtClean="0">
                <a:latin typeface="Times New Roman" panose="02020603050405020304" pitchFamily="18" charset="0"/>
                <a:cs typeface="Times New Roman" panose="02020603050405020304" pitchFamily="18" charset="0"/>
              </a:rPr>
              <a:t>tracking</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46831" y="324880"/>
            <a:ext cx="6029256" cy="1256785"/>
          </a:xfrm>
          <a:prstGeom prst="rect">
            <a:avLst/>
          </a:prstGeom>
        </p:spPr>
      </p:pic>
      <p:pic>
        <p:nvPicPr>
          <p:cNvPr id="6" name="Picture 5"/>
          <p:cNvPicPr>
            <a:picLocks noChangeAspect="1"/>
          </p:cNvPicPr>
          <p:nvPr/>
        </p:nvPicPr>
        <p:blipFill>
          <a:blip r:embed="rId3"/>
          <a:stretch>
            <a:fillRect/>
          </a:stretch>
        </p:blipFill>
        <p:spPr>
          <a:xfrm>
            <a:off x="346831" y="1581665"/>
            <a:ext cx="6029256" cy="5099221"/>
          </a:xfrm>
          <a:prstGeom prst="rect">
            <a:avLst/>
          </a:prstGeom>
        </p:spPr>
      </p:pic>
    </p:spTree>
    <p:extLst>
      <p:ext uri="{BB962C8B-B14F-4D97-AF65-F5344CB8AC3E}">
        <p14:creationId xmlns:p14="http://schemas.microsoft.com/office/powerpoint/2010/main" val="1907323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7320" y="601362"/>
            <a:ext cx="5307226" cy="5914768"/>
          </a:xfrm>
        </p:spPr>
        <p:txBody>
          <a:bodyPr>
            <a:noAutofit/>
          </a:bodyPr>
          <a:lstStyle/>
          <a:p>
            <a:pPr>
              <a:buFont typeface="Wingdings" panose="05000000000000000000" pitchFamily="2" charset="2"/>
              <a:buChar char="v"/>
            </a:pPr>
            <a:r>
              <a:rPr lang="en-US" sz="1600" b="1" dirty="0" smtClean="0">
                <a:latin typeface="Times New Roman" panose="02020603050405020304" pitchFamily="18" charset="0"/>
                <a:cs typeface="Times New Roman" panose="02020603050405020304" pitchFamily="18" charset="0"/>
              </a:rPr>
              <a:t>Overall architecture of  the FC </a:t>
            </a:r>
            <a:r>
              <a:rPr lang="en-US" sz="1600" b="1" dirty="0" err="1" smtClean="0">
                <a:latin typeface="Times New Roman" panose="02020603050405020304" pitchFamily="18" charset="0"/>
                <a:cs typeface="Times New Roman" panose="02020603050405020304" pitchFamily="18" charset="0"/>
              </a:rPr>
              <a:t>Simaese</a:t>
            </a:r>
            <a:r>
              <a:rPr lang="en-US" sz="1600" b="1"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endParaRPr lang="en-US" sz="16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This network </a:t>
            </a:r>
            <a:r>
              <a:rPr lang="en-US" sz="1600" dirty="0">
                <a:latin typeface="Times New Roman" panose="02020603050405020304" pitchFamily="18" charset="0"/>
                <a:cs typeface="Times New Roman" panose="02020603050405020304" pitchFamily="18" charset="0"/>
              </a:rPr>
              <a:t>is fully </a:t>
            </a:r>
            <a:r>
              <a:rPr lang="en-US" sz="1600" dirty="0" smtClean="0">
                <a:latin typeface="Times New Roman" panose="02020603050405020304" pitchFamily="18" charset="0"/>
                <a:cs typeface="Times New Roman" panose="02020603050405020304" pitchFamily="18" charset="0"/>
              </a:rPr>
              <a:t>convolutional</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because there is no fully-connected </a:t>
            </a:r>
            <a:r>
              <a:rPr lang="en-US" sz="1600" dirty="0">
                <a:latin typeface="Times New Roman" panose="02020603050405020304" pitchFamily="18" charset="0"/>
                <a:cs typeface="Times New Roman" panose="02020603050405020304" pitchFamily="18" charset="0"/>
              </a:rPr>
              <a:t>layers</a:t>
            </a:r>
            <a:r>
              <a:rPr lang="en-US" sz="16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Two inputs of different sizes: </a:t>
            </a:r>
            <a:r>
              <a:rPr lang="en-US" sz="1600" dirty="0" smtClean="0">
                <a:latin typeface="Times New Roman" panose="02020603050405020304" pitchFamily="18" charset="0"/>
                <a:cs typeface="Times New Roman" panose="02020603050405020304" pitchFamily="18" charset="0"/>
              </a:rPr>
              <a:t>smaller(z) is the </a:t>
            </a:r>
            <a:r>
              <a:rPr lang="en-US" sz="1600" dirty="0">
                <a:latin typeface="Times New Roman" panose="02020603050405020304" pitchFamily="18" charset="0"/>
                <a:cs typeface="Times New Roman" panose="02020603050405020304" pitchFamily="18" charset="0"/>
              </a:rPr>
              <a:t>exemplar (target object </a:t>
            </a:r>
            <a:r>
              <a:rPr lang="en-US" sz="1600" dirty="0" smtClean="0">
                <a:latin typeface="Times New Roman" panose="02020603050405020304" pitchFamily="18" charset="0"/>
                <a:cs typeface="Times New Roman" panose="02020603050405020304" pitchFamily="18" charset="0"/>
              </a:rPr>
              <a:t>during tracking</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bigger(x) </a:t>
            </a:r>
            <a:r>
              <a:rPr lang="en-US" sz="1600" dirty="0">
                <a:latin typeface="Times New Roman" panose="02020603050405020304" pitchFamily="18" charset="0"/>
                <a:cs typeface="Times New Roman" panose="02020603050405020304" pitchFamily="18" charset="0"/>
              </a:rPr>
              <a:t>is the search area</a:t>
            </a:r>
            <a:r>
              <a:rPr lang="en-US" sz="16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The conv-net learns a function that compares an exemplar z to a candidate of the same size x</a:t>
            </a:r>
            <a:r>
              <a:rPr lang="en-US" sz="16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Cross-correlation layer: computes </a:t>
            </a:r>
            <a:r>
              <a:rPr lang="en-US" sz="1600" dirty="0" smtClean="0">
                <a:latin typeface="Times New Roman" panose="02020603050405020304" pitchFamily="18" charset="0"/>
                <a:cs typeface="Times New Roman" panose="02020603050405020304" pitchFamily="18" charset="0"/>
              </a:rPr>
              <a:t>the similarity </a:t>
            </a:r>
            <a:r>
              <a:rPr lang="en-US" sz="1600" dirty="0">
                <a:latin typeface="Times New Roman" panose="02020603050405020304" pitchFamily="18" charset="0"/>
                <a:cs typeface="Times New Roman" panose="02020603050405020304" pitchFamily="18" charset="0"/>
              </a:rPr>
              <a:t>at all translated </a:t>
            </a:r>
            <a:r>
              <a:rPr lang="en-US" sz="1600" dirty="0" smtClean="0">
                <a:latin typeface="Times New Roman" panose="02020603050405020304" pitchFamily="18" charset="0"/>
                <a:cs typeface="Times New Roman" panose="02020603050405020304" pitchFamily="18" charset="0"/>
              </a:rPr>
              <a:t>sub-windows on </a:t>
            </a:r>
            <a:r>
              <a:rPr lang="en-US" sz="1600" dirty="0">
                <a:latin typeface="Times New Roman" panose="02020603050405020304" pitchFamily="18" charset="0"/>
                <a:cs typeface="Times New Roman" panose="02020603050405020304" pitchFamily="18" charset="0"/>
              </a:rPr>
              <a:t>a dense grid in a single evaluation</a:t>
            </a:r>
            <a:r>
              <a:rPr lang="en-US" sz="16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 In addition, output is a score map that contain the similarities for the corresponding sub-windows.</a:t>
            </a:r>
          </a:p>
          <a:p>
            <a:pPr>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After embedding some convolutional and pooling layer </a:t>
            </a:r>
            <a:r>
              <a:rPr lang="en-US" sz="1600" dirty="0" smtClean="0">
                <a:latin typeface="Times New Roman" panose="02020603050405020304" pitchFamily="18" charset="0"/>
                <a:cs typeface="Times New Roman" panose="02020603050405020304" pitchFamily="18" charset="0"/>
              </a:rPr>
              <a:t>they </a:t>
            </a:r>
            <a:r>
              <a:rPr lang="en-US" sz="1600" dirty="0" smtClean="0">
                <a:latin typeface="Times New Roman" panose="02020603050405020304" pitchFamily="18" charset="0"/>
                <a:cs typeface="Times New Roman" panose="02020603050405020304" pitchFamily="18" charset="0"/>
              </a:rPr>
              <a:t>get (6*6*128) and (22*22*128) feature </a:t>
            </a:r>
            <a:r>
              <a:rPr lang="en-US" sz="1600" dirty="0" smtClean="0">
                <a:latin typeface="Times New Roman" panose="02020603050405020304" pitchFamily="18" charset="0"/>
                <a:cs typeface="Times New Roman" panose="02020603050405020304" pitchFamily="18" charset="0"/>
              </a:rPr>
              <a:t>maps </a:t>
            </a:r>
            <a:r>
              <a:rPr lang="en-US" sz="1600" dirty="0" smtClean="0">
                <a:latin typeface="Times New Roman" panose="02020603050405020304" pitchFamily="18" charset="0"/>
                <a:cs typeface="Times New Roman" panose="02020603050405020304" pitchFamily="18" charset="0"/>
              </a:rPr>
              <a:t>for exemplar image and search image respectively. </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b="1" dirty="0" smtClean="0">
              <a:latin typeface="Times New Roman" panose="02020603050405020304" pitchFamily="18" charset="0"/>
              <a:cs typeface="Times New Roman" panose="02020603050405020304" pitchFamily="18" charset="0"/>
            </a:endParaRPr>
          </a:p>
          <a:p>
            <a:pPr marL="0" indent="0">
              <a:buNone/>
            </a:pPr>
            <a:r>
              <a:rPr lang="en-US" sz="1600" dirty="0" smtClean="0">
                <a:latin typeface="Times New Roman" panose="02020603050405020304" pitchFamily="18" charset="0"/>
                <a:cs typeface="Times New Roman" panose="02020603050405020304" pitchFamily="18" charset="0"/>
              </a:rPr>
              <a:t>From Figure 1, we can easily understand that framework itself compares the similarity between the search area and the target template, and finally obtains the score map of the searched area based on the highest similarity between x and z among the all translated slide windows.</a:t>
            </a:r>
            <a:endParaRPr lang="en-US" sz="16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407642" y="716691"/>
            <a:ext cx="5927254" cy="3171568"/>
          </a:xfrm>
          <a:prstGeom prst="rect">
            <a:avLst/>
          </a:prstGeom>
        </p:spPr>
      </p:pic>
      <p:pic>
        <p:nvPicPr>
          <p:cNvPr id="4" name="Picture 3"/>
          <p:cNvPicPr>
            <a:picLocks noChangeAspect="1"/>
          </p:cNvPicPr>
          <p:nvPr/>
        </p:nvPicPr>
        <p:blipFill>
          <a:blip r:embed="rId3"/>
          <a:stretch>
            <a:fillRect/>
          </a:stretch>
        </p:blipFill>
        <p:spPr>
          <a:xfrm>
            <a:off x="380806" y="4003588"/>
            <a:ext cx="5927253" cy="2660822"/>
          </a:xfrm>
          <a:prstGeom prst="rect">
            <a:avLst/>
          </a:prstGeom>
        </p:spPr>
      </p:pic>
      <p:sp>
        <p:nvSpPr>
          <p:cNvPr id="5" name="Rectangle 4"/>
          <p:cNvSpPr/>
          <p:nvPr/>
        </p:nvSpPr>
        <p:spPr>
          <a:xfrm>
            <a:off x="407643" y="232030"/>
            <a:ext cx="6096000" cy="369332"/>
          </a:xfrm>
          <a:prstGeom prst="rect">
            <a:avLst/>
          </a:prstGeom>
        </p:spPr>
        <p:txBody>
          <a:bodyPr>
            <a:spAutoFit/>
          </a:bodyPr>
          <a:lstStyle/>
          <a:p>
            <a:r>
              <a:rPr lang="en-US" b="1" i="0" dirty="0" smtClean="0">
                <a:solidFill>
                  <a:srgbClr val="000000"/>
                </a:solidFill>
                <a:effectLst/>
                <a:latin typeface="Times New Roman" panose="02020603050405020304" pitchFamily="18" charset="0"/>
                <a:cs typeface="Times New Roman" panose="02020603050405020304" pitchFamily="18" charset="0"/>
              </a:rPr>
              <a:t>2.  Deep Similarity Learning for Tracking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5365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34896" y="578708"/>
            <a:ext cx="5307226" cy="5303108"/>
          </a:xfrm>
        </p:spPr>
        <p:txBody>
          <a:bodyPr>
            <a:noAutofit/>
          </a:bodyPr>
          <a:lstStyle/>
          <a:p>
            <a:pPr>
              <a:lnSpc>
                <a:spcPct val="120000"/>
              </a:lnSpc>
              <a:buFont typeface="Wingdings" panose="05000000000000000000" pitchFamily="2" charset="2"/>
              <a:buChar char="v"/>
            </a:pPr>
            <a:r>
              <a:rPr lang="en-US" sz="1600" b="1" dirty="0" smtClean="0">
                <a:latin typeface="Times New Roman" panose="02020603050405020304" pitchFamily="18" charset="0"/>
                <a:cs typeface="Times New Roman" panose="02020603050405020304" pitchFamily="18" charset="0"/>
              </a:rPr>
              <a:t>Similarity Learning for tracking</a:t>
            </a:r>
            <a:r>
              <a:rPr lang="en-US" sz="1600" b="1"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They proposed </a:t>
            </a:r>
            <a:r>
              <a:rPr lang="en-US" sz="1600" dirty="0">
                <a:latin typeface="Times New Roman" panose="02020603050405020304" pitchFamily="18" charset="0"/>
                <a:cs typeface="Times New Roman" panose="02020603050405020304" pitchFamily="18" charset="0"/>
              </a:rPr>
              <a:t>to learn a function </a:t>
            </a:r>
            <a:r>
              <a:rPr lang="en-US" sz="1600" i="1" dirty="0">
                <a:latin typeface="Times New Roman" panose="02020603050405020304" pitchFamily="18" charset="0"/>
                <a:cs typeface="Times New Roman" panose="02020603050405020304" pitchFamily="18" charset="0"/>
              </a:rPr>
              <a:t>f</a:t>
            </a:r>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z, x</a:t>
            </a:r>
            <a:r>
              <a:rPr lang="en-US" sz="1600" dirty="0">
                <a:latin typeface="Times New Roman" panose="02020603050405020304" pitchFamily="18" charset="0"/>
                <a:cs typeface="Times New Roman" panose="02020603050405020304" pitchFamily="18" charset="0"/>
              </a:rPr>
              <a:t>) that compares an exemplar image </a:t>
            </a:r>
            <a:r>
              <a:rPr lang="en-US" sz="1600" i="1" dirty="0">
                <a:latin typeface="Times New Roman" panose="02020603050405020304" pitchFamily="18" charset="0"/>
                <a:cs typeface="Times New Roman" panose="02020603050405020304" pitchFamily="18" charset="0"/>
              </a:rPr>
              <a:t>z </a:t>
            </a:r>
            <a:r>
              <a:rPr lang="en-US" sz="1600" dirty="0">
                <a:latin typeface="Times New Roman" panose="02020603050405020304" pitchFamily="18" charset="0"/>
                <a:cs typeface="Times New Roman" panose="02020603050405020304" pitchFamily="18" charset="0"/>
              </a:rPr>
              <a:t>to </a:t>
            </a:r>
            <a:r>
              <a:rPr lang="en-US" sz="1600" dirty="0" smtClean="0">
                <a:latin typeface="Times New Roman" panose="02020603050405020304" pitchFamily="18" charset="0"/>
                <a:cs typeface="Times New Roman" panose="02020603050405020304" pitchFamily="18" charset="0"/>
              </a:rPr>
              <a:t>a candidate </a:t>
            </a:r>
            <a:r>
              <a:rPr lang="en-US" sz="1600" dirty="0">
                <a:latin typeface="Times New Roman" panose="02020603050405020304" pitchFamily="18" charset="0"/>
                <a:cs typeface="Times New Roman" panose="02020603050405020304" pitchFamily="18" charset="0"/>
              </a:rPr>
              <a:t>image </a:t>
            </a:r>
            <a:r>
              <a:rPr lang="en-US" sz="1600" i="1" dirty="0">
                <a:latin typeface="Times New Roman" panose="02020603050405020304" pitchFamily="18" charset="0"/>
                <a:cs typeface="Times New Roman" panose="02020603050405020304" pitchFamily="18" charset="0"/>
              </a:rPr>
              <a:t>x </a:t>
            </a:r>
            <a:r>
              <a:rPr lang="en-US" sz="1600" dirty="0">
                <a:latin typeface="Times New Roman" panose="02020603050405020304" pitchFamily="18" charset="0"/>
                <a:cs typeface="Times New Roman" panose="02020603050405020304" pitchFamily="18" charset="0"/>
              </a:rPr>
              <a:t>of the same size and returns a high score if the two </a:t>
            </a:r>
            <a:r>
              <a:rPr lang="en-US" sz="1600" dirty="0" smtClean="0">
                <a:latin typeface="Times New Roman" panose="02020603050405020304" pitchFamily="18" charset="0"/>
                <a:cs typeface="Times New Roman" panose="02020603050405020304" pitchFamily="18" charset="0"/>
              </a:rPr>
              <a:t>images depict </a:t>
            </a:r>
            <a:r>
              <a:rPr lang="en-US" sz="1600" dirty="0">
                <a:latin typeface="Times New Roman" panose="02020603050405020304" pitchFamily="18" charset="0"/>
                <a:cs typeface="Times New Roman" panose="02020603050405020304" pitchFamily="18" charset="0"/>
              </a:rPr>
              <a:t>the same object and a low score otherwise</a:t>
            </a:r>
            <a:r>
              <a:rPr lang="en-US" sz="1600" dirty="0" smtClean="0">
                <a:latin typeface="Times New Roman" panose="02020603050405020304" pitchFamily="18" charset="0"/>
                <a:cs typeface="Times New Roman" panose="02020603050405020304" pitchFamily="18" charset="0"/>
              </a:rPr>
              <a:t>.</a:t>
            </a:r>
          </a:p>
          <a:p>
            <a:pPr>
              <a:lnSpc>
                <a:spcPct val="12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Siamese networks </a:t>
            </a:r>
            <a:r>
              <a:rPr lang="en-US" sz="1600" dirty="0" smtClean="0">
                <a:latin typeface="Times New Roman" panose="02020603050405020304" pitchFamily="18" charset="0"/>
                <a:cs typeface="Times New Roman" panose="02020603050405020304" pitchFamily="18" charset="0"/>
              </a:rPr>
              <a:t>apply an </a:t>
            </a:r>
            <a:r>
              <a:rPr lang="en-US" sz="1600" dirty="0">
                <a:latin typeface="Times New Roman" panose="02020603050405020304" pitchFamily="18" charset="0"/>
                <a:cs typeface="Times New Roman" panose="02020603050405020304" pitchFamily="18" charset="0"/>
              </a:rPr>
              <a:t>identical transformation </a:t>
            </a:r>
            <a:r>
              <a:rPr lang="en-US" sz="1600" i="1" dirty="0">
                <a:latin typeface="Times New Roman" panose="02020603050405020304" pitchFamily="18" charset="0"/>
                <a:cs typeface="Times New Roman" panose="02020603050405020304" pitchFamily="18" charset="0"/>
              </a:rPr>
              <a:t>ϕ </a:t>
            </a:r>
            <a:r>
              <a:rPr lang="en-US" sz="1600" dirty="0">
                <a:latin typeface="Times New Roman" panose="02020603050405020304" pitchFamily="18" charset="0"/>
                <a:cs typeface="Times New Roman" panose="02020603050405020304" pitchFamily="18" charset="0"/>
              </a:rPr>
              <a:t>to both inputs and then combine their </a:t>
            </a:r>
            <a:r>
              <a:rPr lang="en-US" sz="1600" dirty="0" smtClean="0">
                <a:latin typeface="Times New Roman" panose="02020603050405020304" pitchFamily="18" charset="0"/>
                <a:cs typeface="Times New Roman" panose="02020603050405020304" pitchFamily="18" charset="0"/>
              </a:rPr>
              <a:t>representations </a:t>
            </a:r>
            <a:r>
              <a:rPr lang="en-US" sz="1600" dirty="0">
                <a:latin typeface="Times New Roman" panose="02020603050405020304" pitchFamily="18" charset="0"/>
                <a:cs typeface="Times New Roman" panose="02020603050405020304" pitchFamily="18" charset="0"/>
              </a:rPr>
              <a:t>using another function </a:t>
            </a:r>
            <a:r>
              <a:rPr lang="en-US" sz="1600" i="1" dirty="0">
                <a:latin typeface="Times New Roman" panose="02020603050405020304" pitchFamily="18" charset="0"/>
                <a:cs typeface="Times New Roman" panose="02020603050405020304" pitchFamily="18" charset="0"/>
              </a:rPr>
              <a:t>g </a:t>
            </a:r>
            <a:r>
              <a:rPr lang="en-US" sz="1600" dirty="0">
                <a:latin typeface="Times New Roman" panose="02020603050405020304" pitchFamily="18" charset="0"/>
                <a:cs typeface="Times New Roman" panose="02020603050405020304" pitchFamily="18" charset="0"/>
              </a:rPr>
              <a:t>according to </a:t>
            </a:r>
            <a:r>
              <a:rPr lang="en-US" sz="1600" i="1" dirty="0">
                <a:latin typeface="Times New Roman" panose="02020603050405020304" pitchFamily="18" charset="0"/>
                <a:cs typeface="Times New Roman" panose="02020603050405020304" pitchFamily="18" charset="0"/>
              </a:rPr>
              <a:t>f</a:t>
            </a:r>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z, x</a:t>
            </a:r>
            <a:r>
              <a:rPr lang="en-US" sz="1600" dirty="0">
                <a:latin typeface="Times New Roman" panose="02020603050405020304" pitchFamily="18" charset="0"/>
                <a:cs typeface="Times New Roman" panose="02020603050405020304" pitchFamily="18" charset="0"/>
              </a:rPr>
              <a:t>) = </a:t>
            </a:r>
            <a:r>
              <a:rPr lang="en-US" sz="1600" i="1" dirty="0">
                <a:latin typeface="Times New Roman" panose="02020603050405020304" pitchFamily="18" charset="0"/>
                <a:cs typeface="Times New Roman" panose="02020603050405020304" pitchFamily="18" charset="0"/>
              </a:rPr>
              <a:t>g</a:t>
            </a:r>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ϕ</a:t>
            </a:r>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z</a:t>
            </a:r>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 ϕ</a:t>
            </a:r>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x</a:t>
            </a:r>
            <a:r>
              <a:rPr lang="en-US" sz="1600" dirty="0" smtClean="0">
                <a:latin typeface="Times New Roman" panose="02020603050405020304" pitchFamily="18" charset="0"/>
                <a:cs typeface="Times New Roman" panose="02020603050405020304" pitchFamily="18" charset="0"/>
              </a:rPr>
              <a:t>)). </a:t>
            </a:r>
          </a:p>
          <a:p>
            <a:pPr>
              <a:lnSpc>
                <a:spcPct val="120000"/>
              </a:lnSpc>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When the function </a:t>
            </a:r>
            <a:r>
              <a:rPr lang="en-US" sz="1600" i="1" dirty="0">
                <a:latin typeface="Times New Roman" panose="02020603050405020304" pitchFamily="18" charset="0"/>
                <a:cs typeface="Times New Roman" panose="02020603050405020304" pitchFamily="18" charset="0"/>
              </a:rPr>
              <a:t>g </a:t>
            </a:r>
            <a:r>
              <a:rPr lang="en-US" sz="1600" dirty="0">
                <a:latin typeface="Times New Roman" panose="02020603050405020304" pitchFamily="18" charset="0"/>
                <a:cs typeface="Times New Roman" panose="02020603050405020304" pitchFamily="18" charset="0"/>
              </a:rPr>
              <a:t>is a simple distance or similarity metric, the function </a:t>
            </a:r>
            <a:r>
              <a:rPr lang="en-US" sz="1600" i="1" dirty="0">
                <a:latin typeface="Times New Roman" panose="02020603050405020304" pitchFamily="18" charset="0"/>
                <a:cs typeface="Times New Roman" panose="02020603050405020304" pitchFamily="18" charset="0"/>
              </a:rPr>
              <a:t>ϕ </a:t>
            </a:r>
            <a:r>
              <a:rPr lang="en-US" sz="1600" dirty="0">
                <a:latin typeface="Times New Roman" panose="02020603050405020304" pitchFamily="18" charset="0"/>
                <a:cs typeface="Times New Roman" panose="02020603050405020304" pitchFamily="18" charset="0"/>
              </a:rPr>
              <a:t>can be considered an embedding. </a:t>
            </a: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The advantage of a fully-convolutional network is that, instead of a candidate image of the same size, we can provide as input to the network a much larger </a:t>
            </a:r>
            <a:r>
              <a:rPr lang="en-US" sz="1600" i="1" dirty="0">
                <a:latin typeface="Times New Roman" panose="02020603050405020304" pitchFamily="18" charset="0"/>
                <a:cs typeface="Times New Roman" panose="02020603050405020304" pitchFamily="18" charset="0"/>
              </a:rPr>
              <a:t>search </a:t>
            </a:r>
            <a:r>
              <a:rPr lang="en-US" sz="1600" dirty="0">
                <a:latin typeface="Times New Roman" panose="02020603050405020304" pitchFamily="18" charset="0"/>
                <a:cs typeface="Times New Roman" panose="02020603050405020304" pitchFamily="18" charset="0"/>
              </a:rPr>
              <a:t>image</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The output of this network is not a single score but rather a score map.</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t>
            </a:r>
            <a:r>
              <a:rPr lang="en-US" sz="1600" dirty="0"/>
              <a:t/>
            </a:r>
            <a:br>
              <a:rPr lang="en-US" sz="1600" dirty="0"/>
            </a:br>
            <a:endParaRPr lang="en-US" sz="16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600" b="1" dirty="0" smtClean="0">
              <a:latin typeface="Times New Roman" panose="02020603050405020304" pitchFamily="18" charset="0"/>
              <a:cs typeface="Times New Roman" panose="02020603050405020304" pitchFamily="18" charset="0"/>
            </a:endParaRPr>
          </a:p>
          <a:p>
            <a:pPr marL="0" indent="0">
              <a:buNone/>
            </a:pPr>
            <a:endParaRPr lang="en-US" sz="1600" b="1" dirty="0" smtClean="0">
              <a:latin typeface="Times New Roman" panose="02020603050405020304" pitchFamily="18" charset="0"/>
              <a:cs typeface="Times New Roman" panose="02020603050405020304" pitchFamily="18" charset="0"/>
            </a:endParaRPr>
          </a:p>
          <a:p>
            <a:pPr marL="0" indent="0">
              <a:buNone/>
            </a:pPr>
            <a:endParaRPr lang="en-US" sz="16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600" b="1"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510807" y="4161523"/>
            <a:ext cx="5824089" cy="1926239"/>
          </a:xfrm>
          <a:prstGeom prst="rect">
            <a:avLst/>
          </a:prstGeom>
        </p:spPr>
      </p:pic>
      <p:pic>
        <p:nvPicPr>
          <p:cNvPr id="9" name="Picture 8"/>
          <p:cNvPicPr>
            <a:picLocks noChangeAspect="1"/>
          </p:cNvPicPr>
          <p:nvPr/>
        </p:nvPicPr>
        <p:blipFill>
          <a:blip r:embed="rId3"/>
          <a:stretch>
            <a:fillRect/>
          </a:stretch>
        </p:blipFill>
        <p:spPr>
          <a:xfrm>
            <a:off x="407642" y="989955"/>
            <a:ext cx="5927254" cy="3171568"/>
          </a:xfrm>
          <a:prstGeom prst="rect">
            <a:avLst/>
          </a:prstGeom>
        </p:spPr>
      </p:pic>
      <p:pic>
        <p:nvPicPr>
          <p:cNvPr id="10" name="Picture 9"/>
          <p:cNvPicPr>
            <a:picLocks noChangeAspect="1"/>
          </p:cNvPicPr>
          <p:nvPr/>
        </p:nvPicPr>
        <p:blipFill>
          <a:blip r:embed="rId4"/>
          <a:stretch>
            <a:fillRect/>
          </a:stretch>
        </p:blipFill>
        <p:spPr>
          <a:xfrm>
            <a:off x="407642" y="340583"/>
            <a:ext cx="5829686" cy="476250"/>
          </a:xfrm>
          <a:prstGeom prst="rect">
            <a:avLst/>
          </a:prstGeom>
        </p:spPr>
      </p:pic>
    </p:spTree>
    <p:extLst>
      <p:ext uri="{BB962C8B-B14F-4D97-AF65-F5344CB8AC3E}">
        <p14:creationId xmlns:p14="http://schemas.microsoft.com/office/powerpoint/2010/main" val="23706949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78793" y="1262265"/>
            <a:ext cx="4811469" cy="3382163"/>
          </a:xfrm>
          <a:prstGeom prst="rect">
            <a:avLst/>
          </a:prstGeom>
        </p:spPr>
      </p:pic>
      <p:pic>
        <p:nvPicPr>
          <p:cNvPr id="4" name="Picture 3"/>
          <p:cNvPicPr>
            <a:picLocks noChangeAspect="1"/>
          </p:cNvPicPr>
          <p:nvPr/>
        </p:nvPicPr>
        <p:blipFill>
          <a:blip r:embed="rId3"/>
          <a:stretch>
            <a:fillRect/>
          </a:stretch>
        </p:blipFill>
        <p:spPr>
          <a:xfrm>
            <a:off x="821127" y="5109335"/>
            <a:ext cx="4869135" cy="591774"/>
          </a:xfrm>
          <a:prstGeom prst="rect">
            <a:avLst/>
          </a:prstGeom>
        </p:spPr>
      </p:pic>
      <p:pic>
        <p:nvPicPr>
          <p:cNvPr id="5" name="Picture 4"/>
          <p:cNvPicPr>
            <a:picLocks noChangeAspect="1"/>
          </p:cNvPicPr>
          <p:nvPr/>
        </p:nvPicPr>
        <p:blipFill>
          <a:blip r:embed="rId4"/>
          <a:stretch>
            <a:fillRect/>
          </a:stretch>
        </p:blipFill>
        <p:spPr>
          <a:xfrm>
            <a:off x="6409038" y="345989"/>
            <a:ext cx="5484277" cy="6040523"/>
          </a:xfrm>
          <a:prstGeom prst="rect">
            <a:avLst/>
          </a:prstGeom>
        </p:spPr>
      </p:pic>
    </p:spTree>
    <p:extLst>
      <p:ext uri="{BB962C8B-B14F-4D97-AF65-F5344CB8AC3E}">
        <p14:creationId xmlns:p14="http://schemas.microsoft.com/office/powerpoint/2010/main" val="2296613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94096" y="2617959"/>
            <a:ext cx="7345321" cy="2843726"/>
          </a:xfrm>
          <a:prstGeom prst="rect">
            <a:avLst/>
          </a:prstGeom>
        </p:spPr>
      </p:pic>
      <p:pic>
        <p:nvPicPr>
          <p:cNvPr id="5" name="Picture 4"/>
          <p:cNvPicPr>
            <a:picLocks noChangeAspect="1"/>
          </p:cNvPicPr>
          <p:nvPr/>
        </p:nvPicPr>
        <p:blipFill>
          <a:blip r:embed="rId3"/>
          <a:stretch>
            <a:fillRect/>
          </a:stretch>
        </p:blipFill>
        <p:spPr>
          <a:xfrm>
            <a:off x="2194095" y="828288"/>
            <a:ext cx="7345322" cy="1470068"/>
          </a:xfrm>
          <a:prstGeom prst="rect">
            <a:avLst/>
          </a:prstGeom>
        </p:spPr>
      </p:pic>
    </p:spTree>
    <p:extLst>
      <p:ext uri="{BB962C8B-B14F-4D97-AF65-F5344CB8AC3E}">
        <p14:creationId xmlns:p14="http://schemas.microsoft.com/office/powerpoint/2010/main" val="1925590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04429" y="1738186"/>
            <a:ext cx="5408398" cy="3509318"/>
          </a:xfrm>
        </p:spPr>
        <p:txBody>
          <a:bodyPr>
            <a:noAutofit/>
          </a:bodyPr>
          <a:lstStyle/>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Unlike more sophisticated trackers, </a:t>
            </a:r>
            <a:r>
              <a:rPr lang="en-US" sz="1600" dirty="0" smtClean="0">
                <a:latin typeface="Times New Roman" panose="02020603050405020304" pitchFamily="18" charset="0"/>
                <a:cs typeface="Times New Roman" panose="02020603050405020304" pitchFamily="18" charset="0"/>
              </a:rPr>
              <a:t>they </a:t>
            </a:r>
            <a:r>
              <a:rPr lang="en-US" sz="1600" dirty="0">
                <a:latin typeface="Times New Roman" panose="02020603050405020304" pitchFamily="18" charset="0"/>
                <a:cs typeface="Times New Roman" panose="02020603050405020304" pitchFamily="18" charset="0"/>
              </a:rPr>
              <a:t>do not update a model or maintain </a:t>
            </a:r>
            <a:r>
              <a:rPr lang="en-US" sz="1600" dirty="0" smtClean="0">
                <a:latin typeface="Times New Roman" panose="02020603050405020304" pitchFamily="18" charset="0"/>
                <a:cs typeface="Times New Roman" panose="02020603050405020304" pitchFamily="18" charset="0"/>
              </a:rPr>
              <a:t>a </a:t>
            </a:r>
            <a:r>
              <a:rPr lang="en-US" sz="1600" dirty="0">
                <a:latin typeface="Times New Roman" panose="02020603050405020304" pitchFamily="18" charset="0"/>
                <a:cs typeface="Times New Roman" panose="02020603050405020304" pitchFamily="18" charset="0"/>
              </a:rPr>
              <a:t>memory of past </a:t>
            </a:r>
            <a:r>
              <a:rPr lang="en-US" sz="1600" dirty="0" smtClean="0">
                <a:latin typeface="Times New Roman" panose="02020603050405020304" pitchFamily="18" charset="0"/>
                <a:cs typeface="Times New Roman" panose="02020603050405020304" pitchFamily="18" charset="0"/>
              </a:rPr>
              <a:t>appearances.</a:t>
            </a:r>
          </a:p>
          <a:p>
            <a:pPr marL="0" indent="0">
              <a:buNone/>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Similarly, they </a:t>
            </a:r>
            <a:r>
              <a:rPr lang="en-US" sz="1600" dirty="0">
                <a:latin typeface="Times New Roman" panose="02020603050405020304" pitchFamily="18" charset="0"/>
                <a:cs typeface="Times New Roman" panose="02020603050405020304" pitchFamily="18" charset="0"/>
              </a:rPr>
              <a:t>do not incorporate additional cues such as optical flow or </a:t>
            </a:r>
            <a:r>
              <a:rPr lang="en-US" sz="1600" dirty="0" smtClean="0">
                <a:latin typeface="Times New Roman" panose="02020603050405020304" pitchFamily="18" charset="0"/>
                <a:cs typeface="Times New Roman" panose="02020603050405020304" pitchFamily="18" charset="0"/>
              </a:rPr>
              <a:t>color </a:t>
            </a:r>
            <a:r>
              <a:rPr lang="en-US" sz="1600" dirty="0">
                <a:latin typeface="Times New Roman" panose="02020603050405020304" pitchFamily="18" charset="0"/>
                <a:cs typeface="Times New Roman" panose="02020603050405020304" pitchFamily="18" charset="0"/>
              </a:rPr>
              <a:t>histograms, and </a:t>
            </a:r>
            <a:r>
              <a:rPr lang="en-US" sz="1600" dirty="0" smtClean="0">
                <a:latin typeface="Times New Roman" panose="02020603050405020304" pitchFamily="18" charset="0"/>
                <a:cs typeface="Times New Roman" panose="02020603050405020304" pitchFamily="18" charset="0"/>
              </a:rPr>
              <a:t> they do </a:t>
            </a:r>
            <a:r>
              <a:rPr lang="en-US" sz="1600" dirty="0">
                <a:latin typeface="Times New Roman" panose="02020603050405020304" pitchFamily="18" charset="0"/>
                <a:cs typeface="Times New Roman" panose="02020603050405020304" pitchFamily="18" charset="0"/>
              </a:rPr>
              <a:t>not refine </a:t>
            </a:r>
            <a:r>
              <a:rPr lang="en-US" sz="1600" dirty="0" smtClean="0">
                <a:latin typeface="Times New Roman" panose="02020603050405020304" pitchFamily="18" charset="0"/>
                <a:cs typeface="Times New Roman" panose="02020603050405020304" pitchFamily="18" charset="0"/>
              </a:rPr>
              <a:t>the prediction with bounding box </a:t>
            </a:r>
            <a:r>
              <a:rPr lang="en-US" sz="1600" dirty="0">
                <a:latin typeface="Times New Roman" panose="02020603050405020304" pitchFamily="18" charset="0"/>
                <a:cs typeface="Times New Roman" panose="02020603050405020304" pitchFamily="18" charset="0"/>
              </a:rPr>
              <a:t>regression</a:t>
            </a:r>
            <a:r>
              <a:rPr lang="en-US" sz="1600" dirty="0" smtClean="0">
                <a:latin typeface="Times New Roman" panose="02020603050405020304" pitchFamily="18" charset="0"/>
                <a:cs typeface="Times New Roman" panose="02020603050405020304" pitchFamily="18" charset="0"/>
              </a:rPr>
              <a:t>.</a:t>
            </a:r>
          </a:p>
          <a:p>
            <a:pPr marL="0" indent="0">
              <a:buNone/>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This method does not perform any model update, so it uses only the first frame to compute </a:t>
            </a:r>
            <a:r>
              <a:rPr lang="en-US" sz="1600" i="1" dirty="0" smtClean="0">
                <a:latin typeface="Times New Roman" panose="02020603050405020304" pitchFamily="18" charset="0"/>
                <a:cs typeface="Times New Roman" panose="02020603050405020304" pitchFamily="18" charset="0"/>
              </a:rPr>
              <a:t>ϕ</a:t>
            </a:r>
            <a:r>
              <a:rPr lang="en-US" sz="1600" dirty="0" smtClean="0">
                <a:latin typeface="Times New Roman" panose="02020603050405020304" pitchFamily="18" charset="0"/>
                <a:cs typeface="Times New Roman" panose="02020603050405020304" pitchFamily="18" charset="0"/>
              </a:rPr>
              <a:t>(</a:t>
            </a:r>
            <a:r>
              <a:rPr lang="en-US" sz="1600" i="1" dirty="0" smtClean="0">
                <a:latin typeface="Times New Roman" panose="02020603050405020304" pitchFamily="18" charset="0"/>
                <a:cs typeface="Times New Roman" panose="02020603050405020304" pitchFamily="18" charset="0"/>
              </a:rPr>
              <a:t>z</a:t>
            </a:r>
            <a:r>
              <a:rPr lang="en-US" sz="1600" dirty="0" smtClean="0">
                <a:latin typeface="Times New Roman" panose="02020603050405020304" pitchFamily="18" charset="0"/>
                <a:cs typeface="Times New Roman" panose="02020603050405020304" pitchFamily="18" charset="0"/>
              </a:rPr>
              <a:t>). </a:t>
            </a:r>
          </a:p>
          <a:p>
            <a:pPr marL="0" indent="0">
              <a:buNone/>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Tracking through scale space is achieved by processing several scaled versions of </a:t>
            </a:r>
            <a:r>
              <a:rPr lang="en-US" sz="1600" dirty="0" smtClean="0">
                <a:latin typeface="Times New Roman" panose="02020603050405020304" pitchFamily="18" charset="0"/>
                <a:cs typeface="Times New Roman" panose="02020603050405020304" pitchFamily="18" charset="0"/>
              </a:rPr>
              <a:t>the search </a:t>
            </a:r>
            <a:r>
              <a:rPr lang="en-US" sz="1600" dirty="0">
                <a:latin typeface="Times New Roman" panose="02020603050405020304" pitchFamily="18" charset="0"/>
                <a:cs typeface="Times New Roman" panose="02020603050405020304" pitchFamily="18" charset="0"/>
              </a:rPr>
              <a:t>image.</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518788" y="1622854"/>
            <a:ext cx="5781675" cy="955589"/>
          </a:xfrm>
          <a:prstGeom prst="rect">
            <a:avLst/>
          </a:prstGeom>
        </p:spPr>
      </p:pic>
      <p:pic>
        <p:nvPicPr>
          <p:cNvPr id="4" name="Picture 3"/>
          <p:cNvPicPr>
            <a:picLocks noChangeAspect="1"/>
          </p:cNvPicPr>
          <p:nvPr/>
        </p:nvPicPr>
        <p:blipFill>
          <a:blip r:embed="rId3"/>
          <a:stretch>
            <a:fillRect/>
          </a:stretch>
        </p:blipFill>
        <p:spPr>
          <a:xfrm>
            <a:off x="571176" y="2479589"/>
            <a:ext cx="5676900" cy="2224216"/>
          </a:xfrm>
          <a:prstGeom prst="rect">
            <a:avLst/>
          </a:prstGeom>
        </p:spPr>
      </p:pic>
    </p:spTree>
    <p:extLst>
      <p:ext uri="{BB962C8B-B14F-4D97-AF65-F5344CB8AC3E}">
        <p14:creationId xmlns:p14="http://schemas.microsoft.com/office/powerpoint/2010/main" val="3639713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4938" y="749644"/>
            <a:ext cx="5404023" cy="5395784"/>
          </a:xfrm>
        </p:spPr>
        <p:txBody>
          <a:bodyPr>
            <a:normAutofit/>
          </a:bodyPr>
          <a:lstStyle/>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Training is performed over 50 epochs, each consisting of</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50,000 sampled </a:t>
            </a:r>
            <a:r>
              <a:rPr lang="en-US" sz="1600" dirty="0" smtClean="0">
                <a:latin typeface="Times New Roman" panose="02020603050405020304" pitchFamily="18" charset="0"/>
                <a:cs typeface="Times New Roman" panose="02020603050405020304" pitchFamily="18" charset="0"/>
              </a:rPr>
              <a:t>pairs. The gradients </a:t>
            </a:r>
            <a:r>
              <a:rPr lang="en-US" sz="1600" dirty="0">
                <a:latin typeface="Times New Roman" panose="02020603050405020304" pitchFamily="18" charset="0"/>
                <a:cs typeface="Times New Roman" panose="02020603050405020304" pitchFamily="18" charset="0"/>
              </a:rPr>
              <a:t>for each </a:t>
            </a:r>
            <a:r>
              <a:rPr lang="en-US" sz="1600" dirty="0" smtClean="0">
                <a:latin typeface="Times New Roman" panose="02020603050405020304" pitchFamily="18" charset="0"/>
                <a:cs typeface="Times New Roman" panose="02020603050405020304" pitchFamily="18" charset="0"/>
              </a:rPr>
              <a:t>iteration are </a:t>
            </a:r>
            <a:r>
              <a:rPr lang="en-US" sz="1600" dirty="0">
                <a:latin typeface="Times New Roman" panose="02020603050405020304" pitchFamily="18" charset="0"/>
                <a:cs typeface="Times New Roman" panose="02020603050405020304" pitchFamily="18" charset="0"/>
              </a:rPr>
              <a:t>estimated using mini-batches of size 8, and the learning rate is </a:t>
            </a:r>
            <a:r>
              <a:rPr lang="en-US" sz="1600" dirty="0" smtClean="0">
                <a:latin typeface="Times New Roman" panose="02020603050405020304" pitchFamily="18" charset="0"/>
                <a:cs typeface="Times New Roman" panose="02020603050405020304" pitchFamily="18" charset="0"/>
              </a:rPr>
              <a:t>annealed geometrically </a:t>
            </a:r>
            <a:r>
              <a:rPr lang="en-US" sz="1600" dirty="0">
                <a:latin typeface="Times New Roman" panose="02020603050405020304" pitchFamily="18" charset="0"/>
                <a:cs typeface="Times New Roman" panose="02020603050405020304" pitchFamily="18" charset="0"/>
              </a:rPr>
              <a:t>at each epoch from </a:t>
            </a:r>
            <a:r>
              <a:rPr lang="en-US" sz="1600" dirty="0" smtClean="0">
                <a:latin typeface="Times New Roman" panose="02020603050405020304" pitchFamily="18" charset="0"/>
                <a:cs typeface="Times New Roman" panose="02020603050405020304" pitchFamily="18" charset="0"/>
              </a:rPr>
              <a:t>10^(</a:t>
            </a:r>
            <a:r>
              <a:rPr lang="en-US" sz="1600" i="1" dirty="0" smtClean="0">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2) </a:t>
            </a:r>
            <a:r>
              <a:rPr lang="en-US" sz="1600" dirty="0">
                <a:latin typeface="Times New Roman" panose="02020603050405020304" pitchFamily="18" charset="0"/>
                <a:cs typeface="Times New Roman" panose="02020603050405020304" pitchFamily="18" charset="0"/>
              </a:rPr>
              <a:t>to </a:t>
            </a:r>
            <a:r>
              <a:rPr lang="en-US" sz="1600" dirty="0" smtClean="0">
                <a:latin typeface="Times New Roman" panose="02020603050405020304" pitchFamily="18" charset="0"/>
                <a:cs typeface="Times New Roman" panose="02020603050405020304" pitchFamily="18" charset="0"/>
              </a:rPr>
              <a:t>10^(</a:t>
            </a:r>
            <a:r>
              <a:rPr lang="en-US" sz="1600" i="1" dirty="0" smtClean="0">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5).</a:t>
            </a:r>
          </a:p>
          <a:p>
            <a:pPr>
              <a:buFont typeface="Wingdings" panose="05000000000000000000" pitchFamily="2" charset="2"/>
              <a:buChar char="v"/>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The embedding </a:t>
            </a:r>
            <a:r>
              <a:rPr lang="en-US" sz="1600" i="1" dirty="0">
                <a:latin typeface="Times New Roman" panose="02020603050405020304" pitchFamily="18" charset="0"/>
                <a:cs typeface="Times New Roman" panose="02020603050405020304" pitchFamily="18" charset="0"/>
              </a:rPr>
              <a:t>ϕ</a:t>
            </a:r>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z</a:t>
            </a:r>
            <a:r>
              <a:rPr lang="en-US" sz="1600" dirty="0">
                <a:latin typeface="Times New Roman" panose="02020603050405020304" pitchFamily="18" charset="0"/>
                <a:cs typeface="Times New Roman" panose="02020603050405020304" pitchFamily="18" charset="0"/>
              </a:rPr>
              <a:t>) of the initial object appearance is computed once, and </a:t>
            </a:r>
            <a:r>
              <a:rPr lang="en-US" sz="1600" dirty="0" smtClean="0">
                <a:latin typeface="Times New Roman" panose="02020603050405020304" pitchFamily="18" charset="0"/>
                <a:cs typeface="Times New Roman" panose="02020603050405020304" pitchFamily="18" charset="0"/>
              </a:rPr>
              <a:t>is compared </a:t>
            </a:r>
            <a:r>
              <a:rPr lang="en-US" sz="1600" dirty="0" err="1" smtClean="0">
                <a:latin typeface="Times New Roman" panose="02020603050405020304" pitchFamily="18" charset="0"/>
                <a:cs typeface="Times New Roman" panose="02020603050405020304" pitchFamily="18" charset="0"/>
              </a:rPr>
              <a:t>convolutionally</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to sub-windows of the subsequent frames.</a:t>
            </a:r>
            <a:br>
              <a:rPr lang="en-US" sz="1600" dirty="0">
                <a:latin typeface="Times New Roman" panose="02020603050405020304" pitchFamily="18" charset="0"/>
                <a:cs typeface="Times New Roman" panose="02020603050405020304" pitchFamily="18" charset="0"/>
              </a:rPr>
            </a:b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To </a:t>
            </a:r>
            <a:r>
              <a:rPr lang="en-US" sz="1600" dirty="0">
                <a:latin typeface="Times New Roman" panose="02020603050405020304" pitchFamily="18" charset="0"/>
                <a:cs typeface="Times New Roman" panose="02020603050405020304" pitchFamily="18" charset="0"/>
              </a:rPr>
              <a:t>handle scale variations, </a:t>
            </a:r>
            <a:r>
              <a:rPr lang="en-US" sz="1600" dirty="0" smtClean="0">
                <a:latin typeface="Times New Roman" panose="02020603050405020304" pitchFamily="18" charset="0"/>
                <a:cs typeface="Times New Roman" panose="02020603050405020304" pitchFamily="18" charset="0"/>
              </a:rPr>
              <a:t>they </a:t>
            </a:r>
            <a:r>
              <a:rPr lang="en-US" sz="1600" dirty="0" smtClean="0">
                <a:latin typeface="Times New Roman" panose="02020603050405020304" pitchFamily="18" charset="0"/>
                <a:cs typeface="Times New Roman" panose="02020603050405020304" pitchFamily="18" charset="0"/>
              </a:rPr>
              <a:t>also search </a:t>
            </a:r>
            <a:r>
              <a:rPr lang="en-US" sz="1600" dirty="0">
                <a:latin typeface="Times New Roman" panose="02020603050405020304" pitchFamily="18" charset="0"/>
                <a:cs typeface="Times New Roman" panose="02020603050405020304" pitchFamily="18" charset="0"/>
              </a:rPr>
              <a:t>for the object over five scales 1</a:t>
            </a:r>
            <a:r>
              <a:rPr lang="en-US" sz="1600" i="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025</a:t>
            </a:r>
            <a:r>
              <a:rPr lang="en-US" sz="1600" i="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2</a:t>
            </a:r>
            <a:r>
              <a:rPr lang="en-US" sz="1600" i="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1</a:t>
            </a:r>
            <a:r>
              <a:rPr lang="en-US" sz="1600" i="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0</a:t>
            </a:r>
            <a:r>
              <a:rPr lang="en-US" sz="1600" i="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1</a:t>
            </a:r>
            <a:r>
              <a:rPr lang="en-US" sz="1600" i="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2</a:t>
            </a:r>
            <a:r>
              <a:rPr lang="en-US" sz="1600" i="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and update the scale by</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linear interpolation with a factor of 0.35 to </a:t>
            </a:r>
            <a:r>
              <a:rPr lang="en-US" sz="1600" dirty="0" smtClean="0">
                <a:latin typeface="Times New Roman" panose="02020603050405020304" pitchFamily="18" charset="0"/>
                <a:cs typeface="Times New Roman" panose="02020603050405020304" pitchFamily="18" charset="0"/>
              </a:rPr>
              <a:t>provide damping.</a:t>
            </a:r>
          </a:p>
          <a:p>
            <a:pPr marL="0" indent="0">
              <a:buNone/>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To evaluate this tracker they use searches over 3 scales instead of 5. </a:t>
            </a:r>
            <a:r>
              <a:rPr lang="en-US" sz="1600" dirty="0" smtClean="0">
                <a:latin typeface="Times New Roman" panose="02020603050405020304" pitchFamily="18" charset="0"/>
                <a:cs typeface="Times New Roman" panose="02020603050405020304" pitchFamily="18" charset="0"/>
              </a:rPr>
              <a:t>It also help to avoid to compromise some tracking speed.</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21036" y="1273970"/>
            <a:ext cx="5258935" cy="3850292"/>
          </a:xfrm>
          <a:prstGeom prst="rect">
            <a:avLst/>
          </a:prstGeom>
        </p:spPr>
      </p:pic>
      <p:pic>
        <p:nvPicPr>
          <p:cNvPr id="6" name="Picture 5"/>
          <p:cNvPicPr>
            <a:picLocks noChangeAspect="1"/>
          </p:cNvPicPr>
          <p:nvPr/>
        </p:nvPicPr>
        <p:blipFill>
          <a:blip r:embed="rId3"/>
          <a:stretch>
            <a:fillRect/>
          </a:stretch>
        </p:blipFill>
        <p:spPr>
          <a:xfrm>
            <a:off x="721036" y="749645"/>
            <a:ext cx="4105275" cy="370702"/>
          </a:xfrm>
          <a:prstGeom prst="rect">
            <a:avLst/>
          </a:prstGeom>
        </p:spPr>
      </p:pic>
    </p:spTree>
    <p:extLst>
      <p:ext uri="{BB962C8B-B14F-4D97-AF65-F5344CB8AC3E}">
        <p14:creationId xmlns:p14="http://schemas.microsoft.com/office/powerpoint/2010/main" val="1939220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18263</TotalTime>
  <Words>864</Words>
  <Application>Microsoft Office PowerPoint</Application>
  <PresentationFormat>Widescreen</PresentationFormat>
  <Paragraphs>81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Fully-Convolutional Siamese Networks for Object Tracking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Fully-Convolutional Siamese Networks for Object Tracking</dc:title>
  <dc:creator>vrlab</dc:creator>
  <cp:lastModifiedBy>VRLab_Mak</cp:lastModifiedBy>
  <cp:revision>186</cp:revision>
  <dcterms:created xsi:type="dcterms:W3CDTF">2018-11-28T12:37:56Z</dcterms:created>
  <dcterms:modified xsi:type="dcterms:W3CDTF">2020-09-12T08:17:00Z</dcterms:modified>
</cp:coreProperties>
</file>