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8" r:id="rId2"/>
    <p:sldId id="299" r:id="rId3"/>
    <p:sldId id="300" r:id="rId4"/>
    <p:sldId id="303" r:id="rId5"/>
    <p:sldId id="301" r:id="rId6"/>
    <p:sldId id="305" r:id="rId7"/>
    <p:sldId id="306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6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8352928" cy="216024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/>
              <a:t>Initial Matting-Guided Visual Tracking</a:t>
            </a:r>
            <a:br>
              <a:rPr lang="en-US" sz="3200" b="1" dirty="0"/>
            </a:br>
            <a:r>
              <a:rPr lang="en-US" sz="3200" b="1" dirty="0"/>
              <a:t>With Siamese Network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/>
              <a:t>XIAOFEI </a:t>
            </a:r>
            <a:r>
              <a:rPr lang="en-US" sz="2000" dirty="0" smtClean="0"/>
              <a:t>QIN, ZEPEI FAN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/>
              <a:t>Shanghai Key Laboratory of Contemporary Optics </a:t>
            </a:r>
            <a:r>
              <a:rPr lang="en-US" sz="1600" dirty="0" smtClean="0"/>
              <a:t>System,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/>
              <a:t>University of Shanghai for Science and Technology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altLang="ko-KR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365104"/>
            <a:ext cx="4392488" cy="194421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</a:p>
          <a:p>
            <a:pPr algn="l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Daegu, South Korea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3239688"/>
            <a:ext cx="766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Published in </a:t>
            </a: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IEEE Access on March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26, 2019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552"/>
          </a:xfrm>
        </p:spPr>
        <p:txBody>
          <a:bodyPr>
            <a:normAutofit/>
          </a:bodyPr>
          <a:lstStyle/>
          <a:p>
            <a:r>
              <a:rPr lang="en-US" sz="1800" dirty="0"/>
              <a:t>The channel attention module </a:t>
            </a:r>
            <a:r>
              <a:rPr lang="en-US" sz="1800" dirty="0" smtClean="0"/>
              <a:t>provides enhanced </a:t>
            </a:r>
            <a:r>
              <a:rPr lang="en-US" sz="1800" dirty="0"/>
              <a:t>target </a:t>
            </a:r>
            <a:r>
              <a:rPr lang="en-US" sz="1800" dirty="0" smtClean="0"/>
              <a:t>adaptation (</a:t>
            </a:r>
            <a:r>
              <a:rPr lang="en-US" sz="1800" dirty="0" smtClean="0">
                <a:solidFill>
                  <a:srgbClr val="FF0000"/>
                </a:solidFill>
              </a:rPr>
              <a:t>in different challenging situation</a:t>
            </a:r>
            <a:r>
              <a:rPr lang="en-US" sz="1800" dirty="0" smtClean="0"/>
              <a:t>) </a:t>
            </a:r>
            <a:r>
              <a:rPr lang="en-US" sz="1800" dirty="0"/>
              <a:t>while the matting guidance module </a:t>
            </a:r>
            <a:r>
              <a:rPr lang="en-US" sz="1800" dirty="0" smtClean="0"/>
              <a:t>improves </a:t>
            </a:r>
            <a:r>
              <a:rPr lang="en-US" sz="1800" dirty="0"/>
              <a:t>template </a:t>
            </a:r>
            <a:r>
              <a:rPr lang="en-US" sz="1800" dirty="0" smtClean="0"/>
              <a:t>construction </a:t>
            </a:r>
            <a:r>
              <a:rPr lang="en-US" sz="1800" dirty="0" smtClean="0">
                <a:solidFill>
                  <a:srgbClr val="FF0000"/>
                </a:solidFill>
              </a:rPr>
              <a:t>(by </a:t>
            </a:r>
            <a:r>
              <a:rPr lang="en-US" sz="1800" dirty="0" err="1" smtClean="0">
                <a:solidFill>
                  <a:srgbClr val="FF0000"/>
                </a:solidFill>
              </a:rPr>
              <a:t>superpixels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being able to </a:t>
            </a:r>
            <a:r>
              <a:rPr lang="en-US" sz="1800" dirty="0" smtClean="0">
                <a:solidFill>
                  <a:srgbClr val="FF0000"/>
                </a:solidFill>
              </a:rPr>
              <a:t>retain texture </a:t>
            </a:r>
            <a:r>
              <a:rPr lang="en-US" sz="1800" dirty="0">
                <a:solidFill>
                  <a:srgbClr val="FF0000"/>
                </a:solidFill>
              </a:rPr>
              <a:t>and color information of an image patch and </a:t>
            </a:r>
            <a:r>
              <a:rPr lang="en-US" sz="1800" dirty="0" smtClean="0">
                <a:solidFill>
                  <a:srgbClr val="FF0000"/>
                </a:solidFill>
              </a:rPr>
              <a:t>also capture structural </a:t>
            </a:r>
            <a:r>
              <a:rPr lang="en-US" sz="1800" dirty="0">
                <a:solidFill>
                  <a:srgbClr val="FF0000"/>
                </a:solidFill>
              </a:rPr>
              <a:t>information of the whole target for robust </a:t>
            </a:r>
            <a:r>
              <a:rPr lang="en-US" sz="1800" dirty="0" smtClean="0">
                <a:solidFill>
                  <a:srgbClr val="FF0000"/>
                </a:solidFill>
              </a:rPr>
              <a:t>tracking).</a:t>
            </a:r>
          </a:p>
          <a:p>
            <a:endParaRPr lang="en-US" sz="1800" dirty="0" smtClean="0"/>
          </a:p>
          <a:p>
            <a:r>
              <a:rPr lang="en-US" sz="1800" dirty="0" smtClean="0"/>
              <a:t>Also, they find </a:t>
            </a:r>
            <a:r>
              <a:rPr lang="en-US" sz="1800" dirty="0"/>
              <a:t>that </a:t>
            </a:r>
            <a:r>
              <a:rPr lang="en-US" sz="1800" dirty="0" smtClean="0"/>
              <a:t>only adding </a:t>
            </a:r>
            <a:r>
              <a:rPr lang="en-US" sz="1800" dirty="0"/>
              <a:t>the attention </a:t>
            </a:r>
            <a:r>
              <a:rPr lang="en-US" sz="1800" dirty="0" smtClean="0"/>
              <a:t>model or matting into </a:t>
            </a:r>
            <a:r>
              <a:rPr lang="en-US" sz="1800" dirty="0"/>
              <a:t>the network did not significantly improve </a:t>
            </a:r>
            <a:r>
              <a:rPr lang="en-US" sz="1800" dirty="0" smtClean="0"/>
              <a:t>performance.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</a:p>
          <a:p>
            <a:r>
              <a:rPr lang="en-US" sz="1800" dirty="0" smtClean="0"/>
              <a:t>They choose the </a:t>
            </a:r>
            <a:r>
              <a:rPr lang="en-US" sz="1800" dirty="0" err="1" smtClean="0"/>
              <a:t>superpixel</a:t>
            </a:r>
            <a:r>
              <a:rPr lang="en-US" sz="1800" dirty="0" smtClean="0"/>
              <a:t> </a:t>
            </a:r>
            <a:r>
              <a:rPr lang="en-US" sz="1800" dirty="0"/>
              <a:t>algorithm </a:t>
            </a:r>
            <a:r>
              <a:rPr lang="en-US" sz="1800" dirty="0" smtClean="0"/>
              <a:t>to </a:t>
            </a:r>
            <a:r>
              <a:rPr lang="en-US" sz="1800" dirty="0"/>
              <a:t>apply the initial matting </a:t>
            </a:r>
            <a:r>
              <a:rPr lang="en-US" sz="1800" dirty="0" smtClean="0"/>
              <a:t>through the </a:t>
            </a:r>
            <a:r>
              <a:rPr lang="en-US" sz="1800" dirty="0"/>
              <a:t>comparison </a:t>
            </a:r>
            <a:r>
              <a:rPr lang="en-US" sz="1800" dirty="0" smtClean="0"/>
              <a:t>from </a:t>
            </a:r>
            <a:r>
              <a:rPr lang="en-US" sz="1800" dirty="0"/>
              <a:t>three segmentation methods. </a:t>
            </a:r>
          </a:p>
          <a:p>
            <a:endParaRPr lang="en-US" sz="1800" dirty="0" smtClean="0"/>
          </a:p>
          <a:p>
            <a:r>
              <a:rPr lang="en-US" sz="1800" dirty="0" smtClean="0"/>
              <a:t>Experiments on </a:t>
            </a:r>
            <a:r>
              <a:rPr lang="en-US" sz="1800" dirty="0"/>
              <a:t>OTB2013, OTB50 and OTB100 show that the </a:t>
            </a:r>
            <a:r>
              <a:rPr lang="en-US" sz="1800" dirty="0" smtClean="0"/>
              <a:t>proposed tracker </a:t>
            </a:r>
            <a:r>
              <a:rPr lang="en-US" sz="1800" dirty="0"/>
              <a:t>achieves 87.0%, 78.6% and 84.6% precision, respectively, and achieves a speed of </a:t>
            </a:r>
            <a:r>
              <a:rPr lang="en-US" sz="1800" dirty="0">
                <a:solidFill>
                  <a:srgbClr val="FF0000"/>
                </a:solidFill>
              </a:rPr>
              <a:t>50 frames per second </a:t>
            </a:r>
            <a:r>
              <a:rPr lang="en-US" sz="1800" dirty="0" smtClean="0"/>
              <a:t>on GPU.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0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ko-K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ABSTRACT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" y="764704"/>
            <a:ext cx="8495928" cy="237626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6012" y="3356992"/>
            <a:ext cx="8658476" cy="30243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channel attention mechanism into the network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matching model.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phase, they design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matting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strategy where, 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AutoNum type="arabicParenR"/>
            </a:pP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 super-pixel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matting algorithm is applied to extract the target foreground in the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initial frame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 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 indent="-342900">
              <a:buAutoNum type="arabicParenR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 indent="-342900">
              <a:buAutoNum type="arabicParenR"/>
            </a:pP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matted image with foreground only is fed into the network and fused with the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 image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feature. </a:t>
            </a: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fused target template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for representation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target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 and more structural information from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super-pixels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robust tracking.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 of the tracker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6" y="4817589"/>
            <a:ext cx="792088" cy="22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70" y="5252425"/>
            <a:ext cx="4179738" cy="2530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4298" y="4532060"/>
            <a:ext cx="8068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These two </a:t>
            </a:r>
            <a:r>
              <a:rPr lang="en-US" sz="1400" dirty="0" smtClean="0">
                <a:solidFill>
                  <a:srgbClr val="FF0000"/>
                </a:solidFill>
              </a:rPr>
              <a:t>features (from matted image and initial image) </a:t>
            </a:r>
            <a:r>
              <a:rPr lang="en-US" sz="1400" dirty="0">
                <a:solidFill>
                  <a:srgbClr val="FF0000"/>
                </a:solidFill>
              </a:rPr>
              <a:t>with the same number of channels are element-wise </a:t>
            </a:r>
            <a:r>
              <a:rPr lang="en-US" sz="1400" dirty="0" smtClean="0">
                <a:solidFill>
                  <a:srgbClr val="FF0000"/>
                </a:solidFill>
              </a:rPr>
              <a:t>fused by a weight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298" y="5877272"/>
            <a:ext cx="7875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TimesLTStd-Roman"/>
              </a:rPr>
              <a:t>The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fused features </a:t>
            </a:r>
            <a:r>
              <a:rPr lang="en-US" sz="1400" dirty="0" smtClean="0">
                <a:solidFill>
                  <a:srgbClr val="FF0000"/>
                </a:solidFill>
                <a:latin typeface="TimesLTStd-Roman"/>
              </a:rPr>
              <a:t>not only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preserve the global information from the original </a:t>
            </a:r>
            <a:r>
              <a:rPr lang="en-US" sz="1400" dirty="0" smtClean="0">
                <a:solidFill>
                  <a:srgbClr val="FF0000"/>
                </a:solidFill>
                <a:latin typeface="TimesLTStd-Roman"/>
              </a:rPr>
              <a:t>image, but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also increase the detail and structure information from </a:t>
            </a:r>
            <a:r>
              <a:rPr lang="en-US" sz="1400" dirty="0" smtClean="0">
                <a:solidFill>
                  <a:srgbClr val="FF0000"/>
                </a:solidFill>
                <a:latin typeface="TimesLTStd-Roman"/>
              </a:rPr>
              <a:t>the matted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image.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6006" y="5495171"/>
            <a:ext cx="754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LTStd-Roman"/>
              </a:rPr>
              <a:t>where </a:t>
            </a:r>
            <a:r>
              <a:rPr lang="en-US" sz="1400" i="1" dirty="0">
                <a:solidFill>
                  <a:srgbClr val="FF0000"/>
                </a:solidFill>
                <a:latin typeface="TimesLTStd-Italic"/>
              </a:rPr>
              <a:t>F</a:t>
            </a:r>
            <a:r>
              <a:rPr lang="en-US" sz="1400" i="1" baseline="30000" dirty="0">
                <a:solidFill>
                  <a:srgbClr val="FF0000"/>
                </a:solidFill>
                <a:latin typeface="TimesLTStd-Italic"/>
              </a:rPr>
              <a:t>M</a:t>
            </a:r>
            <a:r>
              <a:rPr lang="en-US" sz="1400" i="1" dirty="0">
                <a:solidFill>
                  <a:srgbClr val="FF0000"/>
                </a:solidFill>
                <a:latin typeface="TimesLTStd-Italic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and </a:t>
            </a:r>
            <a:r>
              <a:rPr lang="en-US" sz="1400" i="1" dirty="0">
                <a:solidFill>
                  <a:srgbClr val="FF0000"/>
                </a:solidFill>
                <a:latin typeface="TimesLTStd-Italic"/>
              </a:rPr>
              <a:t>F</a:t>
            </a:r>
            <a:r>
              <a:rPr lang="en-US" sz="1400" i="1" baseline="30000" dirty="0">
                <a:solidFill>
                  <a:srgbClr val="FF0000"/>
                </a:solidFill>
                <a:latin typeface="TimesLTStd-Italic"/>
              </a:rPr>
              <a:t>O</a:t>
            </a:r>
            <a:r>
              <a:rPr lang="en-US" sz="1400" i="1" dirty="0" smtClean="0">
                <a:solidFill>
                  <a:srgbClr val="FF0000"/>
                </a:solidFill>
                <a:latin typeface="TimesLTStd-Italic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LTStd-Roman"/>
              </a:rPr>
              <a:t>represent the matted image feature and original image feature respectively.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006" y="799873"/>
            <a:ext cx="7353449" cy="35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Initial frame matting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4536504" cy="561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66805"/>
            <a:ext cx="4287270" cy="17421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8024" y="3457934"/>
            <a:ext cx="4215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They find </a:t>
            </a:r>
            <a:r>
              <a:rPr lang="en-US" sz="1400" dirty="0">
                <a:solidFill>
                  <a:srgbClr val="FF0000"/>
                </a:solidFill>
              </a:rPr>
              <a:t>that adding </a:t>
            </a:r>
            <a:r>
              <a:rPr lang="en-US" sz="1400" dirty="0" smtClean="0">
                <a:solidFill>
                  <a:srgbClr val="FF0000"/>
                </a:solidFill>
              </a:rPr>
              <a:t>only the </a:t>
            </a:r>
            <a:r>
              <a:rPr lang="en-US" sz="1400" dirty="0">
                <a:solidFill>
                  <a:srgbClr val="FF0000"/>
                </a:solidFill>
              </a:rPr>
              <a:t>attention </a:t>
            </a:r>
            <a:r>
              <a:rPr lang="en-US" sz="1400" dirty="0" smtClean="0">
                <a:solidFill>
                  <a:srgbClr val="FF0000"/>
                </a:solidFill>
              </a:rPr>
              <a:t>model into </a:t>
            </a:r>
            <a:r>
              <a:rPr lang="en-US" sz="1400" dirty="0">
                <a:solidFill>
                  <a:srgbClr val="FF0000"/>
                </a:solidFill>
              </a:rPr>
              <a:t>the network did not significantly </a:t>
            </a:r>
            <a:r>
              <a:rPr lang="en-US" sz="1400" dirty="0" smtClean="0">
                <a:solidFill>
                  <a:srgbClr val="FF0000"/>
                </a:solidFill>
              </a:rPr>
              <a:t>improve performance.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initial frame has a significant influence on the tracking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Therefore, super pixel based matting process in the initial frame not only help to capture color and texture, but also retain the target’s structural information.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Channel attention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836712"/>
            <a:ext cx="4457041" cy="2505075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62536" y="3936663"/>
            <a:ext cx="8401951" cy="22322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contribution of </a:t>
            </a:r>
            <a:r>
              <a:rPr lang="en-US" sz="1800" dirty="0" smtClean="0">
                <a:solidFill>
                  <a:srgbClr val="FF0000"/>
                </a:solidFill>
              </a:rPr>
              <a:t>every channels </a:t>
            </a:r>
            <a:r>
              <a:rPr lang="en-US" sz="1800" dirty="0">
                <a:solidFill>
                  <a:srgbClr val="FF0000"/>
                </a:solidFill>
              </a:rPr>
              <a:t>in the </a:t>
            </a:r>
            <a:r>
              <a:rPr lang="en-US" sz="1800" dirty="0" smtClean="0">
                <a:solidFill>
                  <a:srgbClr val="FF0000"/>
                </a:solidFill>
              </a:rPr>
              <a:t>feature is not the </a:t>
            </a:r>
            <a:r>
              <a:rPr lang="en-US" sz="1800" dirty="0">
                <a:solidFill>
                  <a:srgbClr val="FF0000"/>
                </a:solidFill>
              </a:rPr>
              <a:t>same. 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addition, the channel attention mechanism </a:t>
            </a:r>
            <a:r>
              <a:rPr lang="en-US" sz="1800" dirty="0" smtClean="0">
                <a:solidFill>
                  <a:srgbClr val="FF0000"/>
                </a:solidFill>
              </a:rPr>
              <a:t>generates </a:t>
            </a:r>
            <a:r>
              <a:rPr lang="en-US" sz="1800" dirty="0">
                <a:solidFill>
                  <a:srgbClr val="FF0000"/>
                </a:solidFill>
              </a:rPr>
              <a:t>a descriptor of </a:t>
            </a:r>
            <a:r>
              <a:rPr lang="en-US" sz="1800" dirty="0" smtClean="0">
                <a:solidFill>
                  <a:srgbClr val="FF0000"/>
                </a:solidFill>
              </a:rPr>
              <a:t>the priority </a:t>
            </a:r>
            <a:r>
              <a:rPr lang="en-US" sz="1800" dirty="0">
                <a:solidFill>
                  <a:srgbClr val="FF0000"/>
                </a:solidFill>
              </a:rPr>
              <a:t>and weight </a:t>
            </a:r>
            <a:r>
              <a:rPr lang="en-US" sz="1800" dirty="0" smtClean="0">
                <a:solidFill>
                  <a:srgbClr val="FF0000"/>
                </a:solidFill>
              </a:rPr>
              <a:t>for each </a:t>
            </a:r>
            <a:r>
              <a:rPr lang="en-US" sz="1800" dirty="0">
                <a:solidFill>
                  <a:srgbClr val="FF0000"/>
                </a:solidFill>
              </a:rPr>
              <a:t>feature </a:t>
            </a:r>
            <a:r>
              <a:rPr lang="en-US" sz="1800" dirty="0" smtClean="0">
                <a:solidFill>
                  <a:srgbClr val="FF0000"/>
                </a:solidFill>
              </a:rPr>
              <a:t>channel. 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US" sz="1800" dirty="0" smtClean="0">
                <a:solidFill>
                  <a:srgbClr val="FF0000"/>
                </a:solidFill>
              </a:rPr>
              <a:t>nabling </a:t>
            </a:r>
            <a:r>
              <a:rPr lang="en-US" sz="1800" dirty="0">
                <a:solidFill>
                  <a:srgbClr val="FF0000"/>
                </a:solidFill>
              </a:rPr>
              <a:t>better adaptation to the target being tracked </a:t>
            </a:r>
            <a:r>
              <a:rPr lang="en-US" sz="1800" dirty="0" smtClean="0">
                <a:solidFill>
                  <a:srgbClr val="FF0000"/>
                </a:solidFill>
              </a:rPr>
              <a:t>and enhancing </a:t>
            </a:r>
            <a:r>
              <a:rPr lang="en-US" sz="1800" dirty="0">
                <a:solidFill>
                  <a:srgbClr val="FF0000"/>
                </a:solidFill>
              </a:rPr>
              <a:t>the model’s discriminative power.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3" y="817068"/>
            <a:ext cx="4030799" cy="29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0032" y="980728"/>
            <a:ext cx="4248472" cy="511256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They experiments on three types of matting process.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LBDM = </a:t>
            </a:r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earning </a:t>
            </a:r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ased Digital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  <a:r>
              <a:rPr lang="en-US" sz="1400" dirty="0" smtClean="0">
                <a:solidFill>
                  <a:srgbClr val="FF0000"/>
                </a:solidFill>
              </a:rPr>
              <a:t>atting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OC-SVM = One-Class </a:t>
            </a:r>
            <a:r>
              <a:rPr lang="en-US" sz="1400" dirty="0">
                <a:solidFill>
                  <a:srgbClr val="FF0000"/>
                </a:solidFill>
              </a:rPr>
              <a:t>SVM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SBBM = Sampled-Based Background Model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LBDM </a:t>
            </a:r>
            <a:r>
              <a:rPr lang="en-US" sz="1600" dirty="0" smtClean="0">
                <a:solidFill>
                  <a:srgbClr val="FF0000"/>
                </a:solidFill>
              </a:rPr>
              <a:t>shows </a:t>
            </a:r>
            <a:r>
              <a:rPr lang="en-US" sz="1600" dirty="0">
                <a:solidFill>
                  <a:srgbClr val="FF0000"/>
                </a:solidFill>
              </a:rPr>
              <a:t>the best segmentation of </a:t>
            </a:r>
            <a:r>
              <a:rPr lang="en-US" sz="1600" dirty="0" smtClean="0">
                <a:solidFill>
                  <a:srgbClr val="FF0000"/>
                </a:solidFill>
              </a:rPr>
              <a:t>among three  but it does </a:t>
            </a:r>
            <a:r>
              <a:rPr lang="en-US" sz="1600" dirty="0">
                <a:solidFill>
                  <a:srgbClr val="FF0000"/>
                </a:solidFill>
              </a:rPr>
              <a:t>not achieve the best tracking performance, most likely because of over-fitting caused by high segmentation </a:t>
            </a:r>
            <a:r>
              <a:rPr lang="en-US" sz="1600" dirty="0" smtClean="0">
                <a:solidFill>
                  <a:srgbClr val="FF0000"/>
                </a:solidFill>
              </a:rPr>
              <a:t>accuracy.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Selection of matting algorithm </a:t>
            </a:r>
            <a:r>
              <a:rPr lang="en-US" sz="1600" dirty="0" smtClean="0">
                <a:solidFill>
                  <a:srgbClr val="FF0000"/>
                </a:solidFill>
              </a:rPr>
              <a:t>directly </a:t>
            </a:r>
            <a:r>
              <a:rPr lang="en-US" sz="1600" dirty="0">
                <a:solidFill>
                  <a:srgbClr val="FF0000"/>
                </a:solidFill>
              </a:rPr>
              <a:t>affect the performance of </a:t>
            </a:r>
            <a:r>
              <a:rPr lang="en-US" sz="1600" dirty="0" smtClean="0">
                <a:solidFill>
                  <a:srgbClr val="FF0000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proposed tracker.</a:t>
            </a:r>
            <a:r>
              <a:rPr lang="en-US" sz="16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Matting process selection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836712"/>
            <a:ext cx="453650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/>
              <a:t>Performance comparison of different trackers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6" y="908720"/>
            <a:ext cx="884558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88640"/>
            <a:ext cx="9108504" cy="432048"/>
          </a:xfrm>
        </p:spPr>
        <p:txBody>
          <a:bodyPr>
            <a:noAutofit/>
          </a:bodyPr>
          <a:lstStyle/>
          <a:p>
            <a:r>
              <a:rPr lang="en-US" sz="2400" b="1" dirty="0"/>
              <a:t>Success plots </a:t>
            </a:r>
            <a:r>
              <a:rPr lang="en-US" sz="2400" b="1" dirty="0" smtClean="0"/>
              <a:t>of several </a:t>
            </a:r>
            <a:r>
              <a:rPr lang="en-US" sz="2400" b="1" dirty="0"/>
              <a:t>challenging </a:t>
            </a:r>
            <a:r>
              <a:rPr lang="en-US" sz="2400" b="1" dirty="0" smtClean="0"/>
              <a:t>sequences from </a:t>
            </a:r>
            <a:r>
              <a:rPr lang="en-US" sz="2400" b="1" dirty="0"/>
              <a:t>OTB100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685818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/>
              <a:t>Performance and comparison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8229600" cy="288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947046"/>
            <a:ext cx="3829050" cy="24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15296</TotalTime>
  <Words>393</Words>
  <Application>Microsoft Office PowerPoint</Application>
  <PresentationFormat>On-screen Show (4:3)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TimesLTStd-Italic</vt:lpstr>
      <vt:lpstr>TimesLTStd-Roman</vt:lpstr>
      <vt:lpstr>나눔고딕</vt:lpstr>
      <vt:lpstr>Arial</vt:lpstr>
      <vt:lpstr>Tahoma</vt:lpstr>
      <vt:lpstr>Times New Roman</vt:lpstr>
      <vt:lpstr>VRSeminar</vt:lpstr>
      <vt:lpstr>  Initial Matting-Guided Visual Tracking With Siamese Network   XIAOFEI QIN, ZEPEI FAN  Shanghai Key Laboratory of Contemporary Optics System,  University of Shanghai for Science and Technology     </vt:lpstr>
      <vt:lpstr>ABSTRACT </vt:lpstr>
      <vt:lpstr>Architecture of the tracker</vt:lpstr>
      <vt:lpstr>Initial frame matting process</vt:lpstr>
      <vt:lpstr>Channel attention</vt:lpstr>
      <vt:lpstr>Matting process selection</vt:lpstr>
      <vt:lpstr>Performance comparison of different trackers</vt:lpstr>
      <vt:lpstr>Success plots of several challenging sequences from OTB100 </vt:lpstr>
      <vt:lpstr>Performance and comparison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778</cp:revision>
  <dcterms:created xsi:type="dcterms:W3CDTF">2015-12-02T14:43:19Z</dcterms:created>
  <dcterms:modified xsi:type="dcterms:W3CDTF">2020-08-25T11:04:59Z</dcterms:modified>
</cp:coreProperties>
</file>