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acdf0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acdf0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acdf0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acdf0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acdf02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5acdf02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77b12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77b12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acdf02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acdf02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cf6be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2cf6be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acdf0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acdf0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2cf6be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2cf6be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2cf6be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2cf6be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6b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6b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acdf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acdf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2cf6b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2cf6b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77b12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77b12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77b12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77b12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27f6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027f6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df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df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acdf02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acdf02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77b12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77b12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77b12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77b12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Bacterias and viruses of dataset: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duplicates and outliers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2704750"/>
            <a:ext cx="3069850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50" y="2704750"/>
            <a:ext cx="23054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 (I am not fan of)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75" y="1050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315075"/>
            <a:ext cx="435355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250275" y="3668450"/>
            <a:ext cx="8660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Points outside the whiskers are about 3 standard deviations away from the median.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probability for a gaussian is about 0.7% (so not impossible especially in big data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However isolated point far away from the whiskers are usually labelled as outliers.</a:t>
            </a:r>
            <a:br>
              <a:rPr lang="it"/>
            </a:br>
            <a:br>
              <a:rPr lang="it"/>
            </a:br>
            <a:r>
              <a:rPr lang="it"/>
              <a:t>Note that in Genomics only points </a:t>
            </a:r>
            <a:r>
              <a:rPr lang="it" u="sng"/>
              <a:t>6 </a:t>
            </a:r>
            <a:r>
              <a:rPr lang="it" u="sng">
                <a:solidFill>
                  <a:schemeClr val="dk1"/>
                </a:solidFill>
              </a:rPr>
              <a:t>standard deviations</a:t>
            </a:r>
            <a:r>
              <a:rPr lang="it">
                <a:solidFill>
                  <a:schemeClr val="dk1"/>
                </a:solidFill>
              </a:rPr>
              <a:t> away from the mean are considered outliers ;) 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the distribution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plotting the distribution is not </a:t>
            </a:r>
            <a:r>
              <a:rPr lang="it"/>
              <a:t>useful</a:t>
            </a:r>
            <a:r>
              <a:rPr lang="it"/>
              <a:t> for locating single isolated outliers but can give the possibility to spot more subtle (or giant!) malicious things. 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202552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3" y="2039050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Impossible numbers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Particular attention should be taken when there are values that are not physically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 example negative mass, height, age,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 aware that when you have a broken sensor that gives always wrong data this will not be signaled as outliers!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 check for this you can simply look to the dataset info.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 2D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25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354450" y="39856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Clearly that point it is an outliers but we cannot spot it just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1D properties!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75" y="749713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Local outlier Factor (Unsupervised ML! Wuhu!)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model has an hyperparameter: the number of neighbour=N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model is quite complicated to be explained in detail.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In short it calculate the mean distance between a point and his N neighbours and compare it to the same quantity calculated for the same N </a:t>
            </a:r>
            <a:r>
              <a:rPr lang="it" sz="1600"/>
              <a:t>neighbours.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If this value is too large the point is labelled as an outlier.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Is not good on the points located on the border of a cluster.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From this the adjective Local.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ATTENTION: since we are dealing with distances, </a:t>
            </a:r>
            <a:br>
              <a:rPr lang="it" sz="1600"/>
            </a:br>
            <a:r>
              <a:rPr lang="it" sz="1600"/>
              <a:t>you should normalize your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38328" l="74031" r="0" t="42536"/>
          <a:stretch/>
        </p:blipFill>
        <p:spPr>
          <a:xfrm>
            <a:off x="6396175" y="2913125"/>
            <a:ext cx="2609225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800" y="122575"/>
            <a:ext cx="121760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 b="-5891" l="0" r="0" t="-5902"/>
          <a:stretch/>
        </p:blipFill>
        <p:spPr>
          <a:xfrm>
            <a:off x="6334550" y="902100"/>
            <a:ext cx="1217600" cy="13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93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Lazy learner.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Curse of dimensionality. (PCA?)				Which other </a:t>
            </a:r>
            <a:r>
              <a:rPr lang="it"/>
              <a:t>algorithm</a:t>
            </a:r>
            <a:r>
              <a:rPr lang="it"/>
              <a:t>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Needs for rescaling.							Supervised learning you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Only one hyper-parameter 						studied it resemble?	</a:t>
            </a:r>
            <a:br>
              <a:rPr lang="it"/>
            </a:br>
            <a:r>
              <a:rPr lang="it"/>
              <a:t>(although difficult to estimate)					</a:t>
            </a:r>
            <a:r>
              <a:rPr lang="it" sz="1200"/>
              <a:t>(easiest question ever!?!)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it"/>
              <a:t>Robust to rotations in feature space.</a:t>
            </a:r>
            <a:br>
              <a:rPr lang="it"/>
            </a:br>
            <a:br>
              <a:rPr lang="it"/>
            </a:br>
            <a:r>
              <a:rPr lang="it"/>
              <a:t>Since is local is robust to </a:t>
            </a:r>
            <a:r>
              <a:rPr lang="it"/>
              <a:t>huge disparities in clusters size.</a:t>
            </a:r>
            <a:br>
              <a:rPr lang="it"/>
            </a:br>
            <a:r>
              <a:rPr lang="it"/>
              <a:t>You shoud use it twice</a:t>
            </a:r>
            <a:endParaRPr/>
          </a:p>
        </p:txBody>
      </p:sp>
      <p:cxnSp>
        <p:nvCxnSpPr>
          <p:cNvPr id="212" name="Google Shape;212;p39"/>
          <p:cNvCxnSpPr/>
          <p:nvPr/>
        </p:nvCxnSpPr>
        <p:spPr>
          <a:xfrm flipH="1">
            <a:off x="4689200" y="1209075"/>
            <a:ext cx="34200" cy="25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(Again Unsupervised ML! Wuhu!)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Draw a subset of psi points from the dataset. </a:t>
            </a:r>
            <a:r>
              <a:rPr lang="it"/>
              <a:t>Perform random cuts between max and min of features chosen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Keep until you isolate all points</a:t>
            </a:r>
            <a:br>
              <a:rPr lang="it"/>
            </a:br>
            <a:r>
              <a:rPr lang="it"/>
              <a:t>in the subset.</a:t>
            </a:r>
            <a:br>
              <a:rPr lang="it"/>
            </a:br>
            <a:r>
              <a:rPr lang="it"/>
              <a:t>Repeat several times and make </a:t>
            </a:r>
            <a:br>
              <a:rPr lang="it"/>
            </a:br>
            <a:r>
              <a:rPr lang="it"/>
              <a:t>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average number of cuts, </a:t>
            </a:r>
            <a:br>
              <a:rPr lang="it"/>
            </a:br>
            <a:r>
              <a:rPr lang="it"/>
              <a:t>necessary to isolate a point</a:t>
            </a:r>
            <a:br>
              <a:rPr lang="it"/>
            </a:br>
            <a:r>
              <a:rPr lang="it"/>
              <a:t>is related to how much the point</a:t>
            </a:r>
            <a:br>
              <a:rPr lang="it"/>
            </a:br>
            <a:r>
              <a:rPr lang="it"/>
              <a:t>is an outlier.</a:t>
            </a:r>
            <a:br>
              <a:rPr lang="it"/>
            </a:b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864600"/>
            <a:ext cx="5032523" cy="25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475" y="92675"/>
            <a:ext cx="925050" cy="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5050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algorithm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215025" y="10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 outlier score is produced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You can use this outlier score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dk1"/>
                </a:solidFill>
              </a:rPr>
              <a:t>for eliminating the outliers.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50" y="2176324"/>
            <a:ext cx="492257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050" y="1147950"/>
            <a:ext cx="4922575" cy="7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20" y="1543670"/>
            <a:ext cx="2900425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46825" y="2622375"/>
            <a:ext cx="24579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Actually in SKlearn:</a:t>
            </a:r>
            <a:br>
              <a:rPr lang="it"/>
            </a:br>
            <a:r>
              <a:rPr lang="it"/>
              <a:t>S_SK=-(S_original-0.5)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3773450" y="16271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c(n) the average </a:t>
            </a:r>
            <a:r>
              <a:rPr lang="it"/>
              <a:t>length</a:t>
            </a:r>
            <a:r>
              <a:rPr lang="it"/>
              <a:t> in the 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hyper-parameters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Note, using the </a:t>
            </a:r>
            <a:r>
              <a:rPr lang="it"/>
              <a:t>algorithm</a:t>
            </a:r>
            <a:r>
              <a:rPr lang="it"/>
              <a:t> maybe you did not </a:t>
            </a:r>
            <a:br>
              <a:rPr lang="it"/>
            </a:br>
            <a:r>
              <a:rPr lang="it"/>
              <a:t>sampled all the points, actually at </a:t>
            </a:r>
            <a:r>
              <a:rPr b="1" lang="it"/>
              <a:t>max</a:t>
            </a:r>
            <a:br>
              <a:rPr lang="it"/>
            </a:br>
            <a:r>
              <a:rPr lang="it"/>
              <a:t>you sampled n*t with, n being the </a:t>
            </a:r>
            <a:br>
              <a:rPr lang="it"/>
            </a:br>
            <a:r>
              <a:rPr lang="it"/>
              <a:t>number of samples and t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But using all the ITs (an IF) you are able to</a:t>
            </a:r>
            <a:br>
              <a:rPr lang="it"/>
            </a:br>
            <a:r>
              <a:rPr lang="it"/>
              <a:t>construct an heat map of “outlierness” for all possible</a:t>
            </a:r>
            <a:br>
              <a:rPr lang="it"/>
            </a:br>
            <a:r>
              <a:rPr lang="it"/>
              <a:t>points in the feature space. (just as the RF. you can also random</a:t>
            </a:r>
            <a:br>
              <a:rPr lang="it"/>
            </a:br>
            <a:r>
              <a:rPr lang="it"/>
              <a:t>sample features just as the RF.)</a:t>
            </a:r>
            <a:br>
              <a:rPr lang="it"/>
            </a:br>
            <a:r>
              <a:rPr lang="it"/>
              <a:t>Increasing </a:t>
            </a:r>
            <a:r>
              <a:rPr i="1" lang="it"/>
              <a:t>n</a:t>
            </a:r>
            <a:r>
              <a:rPr lang="it"/>
              <a:t> the computer time increase not linearly. n=256 found</a:t>
            </a:r>
            <a:br>
              <a:rPr lang="it"/>
            </a:br>
            <a:r>
              <a:rPr lang="it"/>
              <a:t>by Liu et all to be good for a wide range of cases.</a:t>
            </a:r>
            <a:br>
              <a:rPr lang="it"/>
            </a:br>
            <a:r>
              <a:rPr lang="it"/>
              <a:t>t=100 is enough.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2627325" y="461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Liu, F. T., Ting, K. M., &amp; Zhou, Z. H. (2012). </a:t>
            </a:r>
            <a:r>
              <a:rPr i="1" lang="it" sz="1100">
                <a:solidFill>
                  <a:schemeClr val="dk1"/>
                </a:solidFill>
              </a:rPr>
              <a:t>Isolation-Based Anomaly Detection.</a:t>
            </a:r>
            <a:r>
              <a:rPr lang="it" sz="1100">
                <a:solidFill>
                  <a:schemeClr val="dk1"/>
                </a:solidFill>
              </a:rPr>
              <a:t> ACM Transactions on Knowledge Discovery from Data, 6(1), 1–39. https://doi.org/10.1145/2133360.2133363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00" y="1017725"/>
            <a:ext cx="3051300" cy="1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00" y="2277000"/>
            <a:ext cx="20566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8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There is no need of scaling the values in the feature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Few hyper-parameters! Easy to optimize and robust and FAST!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Susceptible</a:t>
            </a:r>
            <a:r>
              <a:rPr lang="it"/>
              <a:t> to rotations.</a:t>
            </a:r>
            <a:br>
              <a:rPr lang="it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With huge disparity in clusters size,</a:t>
            </a:r>
            <a:br>
              <a:rPr lang="it" sz="1400"/>
            </a:br>
            <a:r>
              <a:rPr lang="it" sz="1400"/>
              <a:t>small clusters can be labeled as outliers,</a:t>
            </a:r>
            <a:br>
              <a:rPr lang="it" sz="1400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666666"/>
                </a:solidFill>
              </a:rPr>
              <a:t>Eager learner (model does not have to store all the dataset)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89" y="1938775"/>
            <a:ext cx="2501112" cy="150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5" y="1953334"/>
            <a:ext cx="2435335" cy="1500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3"/>
          <p:cNvCxnSpPr/>
          <p:nvPr/>
        </p:nvCxnSpPr>
        <p:spPr>
          <a:xfrm>
            <a:off x="2879950" y="2472175"/>
            <a:ext cx="739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 can be a real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there is no need for them, they introduce bias in our dataset, and can be problematic for some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fast check and clean can free you from a lot of </a:t>
            </a:r>
            <a:r>
              <a:rPr lang="it"/>
              <a:t>headache</a:t>
            </a:r>
            <a:r>
              <a:rPr lang="it"/>
              <a:t> and work later.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They can arise from sensors that produce more data, </a:t>
            </a:r>
            <a:r>
              <a:rPr lang="it"/>
              <a:t>defects</a:t>
            </a:r>
            <a:r>
              <a:rPr lang="it"/>
              <a:t> in </a:t>
            </a:r>
            <a:r>
              <a:rPr lang="it"/>
              <a:t>communication, but also from people that “work hard” and produce more measure.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5506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Lets go to the code!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cannot spot duplicate rows with scatter plot.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But they can heavily influence your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(here I </a:t>
            </a:r>
            <a:r>
              <a:rPr lang="it"/>
              <a:t>centuplicate</a:t>
            </a:r>
            <a:r>
              <a:rPr lang="it"/>
              <a:t> two points randomly)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(which one is the correct one?)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7" y="1938950"/>
            <a:ext cx="43484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kinds: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identical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multiple (independent?) observation of the same thing.</a:t>
            </a:r>
            <a:br>
              <a:rPr lang="it"/>
            </a:br>
            <a:r>
              <a:rPr lang="it"/>
              <a:t>(example multiple person have valued the quality of a film)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the first case you should just eliminate the duplicate rows.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the second you should perform retain the mean (median) of the 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3" y="1155888"/>
            <a:ext cx="2867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63" y="49200"/>
            <a:ext cx="2809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3083588"/>
            <a:ext cx="29908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flipH="1" rot="10800000">
            <a:off x="3107525" y="1231900"/>
            <a:ext cx="2457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>
            <a:stCxn id="129" idx="3"/>
          </p:cNvCxnSpPr>
          <p:nvPr/>
        </p:nvCxnSpPr>
        <p:spPr>
          <a:xfrm flipH="1" rot="10800000">
            <a:off x="3100588" y="1243300"/>
            <a:ext cx="2419500" cy="16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403400" y="3496325"/>
            <a:ext cx="19230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9"/>
          <p:cNvSpPr txBox="1"/>
          <p:nvPr/>
        </p:nvSpPr>
        <p:spPr>
          <a:xfrm>
            <a:off x="3562700" y="514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276775" y="32323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by Name performing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6" y="1119777"/>
            <a:ext cx="59358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532750" y="14366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“</a:t>
            </a:r>
            <a:r>
              <a:rPr lang="it" sz="1100">
                <a:solidFill>
                  <a:schemeClr val="dk1"/>
                </a:solidFill>
              </a:rPr>
              <a:t>In statistics, an outlier is a data point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that differs significantly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from other observations”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What means differs significantly?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399225" y="1231825"/>
            <a:ext cx="65544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Depending on the case of study there can be several causes of outliers: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Broken 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copy and paste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writing 1000 -&gt; 10000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Human errors in general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573725" y="2707925"/>
            <a:ext cx="59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1"/>
          <p:cNvSpPr txBox="1"/>
          <p:nvPr/>
        </p:nvSpPr>
        <p:spPr>
          <a:xfrm>
            <a:off x="340650" y="2854850"/>
            <a:ext cx="7948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should take care that sometimes abnormal data are not errors, but instead real data.</a:t>
            </a:r>
            <a:br>
              <a:rPr lang="it"/>
            </a:br>
            <a:r>
              <a:rPr lang="it"/>
              <a:t>Maybe even the more interesting part of the 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an axiom of business management that "80% of sales come from 20% of clients"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(the richest one </a:t>
            </a:r>
            <a:r>
              <a:rPr lang="it"/>
              <a:t>typically</a:t>
            </a:r>
            <a:r>
              <a:rPr lang="it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Litt: “</a:t>
            </a:r>
            <a:r>
              <a:rPr lang="it"/>
              <a:t>The Black Swan: the impact of the highly improbable”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induce bad fittings.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bad?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Do you think the difference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is big?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2" y="1017725"/>
            <a:ext cx="4950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 it is very bad!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That single outlier changed drastically our 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couldn’t see before because we were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plotting also the outlier!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Excluding the outlier we can clearly see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“damage” it caused on our fit.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63" y="1266825"/>
            <a:ext cx="3667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