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68" r:id="rId13"/>
    <p:sldId id="25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14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6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1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45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17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5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D77F-A643-4C67-8C65-CDBF1BC411E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2001-129A-40F9-B090-0E8F8F9C8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7" y="836712"/>
            <a:ext cx="8568953" cy="1470025"/>
          </a:xfrm>
        </p:spPr>
        <p:txBody>
          <a:bodyPr/>
          <a:lstStyle/>
          <a:p>
            <a:r>
              <a:rPr lang="pt-BR" dirty="0" smtClean="0"/>
              <a:t>Java </a:t>
            </a:r>
            <a:r>
              <a:rPr lang="pt-BR" dirty="0" err="1"/>
              <a:t>Database</a:t>
            </a:r>
            <a:r>
              <a:rPr lang="pt-BR" dirty="0"/>
              <a:t> </a:t>
            </a:r>
            <a:r>
              <a:rPr lang="pt-BR" dirty="0" err="1" smtClean="0"/>
              <a:t>Connectivity</a:t>
            </a:r>
            <a:r>
              <a:rPr lang="pt-BR" dirty="0" smtClean="0"/>
              <a:t> (JDBC)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910952"/>
          </a:xfrm>
        </p:spPr>
        <p:txBody>
          <a:bodyPr/>
          <a:lstStyle/>
          <a:p>
            <a:r>
              <a:rPr lang="pt-BR" dirty="0" smtClean="0"/>
              <a:t>Prof. Dr. </a:t>
            </a:r>
            <a:r>
              <a:rPr lang="pt-BR" dirty="0" err="1" smtClean="0"/>
              <a:t>Dieval</a:t>
            </a:r>
            <a:r>
              <a:rPr lang="pt-BR" dirty="0" smtClean="0"/>
              <a:t> </a:t>
            </a:r>
            <a:r>
              <a:rPr lang="pt-BR" dirty="0" err="1" smtClean="0"/>
              <a:t>Guizelini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UFPR/TADS - DS142 – Linguagem de Programação Orientada a Objetos II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611560" y="2924944"/>
            <a:ext cx="8064896" cy="1382900"/>
            <a:chOff x="611560" y="2924944"/>
            <a:chExt cx="8064896" cy="1382900"/>
          </a:xfrm>
        </p:grpSpPr>
        <p:sp>
          <p:nvSpPr>
            <p:cNvPr id="5" name="Cilindro 4"/>
            <p:cNvSpPr/>
            <p:nvPr/>
          </p:nvSpPr>
          <p:spPr>
            <a:xfrm>
              <a:off x="6516216" y="3155716"/>
              <a:ext cx="2160240" cy="1152128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Banco de Dados</a:t>
              </a:r>
              <a:endParaRPr lang="pt-BR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611560" y="2924944"/>
              <a:ext cx="3024336" cy="12961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t-BR" dirty="0" smtClean="0"/>
                <a:t>Aplicação Java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267744" y="3444968"/>
              <a:ext cx="1080120" cy="5760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JDBC</a:t>
              </a:r>
              <a:endParaRPr lang="pt-BR" dirty="0"/>
            </a:p>
          </p:txBody>
        </p:sp>
        <p:cxnSp>
          <p:nvCxnSpPr>
            <p:cNvPr id="10" name="Conector de seta reta 9"/>
            <p:cNvCxnSpPr>
              <a:stCxn id="8" idx="3"/>
              <a:endCxn id="5" idx="2"/>
            </p:cNvCxnSpPr>
            <p:nvPr/>
          </p:nvCxnSpPr>
          <p:spPr>
            <a:xfrm flipV="1">
              <a:off x="3347864" y="3731780"/>
              <a:ext cx="3168352" cy="12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Representa o conjunto de registros resultante de uma consulta.</a:t>
            </a:r>
          </a:p>
          <a:p>
            <a:endParaRPr lang="pt-BR" dirty="0" smtClean="0"/>
          </a:p>
          <a:p>
            <a:r>
              <a:rPr lang="pt-BR" dirty="0" smtClean="0"/>
              <a:t>Permite manipular os resultados</a:t>
            </a:r>
          </a:p>
          <a:p>
            <a:endParaRPr lang="pt-BR" dirty="0" smtClean="0"/>
          </a:p>
          <a:p>
            <a:r>
              <a:rPr lang="pt-BR" dirty="0" smtClean="0"/>
              <a:t>Permite realizar coerção (</a:t>
            </a:r>
            <a:r>
              <a:rPr lang="pt-BR" dirty="0" err="1" smtClean="0"/>
              <a:t>cast</a:t>
            </a:r>
            <a:r>
              <a:rPr lang="pt-BR" dirty="0" smtClean="0"/>
              <a:t>) entre tipos Java e SQL</a:t>
            </a:r>
          </a:p>
          <a:p>
            <a:endParaRPr lang="pt-BR" dirty="0" smtClean="0"/>
          </a:p>
          <a:p>
            <a:r>
              <a:rPr lang="pt-BR" dirty="0" smtClean="0"/>
              <a:t>Exemplo: tipo no banco </a:t>
            </a:r>
            <a:r>
              <a:rPr lang="pt-BR" dirty="0" err="1" smtClean="0"/>
              <a:t>DateTime</a:t>
            </a:r>
            <a:r>
              <a:rPr lang="pt-BR" dirty="0" smtClean="0"/>
              <a:t>, tipo de retorno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smtClean="0"/>
              <a:t>Colunas de um objeto </a:t>
            </a:r>
            <a:r>
              <a:rPr lang="pt-BR" dirty="0" err="1" smtClean="0"/>
              <a:t>ResultSet</a:t>
            </a:r>
            <a:r>
              <a:rPr lang="pt-BR" dirty="0" smtClean="0"/>
              <a:t> podem ser referenciadas por um número posicional ou pelo nome da coluna do resultado.</a:t>
            </a:r>
          </a:p>
          <a:p>
            <a:pPr lvl="2"/>
            <a:r>
              <a:rPr lang="pt-BR" dirty="0" err="1" smtClean="0"/>
              <a:t>ResultSetrs.getString</a:t>
            </a:r>
            <a:r>
              <a:rPr lang="pt-BR" dirty="0" smtClean="0"/>
              <a:t>("</a:t>
            </a:r>
            <a:r>
              <a:rPr lang="pt-BR" dirty="0" err="1" smtClean="0"/>
              <a:t>Endereco</a:t>
            </a:r>
            <a:r>
              <a:rPr lang="pt-BR" dirty="0" smtClean="0"/>
              <a:t>") ou</a:t>
            </a:r>
          </a:p>
          <a:p>
            <a:pPr lvl="2"/>
            <a:r>
              <a:rPr lang="pt-BR" dirty="0" err="1" smtClean="0"/>
              <a:t>ResultSetrs.getString</a:t>
            </a:r>
            <a:r>
              <a:rPr lang="pt-BR" dirty="0" smtClean="0"/>
              <a:t>(3)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78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3" y="1556792"/>
            <a:ext cx="852129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1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Fazer uma agenda de tela única que armazene no banco de dados H2 </a:t>
            </a:r>
            <a:r>
              <a:rPr lang="pt-BR" sz="2000" dirty="0" err="1" smtClean="0"/>
              <a:t>Database</a:t>
            </a:r>
            <a:r>
              <a:rPr lang="pt-BR" sz="2000" dirty="0" smtClean="0"/>
              <a:t> os nomes e telefones.</a:t>
            </a:r>
          </a:p>
          <a:p>
            <a:r>
              <a:rPr lang="pt-BR" sz="2000" dirty="0" smtClean="0"/>
              <a:t>Na tela, deverá ter dois campos de entrada de texto (nome e telefone) e 6 botões (Consulta, incluir, excluir, atualizar, anterior e próximo).</a:t>
            </a:r>
          </a:p>
          <a:p>
            <a:r>
              <a:rPr lang="pt-BR" sz="2000" dirty="0" smtClean="0"/>
              <a:t>Na consulta, o programa deverá consultar o banco de dados pelo nome ou pelo telefone (ou por parte dele, considerando a entrada informada pelo usuário como prefixo ou sufixo).</a:t>
            </a:r>
          </a:p>
          <a:p>
            <a:r>
              <a:rPr lang="pt-BR" sz="2000" dirty="0" smtClean="0"/>
              <a:t>A tabela poderá ter a chave primária ID com </a:t>
            </a:r>
            <a:r>
              <a:rPr lang="pt-BR" sz="2000" dirty="0" err="1" smtClean="0"/>
              <a:t>auto-incremento</a:t>
            </a:r>
            <a:r>
              <a:rPr lang="pt-BR" sz="2000" dirty="0" smtClean="0"/>
              <a:t>, mas a mesma não deverá aparecer na tela.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0845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JDBC </a:t>
            </a:r>
            <a:r>
              <a:rPr lang="pt-BR" b="1" dirty="0" err="1"/>
              <a:t>Basics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https://docs.oracle.com/javase/tutorial/jdbc/basics/index.html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45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1008112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496944" cy="5760640"/>
          </a:xfrm>
        </p:spPr>
        <p:txBody>
          <a:bodyPr>
            <a:normAutofit fontScale="92500"/>
          </a:bodyPr>
          <a:lstStyle/>
          <a:p>
            <a:r>
              <a:rPr lang="pt-BR" sz="2400" b="1" i="1" dirty="0"/>
              <a:t>Java </a:t>
            </a:r>
            <a:r>
              <a:rPr lang="pt-BR" sz="2400" b="1" i="1" dirty="0" err="1">
                <a:solidFill>
                  <a:srgbClr val="FF0000"/>
                </a:solidFill>
              </a:rPr>
              <a:t>Database</a:t>
            </a:r>
            <a:r>
              <a:rPr lang="pt-BR" sz="2400" b="1" i="1" dirty="0">
                <a:solidFill>
                  <a:srgbClr val="FF0000"/>
                </a:solidFill>
              </a:rPr>
              <a:t>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Connectivity</a:t>
            </a:r>
            <a:r>
              <a:rPr lang="pt-BR" sz="2400" i="1" dirty="0" smtClean="0"/>
              <a:t> </a:t>
            </a:r>
            <a:r>
              <a:rPr lang="pt-BR" sz="2400" dirty="0" smtClean="0"/>
              <a:t>(JDBC) </a:t>
            </a:r>
            <a:br>
              <a:rPr lang="pt-BR" sz="2400" dirty="0" smtClean="0"/>
            </a:br>
            <a:r>
              <a:rPr lang="pt-BR" sz="2400" dirty="0" smtClean="0"/>
              <a:t>é uma API que define </a:t>
            </a:r>
            <a:r>
              <a:rPr lang="pt-BR" sz="2400" dirty="0"/>
              <a:t>um conjunto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de </a:t>
            </a:r>
            <a:r>
              <a:rPr lang="pt-BR" sz="2400" dirty="0"/>
              <a:t>classes e interfaces para </a:t>
            </a:r>
            <a:r>
              <a:rPr lang="pt-BR" sz="2400" dirty="0" smtClean="0"/>
              <a:t>que </a:t>
            </a:r>
            <a:br>
              <a:rPr lang="pt-BR" sz="2400" dirty="0" smtClean="0"/>
            </a:br>
            <a:r>
              <a:rPr lang="pt-BR" sz="2400" dirty="0" smtClean="0"/>
              <a:t>aplicações Java possa fazer uso de </a:t>
            </a:r>
            <a:br>
              <a:rPr lang="pt-BR" sz="2400" dirty="0" smtClean="0"/>
            </a:br>
            <a:r>
              <a:rPr lang="pt-BR" sz="2400" dirty="0" smtClean="0"/>
              <a:t>Banco de Dados (ou </a:t>
            </a:r>
            <a:r>
              <a:rPr lang="pt-BR" sz="2400" dirty="0" err="1" smtClean="0"/>
              <a:t>SGBDs</a:t>
            </a:r>
            <a:r>
              <a:rPr lang="pt-BR" sz="2400" dirty="0" smtClean="0"/>
              <a:t>).</a:t>
            </a:r>
            <a:br>
              <a:rPr lang="pt-BR" sz="2400" dirty="0" smtClean="0"/>
            </a:br>
            <a:r>
              <a:rPr lang="pt-BR" sz="2400" dirty="0" smtClean="0"/>
              <a:t>A JDBC permite que a aplicação Java </a:t>
            </a:r>
            <a:br>
              <a:rPr lang="pt-BR" sz="2400" dirty="0" smtClean="0"/>
            </a:br>
            <a:r>
              <a:rPr lang="pt-BR" sz="2400" dirty="0" smtClean="0"/>
              <a:t>conecte ao SGBD, envie comandos </a:t>
            </a:r>
            <a:br>
              <a:rPr lang="pt-BR" sz="2400" dirty="0" smtClean="0"/>
            </a:br>
            <a:r>
              <a:rPr lang="pt-BR" sz="2400" dirty="0" smtClean="0"/>
              <a:t>SQL e receba informações </a:t>
            </a:r>
            <a:br>
              <a:rPr lang="pt-BR" sz="2400" dirty="0" smtClean="0"/>
            </a:br>
            <a:r>
              <a:rPr lang="pt-BR" sz="2400" dirty="0" smtClean="0"/>
              <a:t>resultante da execução </a:t>
            </a:r>
            <a:br>
              <a:rPr lang="pt-BR" sz="2400" dirty="0" smtClean="0"/>
            </a:br>
            <a:r>
              <a:rPr lang="pt-BR" sz="2400" dirty="0" smtClean="0"/>
              <a:t>das instruções </a:t>
            </a:r>
            <a:br>
              <a:rPr lang="pt-BR" sz="2400" dirty="0" smtClean="0"/>
            </a:br>
            <a:r>
              <a:rPr lang="pt-BR" sz="2400" dirty="0" smtClean="0"/>
              <a:t>submetidas.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Ao utilizar o JDBC, podemos enviar </a:t>
            </a:r>
            <a:r>
              <a:rPr lang="pt-BR" sz="2400" dirty="0" smtClean="0"/>
              <a:t>comandos </a:t>
            </a:r>
            <a:br>
              <a:rPr lang="pt-BR" sz="2400" dirty="0" smtClean="0"/>
            </a:br>
            <a:r>
              <a:rPr lang="pt-BR" sz="2400" dirty="0" smtClean="0"/>
              <a:t>SQL </a:t>
            </a:r>
            <a:r>
              <a:rPr lang="pt-BR" sz="2400" dirty="0"/>
              <a:t>ou PL/SQL para </a:t>
            </a:r>
            <a:r>
              <a:rPr lang="pt-BR" sz="2400" b="1" dirty="0">
                <a:solidFill>
                  <a:srgbClr val="FF0000"/>
                </a:solidFill>
              </a:rPr>
              <a:t>quase todos</a:t>
            </a:r>
            <a:r>
              <a:rPr lang="pt-BR" sz="2400" dirty="0"/>
              <a:t> os bancos de dados relacionais.</a:t>
            </a:r>
          </a:p>
        </p:txBody>
      </p:sp>
      <p:pic>
        <p:nvPicPr>
          <p:cNvPr id="2050" name="Picture 2" descr="Resultado de imagem para jdbc java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2217440"/>
            <a:ext cx="39814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724128" y="980728"/>
            <a:ext cx="187220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Aplicação Java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724128" y="2060848"/>
            <a:ext cx="187220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JDBC API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724128" y="3140968"/>
            <a:ext cx="187220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Gerenciador de Drivers JDBC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11960" y="4274408"/>
            <a:ext cx="158417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Oracle JDBC Driver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40152" y="4274408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MySQL JDBC Driver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7596336" y="4274408"/>
            <a:ext cx="1512168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PostgreSQL</a:t>
            </a:r>
            <a:r>
              <a:rPr lang="pt-BR" dirty="0" smtClean="0"/>
              <a:t> JDBC Driver</a:t>
            </a:r>
            <a:endParaRPr lang="pt-BR" dirty="0"/>
          </a:p>
        </p:txBody>
      </p:sp>
      <p:cxnSp>
        <p:nvCxnSpPr>
          <p:cNvPr id="12" name="Conector de seta reta 11"/>
          <p:cNvCxnSpPr>
            <a:stCxn id="4" idx="2"/>
            <a:endCxn id="7" idx="0"/>
          </p:cNvCxnSpPr>
          <p:nvPr/>
        </p:nvCxnSpPr>
        <p:spPr>
          <a:xfrm>
            <a:off x="6660232" y="16288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2"/>
            <a:endCxn id="8" idx="0"/>
          </p:cNvCxnSpPr>
          <p:nvPr/>
        </p:nvCxnSpPr>
        <p:spPr>
          <a:xfrm>
            <a:off x="6660232" y="27089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2"/>
            <a:endCxn id="10" idx="0"/>
          </p:cNvCxnSpPr>
          <p:nvPr/>
        </p:nvCxnSpPr>
        <p:spPr>
          <a:xfrm>
            <a:off x="6660232" y="3789040"/>
            <a:ext cx="0" cy="485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8" idx="2"/>
            <a:endCxn id="11" idx="0"/>
          </p:cNvCxnSpPr>
          <p:nvPr/>
        </p:nvCxnSpPr>
        <p:spPr>
          <a:xfrm rot="16200000" flipH="1">
            <a:off x="7263642" y="3185630"/>
            <a:ext cx="485368" cy="1692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19"/>
          <p:cNvCxnSpPr>
            <a:stCxn id="8" idx="2"/>
            <a:endCxn id="9" idx="0"/>
          </p:cNvCxnSpPr>
          <p:nvPr/>
        </p:nvCxnSpPr>
        <p:spPr>
          <a:xfrm rot="5400000">
            <a:off x="5589456" y="3203632"/>
            <a:ext cx="485368" cy="1656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uxograma: Disco magnético 24"/>
          <p:cNvSpPr/>
          <p:nvPr/>
        </p:nvSpPr>
        <p:spPr>
          <a:xfrm>
            <a:off x="4466084" y="5229200"/>
            <a:ext cx="1066036" cy="61264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Oracle</a:t>
            </a:r>
            <a:endParaRPr lang="pt-BR" dirty="0"/>
          </a:p>
        </p:txBody>
      </p:sp>
      <p:sp>
        <p:nvSpPr>
          <p:cNvPr id="27" name="Fluxograma: Disco magnético 26"/>
          <p:cNvSpPr/>
          <p:nvPr/>
        </p:nvSpPr>
        <p:spPr>
          <a:xfrm>
            <a:off x="6127214" y="5210512"/>
            <a:ext cx="1066036" cy="88278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 dirty="0" smtClean="0"/>
          </a:p>
          <a:p>
            <a:pPr algn="ctr"/>
            <a:r>
              <a:rPr lang="pt-BR" dirty="0" smtClean="0"/>
              <a:t>SQL Server</a:t>
            </a:r>
            <a:endParaRPr lang="pt-BR" dirty="0"/>
          </a:p>
        </p:txBody>
      </p:sp>
      <p:sp>
        <p:nvSpPr>
          <p:cNvPr id="28" name="Fluxograma: Disco magnético 27"/>
          <p:cNvSpPr/>
          <p:nvPr/>
        </p:nvSpPr>
        <p:spPr>
          <a:xfrm>
            <a:off x="7895220" y="5345580"/>
            <a:ext cx="914400" cy="61264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ODBC</a:t>
            </a:r>
            <a:endParaRPr lang="pt-BR" dirty="0"/>
          </a:p>
        </p:txBody>
      </p:sp>
      <p:cxnSp>
        <p:nvCxnSpPr>
          <p:cNvPr id="29" name="Conector de seta reta 28"/>
          <p:cNvCxnSpPr>
            <a:stCxn id="9" idx="2"/>
            <a:endCxn id="25" idx="0"/>
          </p:cNvCxnSpPr>
          <p:nvPr/>
        </p:nvCxnSpPr>
        <p:spPr>
          <a:xfrm flipH="1">
            <a:off x="4999102" y="4922480"/>
            <a:ext cx="4946" cy="510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0" idx="2"/>
            <a:endCxn id="27" idx="0"/>
          </p:cNvCxnSpPr>
          <p:nvPr/>
        </p:nvCxnSpPr>
        <p:spPr>
          <a:xfrm>
            <a:off x="6660232" y="4922480"/>
            <a:ext cx="0" cy="582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1" idx="2"/>
            <a:endCxn id="28" idx="0"/>
          </p:cNvCxnSpPr>
          <p:nvPr/>
        </p:nvCxnSpPr>
        <p:spPr>
          <a:xfrm>
            <a:off x="8352420" y="4922480"/>
            <a:ext cx="0" cy="6273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7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017734"/>
              </p:ext>
            </p:extLst>
          </p:nvPr>
        </p:nvGraphicFramePr>
        <p:xfrm>
          <a:off x="446856" y="1584372"/>
          <a:ext cx="8229600" cy="378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JSR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JDK</a:t>
                      </a:r>
                      <a:endParaRPr lang="pt-BR" dirty="0"/>
                    </a:p>
                  </a:txBody>
                  <a:tcPr/>
                </a:tc>
              </a:tr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JDBC 1.0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JDBC 1.2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JDK 1.1</a:t>
                      </a:r>
                      <a:endParaRPr lang="pt-BR" dirty="0"/>
                    </a:p>
                  </a:txBody>
                  <a:tcPr/>
                </a:tc>
              </a:tr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JDBC 2.1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JDK 1.2</a:t>
                      </a:r>
                      <a:endParaRPr lang="pt-BR" dirty="0"/>
                    </a:p>
                  </a:txBody>
                  <a:tcPr/>
                </a:tc>
              </a:tr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JDBC 3.0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JSR 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JDK 1.4</a:t>
                      </a:r>
                      <a:endParaRPr lang="pt-BR" dirty="0"/>
                    </a:p>
                  </a:txBody>
                  <a:tcPr/>
                </a:tc>
              </a:tr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JDBC 4.0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JSR 221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Java SE 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67544" y="6021288"/>
            <a:ext cx="392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Java </a:t>
            </a:r>
            <a:r>
              <a:rPr lang="pt-BR" dirty="0" err="1" smtClean="0"/>
              <a:t>Community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 (JCP)</a:t>
            </a:r>
          </a:p>
          <a:p>
            <a:r>
              <a:rPr lang="pt-BR" dirty="0" smtClean="0"/>
              <a:t>https://jcp.org/en/jsr/detail?id=221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76056" y="60212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Java </a:t>
            </a:r>
            <a:r>
              <a:rPr lang="pt-BR" dirty="0" err="1"/>
              <a:t>Specification</a:t>
            </a:r>
            <a:r>
              <a:rPr lang="pt-BR" dirty="0"/>
              <a:t> </a:t>
            </a:r>
            <a:r>
              <a:rPr lang="pt-BR" dirty="0" err="1" smtClean="0"/>
              <a:t>Requests</a:t>
            </a:r>
            <a:r>
              <a:rPr lang="pt-BR" dirty="0" smtClean="0"/>
              <a:t> (JSR)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42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9552" y="1268760"/>
            <a:ext cx="806489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Aplicação 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39552" y="2204864"/>
            <a:ext cx="8064896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Gerenciador de Drivers JDBC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65320" y="4509120"/>
            <a:ext cx="3710136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Driver ODBC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894312" y="3212976"/>
            <a:ext cx="3710136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Ponte JDBC - ODBC</a:t>
            </a:r>
            <a:endParaRPr lang="pt-BR" dirty="0"/>
          </a:p>
        </p:txBody>
      </p:sp>
      <p:sp>
        <p:nvSpPr>
          <p:cNvPr id="5" name="Fluxograma: Disco magnético 4"/>
          <p:cNvSpPr/>
          <p:nvPr/>
        </p:nvSpPr>
        <p:spPr>
          <a:xfrm>
            <a:off x="1024744" y="5630799"/>
            <a:ext cx="2808312" cy="61264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SGBD</a:t>
            </a:r>
            <a:endParaRPr lang="pt-BR" dirty="0"/>
          </a:p>
        </p:txBody>
      </p:sp>
      <p:sp>
        <p:nvSpPr>
          <p:cNvPr id="11" name="Fluxograma: Disco magnético 10"/>
          <p:cNvSpPr/>
          <p:nvPr/>
        </p:nvSpPr>
        <p:spPr>
          <a:xfrm>
            <a:off x="5345224" y="5630799"/>
            <a:ext cx="2808312" cy="61264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SGBD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85800" y="40752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API Java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9552" y="4509120"/>
            <a:ext cx="3710136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Implementação do Driver ODBC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68544" y="3212976"/>
            <a:ext cx="3710136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Classes e Interfaces do JDBC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10713" y="2060848"/>
            <a:ext cx="8509759" cy="2016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68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Reponsabilidades do JDBC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Estabelecer conexão com o SGBD</a:t>
            </a:r>
          </a:p>
          <a:p>
            <a:endParaRPr lang="pt-BR" dirty="0"/>
          </a:p>
          <a:p>
            <a:r>
              <a:rPr lang="pt-BR" dirty="0" smtClean="0"/>
              <a:t>Enviar comandos SQL</a:t>
            </a:r>
          </a:p>
          <a:p>
            <a:endParaRPr lang="pt-BR" dirty="0"/>
          </a:p>
          <a:p>
            <a:r>
              <a:rPr lang="pt-BR" dirty="0" smtClean="0"/>
              <a:t>Receber Resultados</a:t>
            </a:r>
          </a:p>
          <a:p>
            <a:endParaRPr lang="pt-BR" dirty="0"/>
          </a:p>
          <a:p>
            <a:r>
              <a:rPr lang="pt-BR" dirty="0" smtClean="0"/>
              <a:t>Processar 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68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69412"/>
            <a:ext cx="9144000" cy="782900"/>
          </a:xfrm>
        </p:spPr>
        <p:txBody>
          <a:bodyPr/>
          <a:lstStyle/>
          <a:p>
            <a:r>
              <a:rPr lang="pt-BR" dirty="0" smtClean="0"/>
              <a:t>Sequência “Típica” de Execução	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5496" y="692696"/>
            <a:ext cx="1152128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Aplicação</a:t>
            </a:r>
            <a:endParaRPr lang="pt-BR" sz="16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331640" y="692696"/>
            <a:ext cx="1152128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Interface JDBC</a:t>
            </a:r>
            <a:endParaRPr lang="pt-BR" sz="16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600020" y="692696"/>
            <a:ext cx="1152128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JDBC</a:t>
            </a:r>
          </a:p>
          <a:p>
            <a:pPr algn="ctr"/>
            <a:r>
              <a:rPr lang="pt-BR" sz="1600" dirty="0" smtClean="0"/>
              <a:t>Driver</a:t>
            </a:r>
            <a:endParaRPr lang="pt-BR" sz="16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907448" y="692696"/>
            <a:ext cx="1224000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Connection</a:t>
            </a:r>
            <a:endParaRPr lang="pt-BR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233224" y="692696"/>
            <a:ext cx="1224000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Statement</a:t>
            </a:r>
            <a:endParaRPr lang="pt-BR" sz="1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558728" y="692696"/>
            <a:ext cx="1224000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ResultSet</a:t>
            </a:r>
            <a:endParaRPr lang="pt-BR" sz="1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884368" y="692696"/>
            <a:ext cx="1224000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Database</a:t>
            </a:r>
            <a:endParaRPr lang="pt-BR" sz="1600" dirty="0"/>
          </a:p>
        </p:txBody>
      </p:sp>
      <p:cxnSp>
        <p:nvCxnSpPr>
          <p:cNvPr id="13" name="Conector reto 12"/>
          <p:cNvCxnSpPr>
            <a:stCxn id="4" idx="2"/>
          </p:cNvCxnSpPr>
          <p:nvPr/>
        </p:nvCxnSpPr>
        <p:spPr>
          <a:xfrm>
            <a:off x="611560" y="1340768"/>
            <a:ext cx="0" cy="5256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2"/>
          </p:cNvCxnSpPr>
          <p:nvPr/>
        </p:nvCxnSpPr>
        <p:spPr>
          <a:xfrm>
            <a:off x="1907704" y="1340768"/>
            <a:ext cx="32440" cy="5256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176084" y="1340768"/>
            <a:ext cx="32440" cy="5256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2"/>
          </p:cNvCxnSpPr>
          <p:nvPr/>
        </p:nvCxnSpPr>
        <p:spPr>
          <a:xfrm flipH="1">
            <a:off x="4508270" y="1340768"/>
            <a:ext cx="11178" cy="5256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5845224" y="1340768"/>
            <a:ext cx="11178" cy="5256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7170728" y="1340768"/>
            <a:ext cx="11178" cy="5256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8496368" y="1332188"/>
            <a:ext cx="11178" cy="5256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11560" y="184482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6320" y="1511072"/>
            <a:ext cx="132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Carregar</a:t>
            </a:r>
          </a:p>
          <a:p>
            <a:pPr algn="ctr"/>
            <a:r>
              <a:rPr lang="pt-BR" dirty="0" smtClean="0"/>
              <a:t>driver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611560" y="2492896"/>
            <a:ext cx="1313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1937088" y="270892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907704" y="198884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4508270" y="3140968"/>
            <a:ext cx="3988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3164125" y="3355856"/>
            <a:ext cx="13441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>
            <a:off x="1907704" y="3496072"/>
            <a:ext cx="12564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631421" y="3648472"/>
            <a:ext cx="12564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559258" y="2162364"/>
            <a:ext cx="13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Conectar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580000" y="3329580"/>
            <a:ext cx="297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Conexão estabelecida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3203848" y="2924944"/>
            <a:ext cx="131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>
            <a:off x="4580000" y="3329580"/>
            <a:ext cx="394605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179512" y="2162364"/>
            <a:ext cx="8784976" cy="169868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596320" y="4149080"/>
            <a:ext cx="3911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4546344" y="4365104"/>
            <a:ext cx="1298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4519448" y="4581128"/>
            <a:ext cx="12564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>
            <a:off x="631421" y="4797152"/>
            <a:ext cx="3888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636276" y="3846058"/>
            <a:ext cx="394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Criar um </a:t>
            </a:r>
            <a:r>
              <a:rPr lang="pt-BR" dirty="0" err="1" smtClean="0"/>
              <a:t>Statement</a:t>
            </a:r>
            <a:r>
              <a:rPr lang="pt-BR" dirty="0" smtClean="0"/>
              <a:t> (comando SQL)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11560" y="4437112"/>
            <a:ext cx="394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Retorna um </a:t>
            </a:r>
            <a:r>
              <a:rPr lang="pt-BR" dirty="0" err="1" smtClean="0"/>
              <a:t>statement</a:t>
            </a:r>
            <a:endParaRPr lang="pt-BR" dirty="0"/>
          </a:p>
        </p:txBody>
      </p:sp>
      <p:sp>
        <p:nvSpPr>
          <p:cNvPr id="56" name="Retângulo 55"/>
          <p:cNvSpPr/>
          <p:nvPr/>
        </p:nvSpPr>
        <p:spPr>
          <a:xfrm>
            <a:off x="179512" y="3933056"/>
            <a:ext cx="8784976" cy="100811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de seta reta 57"/>
          <p:cNvCxnSpPr/>
          <p:nvPr/>
        </p:nvCxnSpPr>
        <p:spPr>
          <a:xfrm>
            <a:off x="596320" y="5244190"/>
            <a:ext cx="5260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5883026" y="5419038"/>
            <a:ext cx="2618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 flipH="1">
            <a:off x="5883026" y="6165304"/>
            <a:ext cx="12564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636276" y="6309320"/>
            <a:ext cx="5246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671866" y="4961286"/>
            <a:ext cx="394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Executa um comando SQL</a:t>
            </a:r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179512" y="5028166"/>
            <a:ext cx="8784976" cy="1368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de seta reta 66"/>
          <p:cNvCxnSpPr/>
          <p:nvPr/>
        </p:nvCxnSpPr>
        <p:spPr>
          <a:xfrm flipH="1">
            <a:off x="5856402" y="5635529"/>
            <a:ext cx="259792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5883026" y="5907019"/>
            <a:ext cx="1298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5812852" y="5589240"/>
            <a:ext cx="293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Quando for consulta (SELECT)</a:t>
            </a:r>
            <a:endParaRPr lang="pt-BR" dirty="0"/>
          </a:p>
        </p:txBody>
      </p:sp>
      <p:cxnSp>
        <p:nvCxnSpPr>
          <p:cNvPr id="73" name="Conector de seta reta 72"/>
          <p:cNvCxnSpPr/>
          <p:nvPr/>
        </p:nvCxnSpPr>
        <p:spPr>
          <a:xfrm>
            <a:off x="603940" y="6655408"/>
            <a:ext cx="1313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611560" y="6329056"/>
            <a:ext cx="13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Fechar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68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Passo: Carregar o Driver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Comando Java:</a:t>
            </a:r>
            <a:br>
              <a:rPr lang="pt-BR" sz="2400" dirty="0" smtClean="0"/>
            </a:br>
            <a:r>
              <a:rPr lang="pt-BR" sz="2400" dirty="0" err="1"/>
              <a:t>Class.forName</a:t>
            </a:r>
            <a:r>
              <a:rPr lang="pt-BR" sz="2400" dirty="0"/>
              <a:t>(&lt;</a:t>
            </a:r>
            <a:r>
              <a:rPr lang="pt-BR" sz="2400" dirty="0" err="1"/>
              <a:t>nome_da_classe_driver</a:t>
            </a:r>
            <a:r>
              <a:rPr lang="pt-BR" sz="2400" dirty="0"/>
              <a:t>&gt;);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13775"/>
              </p:ext>
            </p:extLst>
          </p:nvPr>
        </p:nvGraphicFramePr>
        <p:xfrm>
          <a:off x="395536" y="2564904"/>
          <a:ext cx="8496944" cy="4077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5824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SGBD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Driver</a:t>
                      </a:r>
                      <a:endParaRPr lang="pt-BR" dirty="0"/>
                    </a:p>
                  </a:txBody>
                  <a:tcPr/>
                </a:tc>
              </a:tr>
              <a:tr h="582439">
                <a:tc>
                  <a:txBody>
                    <a:bodyPr/>
                    <a:lstStyle/>
                    <a:p>
                      <a:r>
                        <a:rPr lang="pt-BR" dirty="0" smtClean="0"/>
                        <a:t>JDBC-ODBC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sun.jdbc.odbc.JdbcOdbcDriver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</a:tr>
              <a:tr h="582439">
                <a:tc>
                  <a:txBody>
                    <a:bodyPr/>
                    <a:lstStyle/>
                    <a:p>
                      <a:r>
                        <a:rPr lang="pt-BR" dirty="0" smtClean="0"/>
                        <a:t>MySQL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com.mysql.jdbc.Driver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58243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PostgreSQL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org.postgresql.Driver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582439">
                <a:tc>
                  <a:txBody>
                    <a:bodyPr/>
                    <a:lstStyle/>
                    <a:p>
                      <a:r>
                        <a:rPr lang="pt-BR" dirty="0" smtClean="0"/>
                        <a:t>Oracle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oracle.jdbc.driver.OracleDriver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</a:tr>
              <a:tr h="582439">
                <a:tc>
                  <a:txBody>
                    <a:bodyPr/>
                    <a:lstStyle/>
                    <a:p>
                      <a:r>
                        <a:rPr lang="pt-BR" dirty="0" smtClean="0"/>
                        <a:t>MS SQL Server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com.jnetdirect.jsql.JSQLDriver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582439">
                <a:tc>
                  <a:txBody>
                    <a:bodyPr/>
                    <a:lstStyle/>
                    <a:p>
                      <a:r>
                        <a:rPr lang="pt-BR" dirty="0" smtClean="0"/>
                        <a:t>IBM</a:t>
                      </a:r>
                      <a:r>
                        <a:rPr lang="pt-BR" baseline="0" dirty="0" smtClean="0"/>
                        <a:t> DB2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com.ibm.db2.jdbc.app.DB2Driver 	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68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Segundo Passo: Estabelecer a 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658"/>
            <a:ext cx="8229600" cy="452596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Comando Java:</a:t>
            </a:r>
            <a:br>
              <a:rPr lang="pt-BR" sz="2000" dirty="0" smtClean="0"/>
            </a:br>
            <a:r>
              <a:rPr lang="pt-BR" sz="2000" dirty="0" err="1" smtClean="0"/>
              <a:t>java.sql.Connection</a:t>
            </a:r>
            <a:r>
              <a:rPr lang="pt-BR" sz="2000" dirty="0" smtClean="0"/>
              <a:t> </a:t>
            </a:r>
            <a:r>
              <a:rPr lang="pt-BR" sz="2000" dirty="0" err="1" smtClean="0"/>
              <a:t>conn</a:t>
            </a:r>
            <a:r>
              <a:rPr lang="pt-BR" sz="2000" dirty="0" smtClean="0"/>
              <a:t> = </a:t>
            </a:r>
            <a:r>
              <a:rPr lang="pt-BR" sz="2000" dirty="0" err="1" smtClean="0"/>
              <a:t>DriverManager.getConnection</a:t>
            </a:r>
            <a:r>
              <a:rPr lang="pt-BR" sz="2000" dirty="0" smtClean="0"/>
              <a:t>(</a:t>
            </a:r>
            <a:r>
              <a:rPr lang="pt-BR" sz="2000" dirty="0" err="1" smtClean="0"/>
              <a:t>url,user,pwd</a:t>
            </a:r>
            <a:r>
              <a:rPr lang="pt-BR" sz="2000" dirty="0" smtClean="0"/>
              <a:t>);</a:t>
            </a:r>
          </a:p>
          <a:p>
            <a:endParaRPr lang="pt-BR" sz="2000" dirty="0"/>
          </a:p>
          <a:p>
            <a:r>
              <a:rPr lang="pt-BR" sz="2000" dirty="0" smtClean="0"/>
              <a:t>Exemplo de URL: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 smtClean="0">
                <a:solidFill>
                  <a:srgbClr val="FF0000"/>
                </a:solidFill>
              </a:rPr>
              <a:t>jdbc</a:t>
            </a:r>
            <a:r>
              <a:rPr lang="pt-BR" sz="2000" dirty="0" err="1" smtClean="0"/>
              <a:t>:</a:t>
            </a:r>
            <a:r>
              <a:rPr lang="pt-B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pt-BR" sz="2000" dirty="0" smtClean="0"/>
              <a:t>://</a:t>
            </a:r>
            <a:r>
              <a:rPr lang="pt-BR" sz="2000" dirty="0" smtClean="0">
                <a:solidFill>
                  <a:srgbClr val="7030A0"/>
                </a:solidFill>
              </a:rPr>
              <a:t>localhost</a:t>
            </a:r>
            <a:r>
              <a:rPr lang="pt-BR" sz="2000" dirty="0" smtClean="0"/>
              <a:t>: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3306</a:t>
            </a:r>
            <a:r>
              <a:rPr lang="pt-BR" sz="2000" dirty="0" smtClean="0"/>
              <a:t>/</a:t>
            </a:r>
            <a:r>
              <a:rPr lang="pt-BR" sz="2000" dirty="0" smtClean="0">
                <a:solidFill>
                  <a:srgbClr val="00B050"/>
                </a:solidFill>
              </a:rPr>
              <a:t>aula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38090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 do banco de dados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283968" y="421179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Porta do servidor SGBD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067944" y="461451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Endereço do servidor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1920" y="501723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Qual SGBD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35896" y="541995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Protocolo da URL (</a:t>
            </a:r>
            <a:r>
              <a:rPr lang="pt-BR" i="1" dirty="0" err="1" smtClean="0"/>
              <a:t>Uniform</a:t>
            </a:r>
            <a:r>
              <a:rPr lang="pt-BR" i="1" dirty="0" smtClean="0"/>
              <a:t> </a:t>
            </a:r>
            <a:r>
              <a:rPr lang="pt-BR" i="1" dirty="0" err="1" smtClean="0"/>
              <a:t>Resource</a:t>
            </a:r>
            <a:r>
              <a:rPr lang="pt-BR" i="1" dirty="0" smtClean="0"/>
              <a:t> </a:t>
            </a:r>
            <a:r>
              <a:rPr lang="pt-BR" i="1" dirty="0" err="1" smtClean="0"/>
              <a:t>Locator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25" name="Conector de seta reta 24"/>
          <p:cNvCxnSpPr>
            <a:endCxn id="6" idx="1"/>
          </p:cNvCxnSpPr>
          <p:nvPr/>
        </p:nvCxnSpPr>
        <p:spPr>
          <a:xfrm rot="16200000" flipH="1">
            <a:off x="4037602" y="3531350"/>
            <a:ext cx="492733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ector de seta reta 24"/>
          <p:cNvCxnSpPr>
            <a:endCxn id="8" idx="1"/>
          </p:cNvCxnSpPr>
          <p:nvPr/>
        </p:nvCxnSpPr>
        <p:spPr>
          <a:xfrm rot="16200000" flipH="1">
            <a:off x="3512205" y="3624698"/>
            <a:ext cx="895455" cy="6480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Conector de seta reta 24"/>
          <p:cNvCxnSpPr>
            <a:endCxn id="9" idx="1"/>
          </p:cNvCxnSpPr>
          <p:nvPr/>
        </p:nvCxnSpPr>
        <p:spPr>
          <a:xfrm rot="16200000" flipH="1">
            <a:off x="2842793" y="3574031"/>
            <a:ext cx="1226167" cy="12241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Conector de seta reta 24"/>
          <p:cNvCxnSpPr>
            <a:endCxn id="10" idx="1"/>
          </p:cNvCxnSpPr>
          <p:nvPr/>
        </p:nvCxnSpPr>
        <p:spPr>
          <a:xfrm>
            <a:off x="1619673" y="3565323"/>
            <a:ext cx="2232247" cy="1636581"/>
          </a:xfrm>
          <a:prstGeom prst="bentConnector3">
            <a:avLst>
              <a:gd name="adj1" fmla="val 12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24"/>
          <p:cNvCxnSpPr>
            <a:endCxn id="11" idx="1"/>
          </p:cNvCxnSpPr>
          <p:nvPr/>
        </p:nvCxnSpPr>
        <p:spPr>
          <a:xfrm>
            <a:off x="1043608" y="3747374"/>
            <a:ext cx="2592288" cy="1857251"/>
          </a:xfrm>
          <a:prstGeom prst="bentConnector3">
            <a:avLst>
              <a:gd name="adj1" fmla="val 72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8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7544" y="5877272"/>
            <a:ext cx="8352928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67544" y="4077072"/>
            <a:ext cx="8352928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Terceiro Passo: Envio de instrução SQL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63272" cy="175679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pt-BR" sz="2000" dirty="0" err="1" smtClean="0"/>
              <a:t>java.sql.Statement</a:t>
            </a: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err="1" smtClean="0"/>
              <a:t>statement</a:t>
            </a:r>
            <a:r>
              <a:rPr lang="pt-BR" sz="2000" dirty="0" smtClean="0"/>
              <a:t> = </a:t>
            </a:r>
            <a:r>
              <a:rPr lang="pt-BR" sz="2000" dirty="0" err="1" smtClean="0"/>
              <a:t>connect.createStatement</a:t>
            </a:r>
            <a:r>
              <a:rPr lang="pt-BR" sz="2000" dirty="0" smtClean="0"/>
              <a:t>();</a:t>
            </a:r>
          </a:p>
          <a:p>
            <a:pPr marL="0" indent="0">
              <a:buNone/>
            </a:pPr>
            <a:r>
              <a:rPr lang="en-US" sz="2000" dirty="0" err="1" smtClean="0"/>
              <a:t>resultSet</a:t>
            </a:r>
            <a:r>
              <a:rPr lang="en-US" sz="2000" dirty="0" smtClean="0"/>
              <a:t> = statement .</a:t>
            </a:r>
            <a:r>
              <a:rPr lang="en-US" sz="2000" dirty="0" err="1" smtClean="0"/>
              <a:t>executeQuery</a:t>
            </a:r>
            <a:r>
              <a:rPr lang="en-US" sz="2000" dirty="0" smtClean="0"/>
              <a:t>(</a:t>
            </a:r>
            <a:r>
              <a:rPr lang="en-US" sz="2000" dirty="0"/>
              <a:t>"select * from </a:t>
            </a:r>
            <a:r>
              <a:rPr lang="en-US" sz="2000" dirty="0" err="1" smtClean="0"/>
              <a:t>tabela</a:t>
            </a:r>
            <a:r>
              <a:rPr lang="en-US" sz="2000" dirty="0" smtClean="0"/>
              <a:t>");</a:t>
            </a:r>
            <a:endParaRPr lang="pt-BR" sz="2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3501008"/>
            <a:ext cx="8352928" cy="3024335"/>
          </a:xfrm>
          <a:ln>
            <a:solidFill>
              <a:srgbClr val="7030A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pt-BR" sz="2000" dirty="0" err="1" smtClean="0"/>
              <a:t>java.sql.PreparedStatement</a:t>
            </a:r>
            <a:endParaRPr lang="pt-BR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preparedStatement</a:t>
            </a:r>
            <a:r>
              <a:rPr lang="en-US" sz="2000" dirty="0" smtClean="0"/>
              <a:t> = </a:t>
            </a:r>
            <a:br>
              <a:rPr lang="en-US" sz="2000" dirty="0" smtClean="0"/>
            </a:br>
            <a:r>
              <a:rPr lang="en-US" sz="2000" dirty="0" smtClean="0"/>
              <a:t>connect .</a:t>
            </a:r>
            <a:r>
              <a:rPr lang="en-US" sz="2000" dirty="0" err="1" smtClean="0"/>
              <a:t>prepareStatement</a:t>
            </a:r>
            <a:r>
              <a:rPr lang="en-US" sz="2000" dirty="0" smtClean="0"/>
              <a:t>(</a:t>
            </a:r>
            <a:r>
              <a:rPr lang="en-US" sz="2000" dirty="0"/>
              <a:t>"insert into </a:t>
            </a:r>
            <a:r>
              <a:rPr lang="en-US" sz="2000" dirty="0" err="1" smtClean="0"/>
              <a:t>tabela</a:t>
            </a:r>
            <a:r>
              <a:rPr lang="en-US" sz="2000" dirty="0" smtClean="0"/>
              <a:t> </a:t>
            </a:r>
            <a:r>
              <a:rPr lang="en-US" sz="2000" dirty="0"/>
              <a:t>values (default, ?, ?, </a:t>
            </a:r>
            <a:r>
              <a:rPr lang="en-US" sz="2000" dirty="0" smtClean="0"/>
              <a:t>?)");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err="1" smtClean="0"/>
              <a:t>preparedStatement.setString</a:t>
            </a:r>
            <a:r>
              <a:rPr lang="pt-BR" sz="2000" dirty="0" smtClean="0"/>
              <a:t>(1, "Test");</a:t>
            </a:r>
          </a:p>
          <a:p>
            <a:pPr marL="0" indent="0">
              <a:buNone/>
            </a:pPr>
            <a:r>
              <a:rPr lang="pt-BR" sz="2000" dirty="0" err="1" smtClean="0"/>
              <a:t>preparedStatement.setInt</a:t>
            </a:r>
            <a:r>
              <a:rPr lang="pt-BR" sz="2000" dirty="0" smtClean="0"/>
              <a:t>(2, 2222);</a:t>
            </a:r>
          </a:p>
          <a:p>
            <a:pPr marL="0" indent="0">
              <a:buNone/>
            </a:pPr>
            <a:r>
              <a:rPr lang="pt-BR" sz="2000" dirty="0" err="1" smtClean="0"/>
              <a:t>preparedStatement.setDate</a:t>
            </a:r>
            <a:r>
              <a:rPr lang="pt-BR" sz="2000" dirty="0" smtClean="0"/>
              <a:t>(3, new </a:t>
            </a:r>
            <a:r>
              <a:rPr lang="pt-BR" sz="2000" dirty="0" err="1" smtClean="0"/>
              <a:t>java.sql.Date</a:t>
            </a:r>
            <a:r>
              <a:rPr lang="pt-BR" sz="2000" dirty="0" smtClean="0"/>
              <a:t>(2018, 08, 02));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err="1" smtClean="0"/>
              <a:t>preparedStatement.executeUpdate</a:t>
            </a:r>
            <a:r>
              <a:rPr lang="pt-BR" sz="2000" dirty="0" smtClean="0"/>
              <a:t>();</a:t>
            </a:r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30680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439</Words>
  <Application>Microsoft Office PowerPoint</Application>
  <PresentationFormat>Apresentação na tela (4:3)</PresentationFormat>
  <Paragraphs>140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Java Database Connectivity (JDBC)</vt:lpstr>
      <vt:lpstr>Introdução</vt:lpstr>
      <vt:lpstr>Evolução</vt:lpstr>
      <vt:lpstr>Arquitetura</vt:lpstr>
      <vt:lpstr>Reponsabilidades do JDBC</vt:lpstr>
      <vt:lpstr>Sequência “Típica” de Execução </vt:lpstr>
      <vt:lpstr>Primeiro Passo: Carregar o Driver</vt:lpstr>
      <vt:lpstr>Segundo Passo: Estabelecer a conexão</vt:lpstr>
      <vt:lpstr>Terceiro Passo: Envio de instrução SQL</vt:lpstr>
      <vt:lpstr>ResultSet</vt:lpstr>
      <vt:lpstr>Apresentação do PowerPoint</vt:lpstr>
      <vt:lpstr>Exercício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16</cp:revision>
  <dcterms:created xsi:type="dcterms:W3CDTF">2018-08-02T14:39:44Z</dcterms:created>
  <dcterms:modified xsi:type="dcterms:W3CDTF">2018-08-02T17:03:35Z</dcterms:modified>
</cp:coreProperties>
</file>