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82" r:id="rId5"/>
    <p:sldId id="283" r:id="rId6"/>
    <p:sldId id="285" r:id="rId7"/>
    <p:sldId id="286" r:id="rId8"/>
    <p:sldId id="276" r:id="rId9"/>
    <p:sldId id="277" r:id="rId10"/>
    <p:sldId id="278" r:id="rId11"/>
    <p:sldId id="279" r:id="rId12"/>
    <p:sldId id="280" r:id="rId13"/>
    <p:sldId id="281" r:id="rId14"/>
    <p:sldId id="288" r:id="rId15"/>
    <p:sldId id="292" r:id="rId16"/>
    <p:sldId id="289" r:id="rId17"/>
    <p:sldId id="290" r:id="rId18"/>
    <p:sldId id="287" r:id="rId19"/>
    <p:sldId id="293" r:id="rId20"/>
    <p:sldId id="271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5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8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74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smtClean="0"/>
              <a:t>UFPR:</a:t>
            </a:r>
            <a:r>
              <a:rPr lang="pt-BR" baseline="0" dirty="0" smtClean="0"/>
              <a:t> TADS – DS142 – LPOO II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" y="26404"/>
            <a:ext cx="697660" cy="85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4624"/>
            <a:ext cx="8208912" cy="83340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824" y="1052736"/>
            <a:ext cx="8877672" cy="51845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1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2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09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74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60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59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1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7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A926-5CEB-48D3-AD54-84DC6EF8C62D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96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concurrency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" y="-16962"/>
            <a:ext cx="12209232" cy="68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2699792" y="2130425"/>
            <a:ext cx="5758408" cy="1470025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Concorrência</a:t>
            </a:r>
            <a:b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Primeira parte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ubtítulo 2"/>
          <p:cNvSpPr>
            <a:spLocks noGrp="1"/>
          </p:cNvSpPr>
          <p:nvPr>
            <p:ph type="subTitle" idx="1"/>
          </p:nvPr>
        </p:nvSpPr>
        <p:spPr>
          <a:xfrm>
            <a:off x="2555776" y="4581128"/>
            <a:ext cx="6400800" cy="1752600"/>
          </a:xfrm>
        </p:spPr>
        <p:txBody>
          <a:bodyPr>
            <a:normAutofit/>
          </a:bodyPr>
          <a:lstStyle/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Prof. Dr. </a:t>
            </a:r>
            <a:r>
              <a:rPr lang="pt-BR" sz="2400" dirty="0" err="1" smtClean="0">
                <a:solidFill>
                  <a:schemeClr val="bg1"/>
                </a:solidFill>
              </a:rPr>
              <a:t>Dieval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Guizelini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2018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915816" y="148570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UFPR – CST </a:t>
            </a:r>
            <a:r>
              <a:rPr lang="en-US" sz="2000" b="1" dirty="0" err="1" smtClean="0">
                <a:solidFill>
                  <a:schemeClr val="bg1"/>
                </a:solidFill>
              </a:rPr>
              <a:t>em</a:t>
            </a:r>
            <a:r>
              <a:rPr lang="en-US" sz="2000" b="1" dirty="0" smtClean="0">
                <a:solidFill>
                  <a:schemeClr val="bg1"/>
                </a:solidFill>
              </a:rPr>
              <a:t> An[</a:t>
            </a:r>
            <a:r>
              <a:rPr lang="en-US" sz="2000" b="1" dirty="0" err="1" smtClean="0">
                <a:solidFill>
                  <a:schemeClr val="bg1"/>
                </a:solidFill>
              </a:rPr>
              <a:t>alise</a:t>
            </a:r>
            <a:r>
              <a:rPr lang="en-US" sz="2000" b="1" dirty="0" smtClean="0">
                <a:solidFill>
                  <a:schemeClr val="bg1"/>
                </a:solidFill>
              </a:rPr>
              <a:t> e </a:t>
            </a:r>
            <a:r>
              <a:rPr lang="en-US" sz="2000" b="1" dirty="0" err="1" smtClean="0">
                <a:solidFill>
                  <a:schemeClr val="bg1"/>
                </a:solidFill>
              </a:rPr>
              <a:t>Desenvolvimento</a:t>
            </a:r>
            <a:r>
              <a:rPr lang="en-US" sz="2000" b="1" dirty="0" smtClean="0">
                <a:solidFill>
                  <a:schemeClr val="bg1"/>
                </a:solidFill>
              </a:rPr>
              <a:t> de </a:t>
            </a:r>
            <a:r>
              <a:rPr lang="en-US" sz="2000" b="1" dirty="0" err="1" smtClean="0">
                <a:solidFill>
                  <a:schemeClr val="bg1"/>
                </a:solidFill>
              </a:rPr>
              <a:t>Sistemas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DS142 - </a:t>
            </a:r>
            <a:r>
              <a:rPr lang="en-US" sz="2000" b="1" dirty="0" err="1" smtClean="0">
                <a:solidFill>
                  <a:schemeClr val="bg1"/>
                </a:solidFill>
              </a:rPr>
              <a:t>Linguagem</a:t>
            </a:r>
            <a:r>
              <a:rPr lang="en-US" sz="2000" b="1" dirty="0" smtClean="0">
                <a:solidFill>
                  <a:schemeClr val="bg1"/>
                </a:solidFill>
              </a:rPr>
              <a:t> de </a:t>
            </a:r>
            <a:r>
              <a:rPr lang="en-US" sz="2000" b="1" dirty="0" err="1" smtClean="0">
                <a:solidFill>
                  <a:schemeClr val="bg1"/>
                </a:solidFill>
              </a:rPr>
              <a:t>Programação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Orienta</a:t>
            </a:r>
            <a:r>
              <a:rPr lang="en-US" sz="2000" b="1" dirty="0" smtClean="0">
                <a:solidFill>
                  <a:schemeClr val="bg1"/>
                </a:solidFill>
              </a:rPr>
              <a:t> a </a:t>
            </a:r>
            <a:r>
              <a:rPr lang="en-US" sz="2000" b="1" dirty="0" err="1" smtClean="0">
                <a:solidFill>
                  <a:schemeClr val="bg1"/>
                </a:solidFill>
              </a:rPr>
              <a:t>Objetos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non-</a:t>
            </a:r>
            <a:r>
              <a:rPr lang="pt-BR" dirty="0" err="1" smtClean="0"/>
              <a:t>runnable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Em consequência de:</a:t>
            </a:r>
          </a:p>
          <a:p>
            <a:pPr lvl="1"/>
            <a:r>
              <a:rPr lang="pt-BR" sz="2000" dirty="0" smtClean="0"/>
              <a:t>A execução pela thread de uma chama de I/O bloqueante;</a:t>
            </a:r>
          </a:p>
          <a:p>
            <a:pPr lvl="1"/>
            <a:r>
              <a:rPr lang="pt-BR" sz="2000" dirty="0" smtClean="0"/>
              <a:t>Chamada de métodos sincronizados e em uso por outros objetos;</a:t>
            </a:r>
          </a:p>
          <a:p>
            <a:pPr lvl="1"/>
            <a:r>
              <a:rPr lang="pt-BR" sz="2000" dirty="0" smtClean="0"/>
              <a:t>Invocação explícita dos métodos </a:t>
            </a:r>
            <a:r>
              <a:rPr lang="pt-BR" sz="2000" dirty="0" err="1" smtClean="0"/>
              <a:t>sleep</a:t>
            </a:r>
            <a:r>
              <a:rPr lang="pt-BR" sz="2000" dirty="0" smtClean="0"/>
              <a:t>() ou </a:t>
            </a:r>
            <a:r>
              <a:rPr lang="pt-BR" sz="2000" dirty="0" err="1" smtClean="0"/>
              <a:t>wait</a:t>
            </a:r>
            <a:r>
              <a:rPr lang="pt-BR" sz="2000" dirty="0" smtClean="0"/>
              <a:t>()</a:t>
            </a:r>
          </a:p>
          <a:p>
            <a:pPr lvl="1"/>
            <a:endParaRPr lang="pt-BR" sz="2000" dirty="0"/>
          </a:p>
          <a:p>
            <a:r>
              <a:rPr lang="pt-BR" sz="2400" dirty="0" smtClean="0"/>
              <a:t>A chamada de </a:t>
            </a:r>
            <a:r>
              <a:rPr lang="pt-BR" sz="2400" dirty="0" err="1" smtClean="0"/>
              <a:t>yield</a:t>
            </a:r>
            <a:r>
              <a:rPr lang="pt-BR" sz="2400" dirty="0" smtClean="0"/>
              <a:t> não produz esse estado.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1947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Mecanismo que indica qual thread irão utilizar tempo de CPU;</a:t>
            </a:r>
          </a:p>
          <a:p>
            <a:r>
              <a:rPr lang="pt-BR" dirty="0" smtClean="0"/>
              <a:t>Apenas thread no estado </a:t>
            </a:r>
            <a:r>
              <a:rPr lang="pt-BR" dirty="0" err="1" smtClean="0"/>
              <a:t>Runnable</a:t>
            </a:r>
            <a:r>
              <a:rPr lang="pt-BR" dirty="0" smtClean="0"/>
              <a:t> podem ser executadas;</a:t>
            </a:r>
          </a:p>
          <a:p>
            <a:r>
              <a:rPr lang="pt-BR" dirty="0" smtClean="0"/>
              <a:t>Java permite atribuir prioridades para as threads;</a:t>
            </a:r>
          </a:p>
          <a:p>
            <a:r>
              <a:rPr lang="pt-BR" dirty="0" smtClean="0"/>
              <a:t>As thread são escalonadas de forma </a:t>
            </a:r>
            <a:r>
              <a:rPr lang="pt-BR" dirty="0" err="1" smtClean="0">
                <a:solidFill>
                  <a:srgbClr val="FF0000"/>
                </a:solidFill>
              </a:rPr>
              <a:t>preempetiva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segundo o algoritmo </a:t>
            </a:r>
            <a:r>
              <a:rPr lang="pt-BR" dirty="0" smtClean="0">
                <a:solidFill>
                  <a:srgbClr val="7030A0"/>
                </a:solidFill>
              </a:rPr>
              <a:t>round </a:t>
            </a:r>
            <a:r>
              <a:rPr lang="pt-BR" dirty="0" err="1" smtClean="0">
                <a:solidFill>
                  <a:srgbClr val="7030A0"/>
                </a:solidFill>
              </a:rPr>
              <a:t>robin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47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Preempetivo</a:t>
            </a:r>
            <a:r>
              <a:rPr lang="pt-BR" dirty="0" smtClean="0"/>
              <a:t> e Round-</a:t>
            </a:r>
            <a:r>
              <a:rPr lang="pt-BR" dirty="0" err="1" smtClean="0"/>
              <a:t>robin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 </a:t>
            </a:r>
            <a:r>
              <a:rPr lang="pt-BR" sz="2400" dirty="0" err="1" smtClean="0"/>
              <a:t>preemptividade</a:t>
            </a:r>
            <a:r>
              <a:rPr lang="pt-BR" sz="2400" dirty="0" smtClean="0"/>
              <a:t> ou preempção </a:t>
            </a:r>
            <a:r>
              <a:rPr lang="pt-BR" sz="2400" dirty="0"/>
              <a:t>é o ato de interromper temporariamente uma tarefa sendo resolvida por um sistema computacional, sem precisar de sua </a:t>
            </a:r>
            <a:r>
              <a:rPr lang="pt-BR" sz="2400" dirty="0" smtClean="0"/>
              <a:t>cooperação </a:t>
            </a:r>
            <a:r>
              <a:rPr lang="pt-BR" sz="2400" dirty="0"/>
              <a:t>e com a intenção de </a:t>
            </a:r>
            <a:r>
              <a:rPr lang="pt-BR" sz="2400" dirty="0" smtClean="0"/>
              <a:t>retomar (continuar) </a:t>
            </a:r>
            <a:r>
              <a:rPr lang="pt-BR" sz="2400" dirty="0"/>
              <a:t>a tarefa depois. </a:t>
            </a:r>
            <a:endParaRPr lang="pt-BR" sz="2400" dirty="0" smtClean="0"/>
          </a:p>
          <a:p>
            <a:r>
              <a:rPr lang="pt-BR" sz="2400" dirty="0" smtClean="0"/>
              <a:t>Tal </a:t>
            </a:r>
            <a:r>
              <a:rPr lang="pt-BR" sz="2400" dirty="0"/>
              <a:t>mudança é conhecida como uma </a:t>
            </a:r>
            <a:r>
              <a:rPr lang="pt-BR" sz="2400" dirty="0">
                <a:solidFill>
                  <a:srgbClr val="FF0000"/>
                </a:solidFill>
              </a:rPr>
              <a:t>troca de contexto</a:t>
            </a:r>
            <a:r>
              <a:rPr lang="pt-BR" sz="2400" dirty="0"/>
              <a:t>.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É </a:t>
            </a:r>
            <a:r>
              <a:rPr lang="pt-BR" sz="2400" dirty="0"/>
              <a:t>normalmente resolvida por uma tarefa privilegiada ou parte de um sistema conhecido como uma agenda </a:t>
            </a:r>
            <a:r>
              <a:rPr lang="pt-BR" sz="2400" dirty="0" err="1"/>
              <a:t>preemptiva</a:t>
            </a:r>
            <a:r>
              <a:rPr lang="pt-BR" sz="2400" dirty="0"/>
              <a:t>, que tem o poder de </a:t>
            </a:r>
            <a:r>
              <a:rPr lang="pt-BR" sz="2400" dirty="0" err="1"/>
              <a:t>preeminar</a:t>
            </a:r>
            <a:r>
              <a:rPr lang="pt-BR" sz="2400" dirty="0"/>
              <a:t>, ou interromper, e depois retomar, outras tarefas no sistema</a:t>
            </a:r>
            <a:r>
              <a:rPr lang="pt-BR" sz="2400" dirty="0" smtClean="0"/>
              <a:t>.</a:t>
            </a:r>
            <a:endParaRPr lang="pt-BR" sz="2400" dirty="0" smtClean="0">
              <a:solidFill>
                <a:srgbClr val="7030A0"/>
              </a:solidFill>
            </a:endParaRPr>
          </a:p>
          <a:p>
            <a:r>
              <a:rPr lang="pt-BR" sz="2400" dirty="0">
                <a:solidFill>
                  <a:srgbClr val="7030A0"/>
                </a:solidFill>
              </a:rPr>
              <a:t>Round-</a:t>
            </a:r>
            <a:r>
              <a:rPr lang="pt-BR" sz="2400" dirty="0" err="1">
                <a:solidFill>
                  <a:srgbClr val="7030A0"/>
                </a:solidFill>
              </a:rPr>
              <a:t>robin</a:t>
            </a:r>
            <a:r>
              <a:rPr lang="pt-BR" sz="2400" dirty="0"/>
              <a:t> (RR) é um dos algoritmos mais simples de agendamento de processos em um sistema operacional, que atribui frações de tempo para cada processo em partes iguais e de forma circular, manipulando todos os processos sem prioridades. </a:t>
            </a:r>
          </a:p>
        </p:txBody>
      </p:sp>
    </p:spTree>
    <p:extLst>
      <p:ext uri="{BB962C8B-B14F-4D97-AF65-F5344CB8AC3E}">
        <p14:creationId xmlns:p14="http://schemas.microsoft.com/office/powerpoint/2010/main" val="311947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thread possui prioridades:</a:t>
            </a:r>
          </a:p>
          <a:p>
            <a:pPr lvl="1"/>
            <a:r>
              <a:rPr lang="pt-BR" dirty="0" smtClean="0"/>
              <a:t>Que podem ser alteradas com </a:t>
            </a:r>
            <a:r>
              <a:rPr lang="pt-BR" dirty="0" err="1" smtClean="0"/>
              <a:t>setPriority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p)</a:t>
            </a:r>
          </a:p>
          <a:p>
            <a:pPr lvl="1"/>
            <a:r>
              <a:rPr lang="pt-BR" dirty="0" smtClean="0"/>
              <a:t>Que podem ser lidas com </a:t>
            </a:r>
            <a:r>
              <a:rPr lang="pt-BR" dirty="0" err="1" smtClean="0"/>
              <a:t>getPriority</a:t>
            </a:r>
            <a:r>
              <a:rPr lang="pt-BR" dirty="0" smtClean="0"/>
              <a:t>()</a:t>
            </a:r>
          </a:p>
          <a:p>
            <a:endParaRPr lang="pt-BR" dirty="0" smtClean="0"/>
          </a:p>
          <a:p>
            <a:r>
              <a:rPr lang="pt-BR" dirty="0" smtClean="0"/>
              <a:t>Existem algumas constantes:</a:t>
            </a:r>
          </a:p>
          <a:p>
            <a:pPr lvl="1"/>
            <a:r>
              <a:rPr lang="pt-BR" dirty="0" err="1"/>
              <a:t>Thread.MIN_PRIORITY</a:t>
            </a:r>
            <a:endParaRPr lang="pt-BR" dirty="0"/>
          </a:p>
          <a:p>
            <a:pPr lvl="1"/>
            <a:r>
              <a:rPr lang="pt-BR" dirty="0" err="1"/>
              <a:t>Thread.MAX_PRIORITY</a:t>
            </a:r>
            <a:endParaRPr lang="pt-BR" dirty="0"/>
          </a:p>
          <a:p>
            <a:pPr lvl="1"/>
            <a:r>
              <a:rPr lang="pt-BR" dirty="0" err="1" smtClean="0"/>
              <a:t>Thread.NORM_PRIORITY</a:t>
            </a:r>
            <a:r>
              <a:rPr lang="pt-BR" dirty="0" smtClean="0"/>
              <a:t> (padrão)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47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Cada thread possui uma </a:t>
            </a:r>
            <a:r>
              <a:rPr lang="pt-BR" sz="2400" b="1" dirty="0">
                <a:solidFill>
                  <a:srgbClr val="7030A0"/>
                </a:solidFill>
              </a:rPr>
              <a:t>pilha </a:t>
            </a:r>
            <a:r>
              <a:rPr lang="pt-BR" sz="2400" b="1" dirty="0" smtClean="0">
                <a:solidFill>
                  <a:srgbClr val="7030A0"/>
                </a:solidFill>
              </a:rPr>
              <a:t>independente</a:t>
            </a:r>
            <a:r>
              <a:rPr lang="pt-BR" sz="2400" dirty="0" smtClean="0"/>
              <a:t>: </a:t>
            </a:r>
            <a:br>
              <a:rPr lang="pt-BR" sz="2400" dirty="0" smtClean="0"/>
            </a:br>
            <a:r>
              <a:rPr lang="pt-BR" sz="2400" dirty="0" smtClean="0"/>
              <a:t>duas threads </a:t>
            </a:r>
            <a:r>
              <a:rPr lang="pt-BR" sz="2400" dirty="0"/>
              <a:t>que executam o mesmo método possuem versões diferentes das variáveis locais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/>
              <a:t>A </a:t>
            </a:r>
            <a:r>
              <a:rPr lang="pt-BR" sz="2400" dirty="0">
                <a:solidFill>
                  <a:srgbClr val="7030A0"/>
                </a:solidFill>
              </a:rPr>
              <a:t>memória dinâmica (</a:t>
            </a:r>
            <a:r>
              <a:rPr lang="pt-BR" sz="2400" dirty="0" err="1">
                <a:solidFill>
                  <a:srgbClr val="7030A0"/>
                </a:solidFill>
              </a:rPr>
              <a:t>heap</a:t>
            </a:r>
            <a:r>
              <a:rPr lang="pt-BR" sz="2400" dirty="0">
                <a:solidFill>
                  <a:srgbClr val="7030A0"/>
                </a:solidFill>
              </a:rPr>
              <a:t>)</a:t>
            </a:r>
            <a:r>
              <a:rPr lang="pt-BR" sz="2400" dirty="0"/>
              <a:t> de um programa </a:t>
            </a:r>
            <a:r>
              <a:rPr lang="pt-BR" sz="2400" dirty="0">
                <a:solidFill>
                  <a:srgbClr val="FF0000"/>
                </a:solidFill>
              </a:rPr>
              <a:t>é compartilhada</a:t>
            </a:r>
            <a:r>
              <a:rPr lang="pt-BR" sz="2400" dirty="0"/>
              <a:t> por todos os </a:t>
            </a:r>
            <a:r>
              <a:rPr lang="pt-BR" sz="2400" dirty="0" smtClean="0"/>
              <a:t>threads:</a:t>
            </a:r>
            <a:br>
              <a:rPr lang="pt-BR" sz="2400" dirty="0" smtClean="0"/>
            </a:br>
            <a:r>
              <a:rPr lang="pt-BR" sz="2400" dirty="0" smtClean="0"/>
              <a:t>duas </a:t>
            </a:r>
            <a:r>
              <a:rPr lang="pt-BR" sz="2400" dirty="0"/>
              <a:t>threads poderão portanto acessar os mesmos atributos de </a:t>
            </a:r>
            <a:r>
              <a:rPr lang="pt-BR" sz="2400" dirty="0" smtClean="0"/>
              <a:t>um objeto, concorrentemente.</a:t>
            </a:r>
          </a:p>
          <a:p>
            <a:endParaRPr lang="pt-BR" sz="2400" dirty="0"/>
          </a:p>
          <a:p>
            <a:r>
              <a:rPr lang="pt-BR" sz="2400" dirty="0"/>
              <a:t>devido ao mecanismo de preempção, não há como controlar o acesso a recursos compartilhados sem um mecanismo específico de sincronização.</a:t>
            </a:r>
          </a:p>
        </p:txBody>
      </p:sp>
    </p:spTree>
    <p:extLst>
      <p:ext uri="{BB962C8B-B14F-4D97-AF65-F5344CB8AC3E}">
        <p14:creationId xmlns:p14="http://schemas.microsoft.com/office/powerpoint/2010/main" val="318152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consequência do mecanismo de sincronização, pode ocorrer duas formas de contenção:</a:t>
            </a:r>
          </a:p>
          <a:p>
            <a:pPr lvl="1"/>
            <a:r>
              <a:rPr lang="pt-BR" dirty="0" err="1" smtClean="0"/>
              <a:t>Starvation</a:t>
            </a:r>
            <a:r>
              <a:rPr lang="pt-BR" dirty="0" smtClean="0"/>
              <a:t> (fome): ocorre quando um método demorado bloqueia um recurso por longo tempo e deixa outras threads bloqueadas.</a:t>
            </a:r>
          </a:p>
          <a:p>
            <a:pPr lvl="1"/>
            <a:r>
              <a:rPr lang="pt-BR" dirty="0" err="1" smtClean="0"/>
              <a:t>Livelock</a:t>
            </a:r>
            <a:r>
              <a:rPr lang="pt-BR" dirty="0" smtClean="0"/>
              <a:t> (bloqueio vivo):  duas threads podem se autobloquearem quando dependerem de um mesmo recurso (semelhante ao </a:t>
            </a:r>
            <a:r>
              <a:rPr lang="pt-BR" dirty="0" err="1" smtClean="0"/>
              <a:t>deadlock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2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Considere duas threads acessando o atributo “saldo” de um objeto Conta.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17402"/>
              </p:ext>
            </p:extLst>
          </p:nvPr>
        </p:nvGraphicFramePr>
        <p:xfrm>
          <a:off x="395536" y="2204864"/>
          <a:ext cx="8280921" cy="35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3648405"/>
                <a:gridCol w="1872209"/>
              </a:tblGrid>
              <a:tr h="441049">
                <a:tc>
                  <a:txBody>
                    <a:bodyPr/>
                    <a:lstStyle/>
                    <a:p>
                      <a:r>
                        <a:rPr lang="pt-BR" dirty="0" smtClean="0"/>
                        <a:t>Thread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Thread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Saldo (</a:t>
                      </a:r>
                      <a:r>
                        <a:rPr lang="pt-BR" dirty="0" err="1" smtClean="0"/>
                        <a:t>heap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pt-BR" dirty="0" smtClean="0"/>
                        <a:t>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conta.depositar</a:t>
                      </a:r>
                      <a:r>
                        <a:rPr lang="pt-BR" dirty="0" smtClean="0"/>
                        <a:t>(100);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tmp</a:t>
                      </a:r>
                      <a:r>
                        <a:rPr lang="pt-BR" dirty="0" smtClean="0"/>
                        <a:t> = saldo;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pt-BR" dirty="0" smtClean="0"/>
                        <a:t>----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conta.sacar</a:t>
                      </a:r>
                      <a:r>
                        <a:rPr lang="pt-BR" dirty="0" smtClean="0"/>
                        <a:t>(50)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pt-BR" dirty="0" smtClean="0"/>
                        <a:t>----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tmp</a:t>
                      </a:r>
                      <a:r>
                        <a:rPr lang="pt-BR" dirty="0" smtClean="0"/>
                        <a:t> = conta;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pt-BR" dirty="0" smtClean="0"/>
                        <a:t>----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saldo = </a:t>
                      </a:r>
                      <a:r>
                        <a:rPr lang="pt-BR" dirty="0" err="1" smtClean="0"/>
                        <a:t>tmp</a:t>
                      </a:r>
                      <a:r>
                        <a:rPr lang="pt-BR" dirty="0" smtClean="0"/>
                        <a:t> –</a:t>
                      </a:r>
                      <a:r>
                        <a:rPr lang="pt-BR" baseline="0" dirty="0" smtClean="0"/>
                        <a:t> 50;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-50</a:t>
                      </a:r>
                      <a:endParaRPr lang="pt-BR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pt-BR" dirty="0" smtClean="0"/>
                        <a:t>saldo = </a:t>
                      </a:r>
                      <a:r>
                        <a:rPr lang="pt-BR" dirty="0" err="1" smtClean="0"/>
                        <a:t>tmp</a:t>
                      </a:r>
                      <a:r>
                        <a:rPr lang="pt-BR" dirty="0" smtClean="0"/>
                        <a:t> + 100;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52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Java permite restringir o acesso a métodos de um objeto ou trechos de código </a:t>
            </a:r>
            <a:r>
              <a:rPr lang="pt-BR" dirty="0" smtClean="0"/>
              <a:t>através </a:t>
            </a:r>
            <a:r>
              <a:rPr lang="pt-BR" dirty="0"/>
              <a:t>do modificador </a:t>
            </a:r>
            <a:r>
              <a:rPr lang="pt-BR" dirty="0" err="1">
                <a:solidFill>
                  <a:srgbClr val="FF0000"/>
                </a:solidFill>
              </a:rPr>
              <a:t>synchronized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Cada objeto Java possui </a:t>
            </a:r>
            <a:r>
              <a:rPr lang="pt-BR" dirty="0">
                <a:solidFill>
                  <a:srgbClr val="FF0000"/>
                </a:solidFill>
              </a:rPr>
              <a:t>um e somente um</a:t>
            </a:r>
            <a:r>
              <a:rPr lang="pt-BR" dirty="0"/>
              <a:t> </a:t>
            </a:r>
            <a:r>
              <a:rPr lang="pt-BR" dirty="0" err="1"/>
              <a:t>lock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lock</a:t>
            </a:r>
            <a:r>
              <a:rPr lang="pt-BR" dirty="0"/>
              <a:t> de um objeto é requerido implicitamente toda vez que um método marcado por </a:t>
            </a:r>
            <a:r>
              <a:rPr lang="pt-BR" dirty="0" err="1">
                <a:solidFill>
                  <a:srgbClr val="FF0000"/>
                </a:solidFill>
              </a:rPr>
              <a:t>synchronized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/>
              <a:t>é </a:t>
            </a:r>
            <a:r>
              <a:rPr lang="pt-BR" dirty="0"/>
              <a:t>chamado.</a:t>
            </a:r>
          </a:p>
          <a:p>
            <a:endParaRPr lang="pt-BR" dirty="0"/>
          </a:p>
          <a:p>
            <a:r>
              <a:rPr lang="pt-BR" dirty="0"/>
              <a:t>Se dois ou mais métodos deum objeto forem declarados como </a:t>
            </a:r>
            <a:r>
              <a:rPr lang="pt-BR" dirty="0" err="1">
                <a:solidFill>
                  <a:srgbClr val="FF0000"/>
                </a:solidFill>
              </a:rPr>
              <a:t>synchronized</a:t>
            </a:r>
            <a:r>
              <a:rPr lang="pt-BR" dirty="0" smtClean="0"/>
              <a:t>, </a:t>
            </a:r>
            <a:r>
              <a:rPr lang="pt-BR" dirty="0"/>
              <a:t>apenas um poderá ser acessado de cada vez.</a:t>
            </a:r>
          </a:p>
        </p:txBody>
      </p:sp>
    </p:spTree>
    <p:extLst>
      <p:ext uri="{BB962C8B-B14F-4D97-AF65-F5344CB8AC3E}">
        <p14:creationId xmlns:p14="http://schemas.microsoft.com/office/powerpoint/2010/main" val="318152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wait</a:t>
            </a:r>
            <a:r>
              <a:rPr lang="pt-BR" dirty="0" smtClean="0"/>
              <a:t>() e </a:t>
            </a:r>
            <a:r>
              <a:rPr lang="pt-BR" dirty="0" err="1" smtClean="0"/>
              <a:t>notifyAll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sincronização em Java é baseada em monitores que utilizam uma variável de controle condicional (o </a:t>
            </a:r>
            <a:r>
              <a:rPr lang="pt-BR" sz="2400" dirty="0" err="1"/>
              <a:t>lock</a:t>
            </a:r>
            <a:r>
              <a:rPr lang="pt-BR" sz="2400" dirty="0"/>
              <a:t> do objeto</a:t>
            </a:r>
            <a:r>
              <a:rPr lang="pt-BR" sz="2400" dirty="0" smtClean="0"/>
              <a:t>)</a:t>
            </a:r>
          </a:p>
          <a:p>
            <a:endParaRPr lang="pt-BR" sz="2400" dirty="0"/>
          </a:p>
          <a:p>
            <a:r>
              <a:rPr lang="pt-BR" sz="2400" dirty="0" smtClean="0"/>
              <a:t>Um objeto bloqueado pode ser liberado com o uso de </a:t>
            </a:r>
            <a:r>
              <a:rPr lang="pt-BR" sz="2400" dirty="0" err="1" smtClean="0"/>
              <a:t>notify</a:t>
            </a:r>
            <a:r>
              <a:rPr lang="pt-BR" sz="2400" dirty="0" smtClean="0"/>
              <a:t>() ou </a:t>
            </a:r>
            <a:r>
              <a:rPr lang="pt-BR" sz="2400" dirty="0" err="1" smtClean="0"/>
              <a:t>notifyAll</a:t>
            </a:r>
            <a:r>
              <a:rPr lang="pt-BR" sz="2400" dirty="0" smtClean="0"/>
              <a:t>().</a:t>
            </a:r>
          </a:p>
          <a:p>
            <a:endParaRPr lang="pt-BR" sz="2400" dirty="0"/>
          </a:p>
          <a:p>
            <a:r>
              <a:rPr lang="pt-BR" sz="2400" dirty="0" smtClean="0"/>
              <a:t>Uma thread pode ser colocada para dormir com a chamada </a:t>
            </a:r>
            <a:r>
              <a:rPr lang="pt-BR" sz="2400" dirty="0" err="1" smtClean="0"/>
              <a:t>wait</a:t>
            </a:r>
            <a:r>
              <a:rPr lang="pt-BR" sz="2400" dirty="0" smtClean="0"/>
              <a:t>().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5275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 próxima parte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Encadeamos (</a:t>
            </a:r>
            <a:r>
              <a:rPr lang="pt-BR" dirty="0" err="1" smtClean="0"/>
              <a:t>join</a:t>
            </a:r>
            <a:r>
              <a:rPr lang="pt-BR" dirty="0" smtClean="0"/>
              <a:t>) e divisões (</a:t>
            </a:r>
            <a:r>
              <a:rPr lang="pt-BR" dirty="0" err="1" smtClean="0"/>
              <a:t>fork</a:t>
            </a:r>
            <a:r>
              <a:rPr lang="pt-BR" dirty="0" smtClean="0"/>
              <a:t>)</a:t>
            </a:r>
          </a:p>
          <a:p>
            <a:r>
              <a:rPr lang="pt-BR" dirty="0" smtClean="0"/>
              <a:t>Bloqueios de alto nível</a:t>
            </a:r>
          </a:p>
          <a:p>
            <a:r>
              <a:rPr lang="pt-BR" dirty="0" smtClean="0"/>
              <a:t>Operações atômicas (JSDK v5 ou superior)</a:t>
            </a:r>
          </a:p>
          <a:p>
            <a:r>
              <a:rPr lang="pt-BR" dirty="0" smtClean="0"/>
              <a:t>Coleções concorrentes</a:t>
            </a:r>
          </a:p>
          <a:p>
            <a:r>
              <a:rPr lang="pt-BR" dirty="0" smtClean="0"/>
              <a:t>Executores</a:t>
            </a:r>
          </a:p>
          <a:p>
            <a:r>
              <a:rPr lang="pt-BR" dirty="0" err="1" smtClean="0"/>
              <a:t>ThreadLocalRandom</a:t>
            </a:r>
            <a:r>
              <a:rPr lang="pt-BR" smtClean="0"/>
              <a:t> (JSDK 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34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400" dirty="0" smtClean="0"/>
              <a:t>Existem diversos cenários em que as aplicações precisam realizar “atividades em paralelo”.</a:t>
            </a:r>
            <a:br>
              <a:rPr lang="pt-BR" altLang="pt-BR" sz="2400" dirty="0" smtClean="0"/>
            </a:br>
            <a:r>
              <a:rPr lang="pt-BR" altLang="pt-BR" sz="2400" dirty="0" smtClean="0"/>
              <a:t>Ex. um programa de áudio/vídeo </a:t>
            </a:r>
            <a:r>
              <a:rPr lang="pt-BR" altLang="pt-BR" sz="2400" dirty="0" err="1" smtClean="0"/>
              <a:t>stream</a:t>
            </a:r>
            <a:r>
              <a:rPr lang="pt-BR" altLang="pt-BR" sz="2400" dirty="0" smtClean="0"/>
              <a:t> precisa baixar, descompactar e apresentar/executar um vídeo ou uma música.</a:t>
            </a:r>
          </a:p>
          <a:p>
            <a:pPr>
              <a:lnSpc>
                <a:spcPct val="90000"/>
              </a:lnSpc>
            </a:pPr>
            <a:endParaRPr lang="pt-BR" altLang="pt-BR" sz="2400" dirty="0" smtClean="0"/>
          </a:p>
          <a:p>
            <a:pPr>
              <a:lnSpc>
                <a:spcPct val="90000"/>
              </a:lnSpc>
            </a:pPr>
            <a:r>
              <a:rPr lang="pt-BR" altLang="pt-BR" sz="2400" dirty="0" smtClean="0"/>
              <a:t>Algumas aplicações precisar estar sempre “aguardando” uma requisição do usuário (servidor web, BD </a:t>
            </a:r>
            <a:r>
              <a:rPr lang="pt-BR" altLang="pt-BR" sz="2400" dirty="0" err="1" smtClean="0"/>
              <a:t>etc</a:t>
            </a:r>
            <a:r>
              <a:rPr lang="pt-BR" altLang="pt-BR" sz="2400" dirty="0" smtClean="0"/>
              <a:t>)</a:t>
            </a:r>
          </a:p>
          <a:p>
            <a:pPr>
              <a:lnSpc>
                <a:spcPct val="90000"/>
              </a:lnSpc>
            </a:pPr>
            <a:endParaRPr lang="pt-BR" altLang="pt-BR" sz="2400" dirty="0"/>
          </a:p>
          <a:p>
            <a:pPr>
              <a:lnSpc>
                <a:spcPct val="90000"/>
              </a:lnSpc>
            </a:pPr>
            <a:r>
              <a:rPr lang="pt-BR" altLang="pt-BR" sz="2400" dirty="0" smtClean="0"/>
              <a:t>Algumas tarefas tende a causar congelamento da aplicação, tais como cópia ou compactação de arquivos, upload/download etc. </a:t>
            </a:r>
          </a:p>
          <a:p>
            <a:pPr>
              <a:lnSpc>
                <a:spcPct val="90000"/>
              </a:lnSpc>
            </a:pPr>
            <a:endParaRPr lang="pt-BR" altLang="pt-BR" sz="2400" dirty="0"/>
          </a:p>
          <a:p>
            <a:pPr>
              <a:lnSpc>
                <a:spcPct val="90000"/>
              </a:lnSpc>
            </a:pPr>
            <a:r>
              <a:rPr lang="pt-BR" altLang="pt-BR" sz="2400" dirty="0" smtClean="0"/>
              <a:t>Em quase todas as aplicações existem partes dos códigos que não requerem a execução sequência... logo podem ser paralelizadas.</a:t>
            </a:r>
          </a:p>
          <a:p>
            <a:pPr>
              <a:lnSpc>
                <a:spcPct val="90000"/>
              </a:lnSpc>
            </a:pPr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9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Java tutorial</a:t>
            </a:r>
            <a:br>
              <a:rPr lang="pt-BR" sz="2000" dirty="0"/>
            </a:br>
            <a:r>
              <a:rPr lang="pt-BR" sz="2000" dirty="0">
                <a:hlinkClick r:id="rId2"/>
              </a:rPr>
              <a:t>https://</a:t>
            </a:r>
            <a:r>
              <a:rPr lang="pt-BR" sz="2000" dirty="0" smtClean="0">
                <a:hlinkClick r:id="rId2"/>
              </a:rPr>
              <a:t>docs.oracle.com/javase/tutorial/essential/concurrency/index.html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17305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9552" y="5733256"/>
            <a:ext cx="381642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CPUs</a:t>
            </a:r>
            <a:r>
              <a:rPr lang="pt-BR" dirty="0" smtClean="0"/>
              <a:t> com um núcleo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60032" y="5733256"/>
            <a:ext cx="38164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CPUs</a:t>
            </a:r>
            <a:r>
              <a:rPr lang="pt-BR" dirty="0"/>
              <a:t> com </a:t>
            </a:r>
            <a:r>
              <a:rPr lang="pt-BR" dirty="0" err="1" smtClean="0"/>
              <a:t>multiplos</a:t>
            </a:r>
            <a:r>
              <a:rPr lang="pt-BR" dirty="0" smtClean="0"/>
              <a:t> núcleos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39552" y="5013176"/>
            <a:ext cx="8136904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 (</a:t>
            </a:r>
            <a:r>
              <a:rPr lang="pt-BR" dirty="0" err="1" smtClean="0"/>
              <a:t>multi-tarefa</a:t>
            </a:r>
            <a:r>
              <a:rPr lang="pt-BR" dirty="0" smtClean="0"/>
              <a:t> / </a:t>
            </a:r>
            <a:r>
              <a:rPr lang="pt-BR" dirty="0" err="1" smtClean="0"/>
              <a:t>multiprocessamento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39552" y="4293096"/>
            <a:ext cx="8136904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Java Virtual </a:t>
            </a:r>
            <a:r>
              <a:rPr lang="pt-BR" dirty="0" err="1" smtClean="0"/>
              <a:t>Machine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768244" y="4617132"/>
            <a:ext cx="1620180" cy="828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scheduler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3923928" y="764704"/>
            <a:ext cx="0" cy="30963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51520" y="815448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Process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Processo no SO independente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Memória própria (</a:t>
            </a:r>
            <a:r>
              <a:rPr lang="pt-BR" dirty="0" err="1" smtClean="0"/>
              <a:t>head</a:t>
            </a:r>
            <a:r>
              <a:rPr lang="pt-BR" dirty="0" smtClean="0"/>
              <a:t> e </a:t>
            </a:r>
            <a:r>
              <a:rPr lang="pt-BR" dirty="0" err="1" smtClean="0"/>
              <a:t>stack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Escalonado (geralmente) pelo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IPC (</a:t>
            </a:r>
            <a:r>
              <a:rPr lang="pt-BR" dirty="0" err="1" smtClean="0"/>
              <a:t>inter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Comunication</a:t>
            </a:r>
            <a:r>
              <a:rPr lang="pt-BR" dirty="0" smtClean="0"/>
              <a:t> – </a:t>
            </a:r>
            <a:r>
              <a:rPr lang="pt-BR" dirty="0" err="1" smtClean="0"/>
              <a:t>pipes</a:t>
            </a:r>
            <a:r>
              <a:rPr lang="pt-BR" dirty="0" smtClean="0"/>
              <a:t>/socket)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Objetos </a:t>
            </a:r>
            <a:r>
              <a:rPr lang="pt-BR" dirty="0" err="1" smtClean="0"/>
              <a:t>ProcessBuilder</a:t>
            </a:r>
            <a:r>
              <a:rPr lang="pt-BR" dirty="0" smtClean="0"/>
              <a:t> permitem criar vários processos*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95936" y="804768"/>
            <a:ext cx="4968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Threads são chamadas de “processos leves” (requer menos recursos do SO que criar um processo)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Threads existe dentro de UM PROCESSO. Todo processo tem pelo menos UMA thread em execução.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Threads compartilham os recursos do processo (memória, acesso a arquivos, redes </a:t>
            </a:r>
            <a:r>
              <a:rPr lang="pt-BR" dirty="0" err="1" smtClean="0"/>
              <a:t>etc</a:t>
            </a:r>
            <a:r>
              <a:rPr lang="pt-BR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 Thread tem sua própria </a:t>
            </a:r>
            <a:r>
              <a:rPr lang="pt-BR" dirty="0" err="1" smtClean="0"/>
              <a:t>Stack</a:t>
            </a:r>
            <a:r>
              <a:rPr lang="pt-BR" dirty="0" smtClean="0"/>
              <a:t> e compartilha o </a:t>
            </a:r>
            <a:r>
              <a:rPr lang="pt-BR" dirty="0" err="1" smtClean="0"/>
              <a:t>Heap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Threads são Objetos da classe Thread do Java</a:t>
            </a:r>
          </a:p>
        </p:txBody>
      </p:sp>
    </p:spTree>
    <p:extLst>
      <p:ext uri="{BB962C8B-B14F-4D97-AF65-F5344CB8AC3E}">
        <p14:creationId xmlns:p14="http://schemas.microsoft.com/office/powerpoint/2010/main" val="428395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Os </a:t>
            </a:r>
            <a:r>
              <a:rPr lang="pt-BR" sz="2400" dirty="0"/>
              <a:t>mecanismos de gerenciamento e </a:t>
            </a:r>
            <a:r>
              <a:rPr lang="pt-BR" sz="2400" dirty="0" smtClean="0"/>
              <a:t>sincronização </a:t>
            </a:r>
            <a:r>
              <a:rPr lang="pt-BR" sz="2400" dirty="0"/>
              <a:t>de threads foram incorporados </a:t>
            </a:r>
            <a:r>
              <a:rPr lang="pt-BR" sz="2400" dirty="0" smtClean="0"/>
              <a:t>diretamente </a:t>
            </a:r>
            <a:r>
              <a:rPr lang="pt-BR" sz="2400" dirty="0"/>
              <a:t>à linguagem (</a:t>
            </a:r>
            <a:r>
              <a:rPr lang="pt-BR" sz="2400" dirty="0" err="1"/>
              <a:t>java.lang</a:t>
            </a:r>
            <a:r>
              <a:rPr lang="pt-BR" sz="2400" dirty="0"/>
              <a:t>).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Um </a:t>
            </a:r>
            <a:r>
              <a:rPr lang="pt-BR" sz="2400" dirty="0"/>
              <a:t>thread Java é representado por um </a:t>
            </a:r>
            <a:r>
              <a:rPr lang="pt-BR" sz="2400" dirty="0" smtClean="0"/>
              <a:t>objeto </a:t>
            </a:r>
            <a:r>
              <a:rPr lang="pt-BR" sz="2400" dirty="0"/>
              <a:t>da classe Thread (</a:t>
            </a:r>
            <a:r>
              <a:rPr lang="pt-BR" sz="2400" dirty="0" err="1"/>
              <a:t>java.lang.Thread</a:t>
            </a:r>
            <a:r>
              <a:rPr lang="pt-BR" sz="2400" dirty="0" smtClean="0"/>
              <a:t>).</a:t>
            </a:r>
          </a:p>
          <a:p>
            <a:endParaRPr lang="pt-BR" sz="2400" dirty="0" smtClean="0"/>
          </a:p>
          <a:p>
            <a:r>
              <a:rPr lang="pt-BR" sz="2400" dirty="0" smtClean="0"/>
              <a:t>O programa deve iniciar a thread (com o método start), mas quem decide o momento que a thread será executada é a VM, ela irá invocar o método </a:t>
            </a:r>
            <a:r>
              <a:rPr lang="pt-BR" sz="2400" dirty="0" err="1" smtClean="0"/>
              <a:t>run</a:t>
            </a:r>
            <a:r>
              <a:rPr lang="pt-BR" sz="2400" dirty="0" smtClean="0"/>
              <a:t>().</a:t>
            </a:r>
          </a:p>
          <a:p>
            <a:endParaRPr lang="pt-BR" sz="2400" dirty="0"/>
          </a:p>
          <a:p>
            <a:r>
              <a:rPr lang="pt-BR" sz="2400" dirty="0" smtClean="0"/>
              <a:t>Uma thread pode ser criada especializando a classe Thread ou implementando a interface </a:t>
            </a:r>
            <a:r>
              <a:rPr lang="pt-BR" sz="2400" dirty="0" err="1" smtClean="0"/>
              <a:t>Runnable</a:t>
            </a:r>
            <a:r>
              <a:rPr lang="pt-BR" sz="2400" dirty="0" smtClean="0"/>
              <a:t> e passando o objeto para o construtor de Thread.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331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primeiro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824" y="1052736"/>
            <a:ext cx="3405064" cy="51845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class</a:t>
            </a:r>
            <a:r>
              <a:rPr lang="pt-BR" dirty="0">
                <a:latin typeface="Consolas" panose="020B0609020204030204" pitchFamily="49" charset="0"/>
              </a:rPr>
              <a:t> Console 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     </a:t>
            </a:r>
            <a:r>
              <a:rPr lang="pt-BR" dirty="0" err="1" smtClean="0">
                <a:latin typeface="Consolas" panose="020B0609020204030204" pitchFamily="49" charset="0"/>
              </a:rPr>
              <a:t>extends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Thread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private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 nome;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Console(</a:t>
            </a:r>
            <a:r>
              <a:rPr lang="pt-BR" dirty="0" err="1"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this.nome</a:t>
            </a:r>
            <a:r>
              <a:rPr lang="pt-BR" dirty="0">
                <a:latin typeface="Consolas" panose="020B0609020204030204" pitchFamily="49" charset="0"/>
              </a:rPr>
              <a:t> = n;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static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void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latin typeface="Consolas" panose="020B0609020204030204" pitchFamily="49" charset="0"/>
              </a:rPr>
              <a:t>main</a:t>
            </a:r>
            <a:r>
              <a:rPr lang="pt-BR" dirty="0" smtClean="0"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[] </a:t>
            </a:r>
            <a:r>
              <a:rPr lang="pt-BR" dirty="0" err="1">
                <a:latin typeface="Consolas" panose="020B0609020204030204" pitchFamily="49" charset="0"/>
              </a:rPr>
              <a:t>args</a:t>
            </a:r>
            <a:r>
              <a:rPr lang="pt-B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pt-B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        </a:t>
            </a:r>
            <a:r>
              <a:rPr lang="pt-BR" dirty="0">
                <a:latin typeface="Consolas" panose="020B0609020204030204" pitchFamily="49" charset="0"/>
              </a:rPr>
              <a:t>Console um = 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  new </a:t>
            </a:r>
            <a:r>
              <a:rPr lang="pt-BR" dirty="0">
                <a:latin typeface="Consolas" panose="020B0609020204030204" pitchFamily="49" charset="0"/>
              </a:rPr>
              <a:t>Console("Um");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Console dois = 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  new </a:t>
            </a:r>
            <a:r>
              <a:rPr lang="pt-BR" dirty="0">
                <a:latin typeface="Consolas" panose="020B0609020204030204" pitchFamily="49" charset="0"/>
              </a:rPr>
              <a:t>Console("Dois");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Console </a:t>
            </a:r>
            <a:r>
              <a:rPr lang="pt-BR" dirty="0" err="1">
                <a:latin typeface="Consolas" panose="020B0609020204030204" pitchFamily="49" charset="0"/>
              </a:rPr>
              <a:t>tres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  new </a:t>
            </a:r>
            <a:r>
              <a:rPr lang="pt-BR" dirty="0">
                <a:latin typeface="Consolas" panose="020B0609020204030204" pitchFamily="49" charset="0"/>
              </a:rPr>
              <a:t>Console("Três");</a:t>
            </a:r>
          </a:p>
          <a:p>
            <a:pPr marL="0" indent="0">
              <a:buNone/>
            </a:pPr>
            <a:endParaRPr lang="pt-B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um.start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dois.start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tres.start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System.out.println</a:t>
            </a:r>
            <a:r>
              <a:rPr lang="pt-BR" dirty="0" smtClean="0">
                <a:latin typeface="Consolas" panose="020B0609020204030204" pitchFamily="49" charset="0"/>
              </a:rPr>
              <a:t>(</a:t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   "</a:t>
            </a:r>
            <a:r>
              <a:rPr lang="pt-BR" dirty="0">
                <a:latin typeface="Consolas" panose="020B0609020204030204" pitchFamily="49" charset="0"/>
              </a:rPr>
              <a:t>método </a:t>
            </a:r>
            <a:r>
              <a:rPr lang="pt-BR" dirty="0" err="1" smtClean="0">
                <a:latin typeface="Consolas" panose="020B0609020204030204" pitchFamily="49" charset="0"/>
              </a:rPr>
              <a:t>main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encerrado</a:t>
            </a:r>
            <a:r>
              <a:rPr lang="pt-BR" dirty="0">
                <a:latin typeface="Consolas" panose="020B0609020204030204" pitchFamily="49" charset="0"/>
              </a:rPr>
              <a:t>.");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851920" y="1052736"/>
            <a:ext cx="5184576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@</a:t>
            </a:r>
            <a:r>
              <a:rPr lang="pt-BR" sz="1600" dirty="0" err="1">
                <a:latin typeface="Consolas" panose="020B0609020204030204" pitchFamily="49" charset="0"/>
              </a:rPr>
              <a:t>Override</a:t>
            </a: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 err="1" smtClean="0"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run</a:t>
            </a:r>
            <a:r>
              <a:rPr lang="pt-BR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</a:t>
            </a:r>
            <a:r>
              <a:rPr lang="pt-BR" sz="1600" dirty="0" err="1">
                <a:latin typeface="Consolas" panose="020B0609020204030204" pitchFamily="49" charset="0"/>
              </a:rPr>
              <a:t>try</a:t>
            </a:r>
            <a:r>
              <a:rPr lang="pt-B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latin typeface="Consolas" panose="020B0609020204030204" pitchFamily="49" charset="0"/>
              </a:rPr>
              <a:t>long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tempo = </a:t>
            </a:r>
            <a:r>
              <a:rPr lang="pt-BR" sz="1600" dirty="0" err="1">
                <a:latin typeface="Consolas" panose="020B0609020204030204" pitchFamily="49" charset="0"/>
              </a:rPr>
              <a:t>System.currentTimeMillis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for 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i = 0; i &lt; 10; i++) {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latin typeface="Consolas" panose="020B0609020204030204" pitchFamily="49" charset="0"/>
              </a:rPr>
              <a:t>long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t1 = </a:t>
            </a:r>
            <a:r>
              <a:rPr lang="pt-BR" sz="1600" dirty="0" err="1">
                <a:latin typeface="Consolas" panose="020B0609020204030204" pitchFamily="49" charset="0"/>
              </a:rPr>
              <a:t>System.currentTimeMillis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latin typeface="Consolas" panose="020B0609020204030204" pitchFamily="49" charset="0"/>
              </a:rPr>
              <a:t>System.out.printf</a:t>
            </a:r>
            <a:r>
              <a:rPr lang="pt-BR" sz="1600" dirty="0" smtClean="0">
                <a:latin typeface="Consolas" panose="020B0609020204030204" pitchFamily="49" charset="0"/>
              </a:rPr>
              <a:t>(</a:t>
            </a:r>
            <a:br>
              <a:rPr lang="pt-BR" sz="1600" dirty="0" smtClean="0">
                <a:latin typeface="Consolas" panose="020B0609020204030204" pitchFamily="49" charset="0"/>
              </a:rPr>
            </a:br>
            <a:r>
              <a:rPr lang="pt-BR" sz="1600" dirty="0" smtClean="0">
                <a:latin typeface="Consolas" panose="020B0609020204030204" pitchFamily="49" charset="0"/>
              </a:rPr>
              <a:t>          "%</a:t>
            </a:r>
            <a:r>
              <a:rPr lang="pt-BR" sz="1600" dirty="0">
                <a:latin typeface="Consolas" panose="020B0609020204030204" pitchFamily="49" charset="0"/>
              </a:rPr>
              <a:t>s\</a:t>
            </a:r>
            <a:r>
              <a:rPr lang="pt-BR" sz="1600" dirty="0" err="1">
                <a:latin typeface="Consolas" panose="020B0609020204030204" pitchFamily="49" charset="0"/>
              </a:rPr>
              <a:t>tcontando</a:t>
            </a:r>
            <a:r>
              <a:rPr lang="pt-BR" sz="1600" dirty="0">
                <a:latin typeface="Consolas" panose="020B0609020204030204" pitchFamily="49" charset="0"/>
              </a:rPr>
              <a:t>... %d (tempo %d)\n</a:t>
            </a:r>
            <a:r>
              <a:rPr lang="pt-BR" sz="1600" dirty="0" smtClean="0">
                <a:latin typeface="Consolas" panose="020B0609020204030204" pitchFamily="49" charset="0"/>
              </a:rPr>
              <a:t>",</a:t>
            </a:r>
            <a:br>
              <a:rPr lang="pt-BR" sz="1600" dirty="0" smtClean="0">
                <a:latin typeface="Consolas" panose="020B0609020204030204" pitchFamily="49" charset="0"/>
              </a:rPr>
            </a:br>
            <a:r>
              <a:rPr lang="pt-BR" sz="1600" dirty="0" smtClean="0">
                <a:latin typeface="Consolas" panose="020B0609020204030204" pitchFamily="49" charset="0"/>
              </a:rPr>
              <a:t>          nome,i,t1-tempo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   tempo </a:t>
            </a:r>
            <a:r>
              <a:rPr lang="pt-BR" sz="1600" dirty="0">
                <a:latin typeface="Consolas" panose="020B0609020204030204" pitchFamily="49" charset="0"/>
              </a:rPr>
              <a:t>= t1;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latin typeface="Consolas" panose="020B0609020204030204" pitchFamily="49" charset="0"/>
              </a:rPr>
              <a:t>Thread.sleep</a:t>
            </a:r>
            <a:r>
              <a:rPr lang="pt-BR" sz="1600" dirty="0" smtClean="0">
                <a:latin typeface="Consolas" panose="020B0609020204030204" pitchFamily="49" charset="0"/>
              </a:rPr>
              <a:t>(100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}</a:t>
            </a: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} </a:t>
            </a:r>
            <a:r>
              <a:rPr lang="pt-BR" sz="1600" dirty="0">
                <a:latin typeface="Consolas" panose="020B0609020204030204" pitchFamily="49" charset="0"/>
              </a:rPr>
              <a:t>catch (</a:t>
            </a:r>
            <a:r>
              <a:rPr lang="pt-BR" sz="1600" dirty="0" err="1">
                <a:latin typeface="Consolas" panose="020B0609020204030204" pitchFamily="49" charset="0"/>
              </a:rPr>
              <a:t>InterruptedException</a:t>
            </a:r>
            <a:r>
              <a:rPr lang="pt-BR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 </a:t>
            </a:r>
            <a:r>
              <a:rPr lang="pt-BR" sz="1600" dirty="0" err="1" smtClean="0">
                <a:latin typeface="Consolas" panose="020B0609020204030204" pitchFamily="49" charset="0"/>
              </a:rPr>
              <a:t>System.out.println</a:t>
            </a:r>
            <a:r>
              <a:rPr lang="pt-BR" sz="1600" dirty="0">
                <a:latin typeface="Consolas" panose="020B0609020204030204" pitchFamily="49" charset="0"/>
              </a:rPr>
              <a:t>("Thread " + nome + </a:t>
            </a:r>
            <a:r>
              <a:rPr lang="pt-BR" sz="1600" dirty="0" smtClean="0">
                <a:latin typeface="Consolas" panose="020B0609020204030204" pitchFamily="49" charset="0"/>
              </a:rPr>
              <a:t/>
            </a:r>
            <a:br>
              <a:rPr lang="pt-BR" sz="1600" dirty="0" smtClean="0">
                <a:latin typeface="Consolas" panose="020B0609020204030204" pitchFamily="49" charset="0"/>
              </a:rPr>
            </a:br>
            <a:r>
              <a:rPr lang="pt-BR" sz="1600" dirty="0" smtClean="0">
                <a:latin typeface="Consolas" panose="020B0609020204030204" pitchFamily="49" charset="0"/>
              </a:rPr>
              <a:t>           " </a:t>
            </a:r>
            <a:r>
              <a:rPr lang="pt-BR" sz="1600" dirty="0">
                <a:latin typeface="Consolas" panose="020B0609020204030204" pitchFamily="49" charset="0"/>
              </a:rPr>
              <a:t>foi interrompida.");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}</a:t>
            </a: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</a:t>
            </a:r>
            <a:r>
              <a:rPr lang="pt-BR" sz="1600" dirty="0" err="1" smtClean="0">
                <a:latin typeface="Consolas" panose="020B0609020204030204" pitchFamily="49" charset="0"/>
              </a:rPr>
              <a:t>System.out.printf</a:t>
            </a:r>
            <a:r>
              <a:rPr lang="pt-BR" sz="1600" dirty="0" smtClean="0">
                <a:latin typeface="Consolas" panose="020B0609020204030204" pitchFamily="49" charset="0"/>
              </a:rPr>
              <a:t>(“ </a:t>
            </a:r>
            <a:br>
              <a:rPr lang="pt-BR" sz="1600" dirty="0" smtClean="0">
                <a:latin typeface="Consolas" panose="020B0609020204030204" pitchFamily="49" charset="0"/>
              </a:rPr>
            </a:br>
            <a:r>
              <a:rPr lang="pt-BR" sz="1600" dirty="0" smtClean="0">
                <a:latin typeface="Consolas" panose="020B0609020204030204" pitchFamily="49" charset="0"/>
              </a:rPr>
              <a:t>         %</a:t>
            </a:r>
            <a:r>
              <a:rPr lang="pt-BR" sz="1600" dirty="0">
                <a:latin typeface="Consolas" panose="020B0609020204030204" pitchFamily="49" charset="0"/>
              </a:rPr>
              <a:t>s\</a:t>
            </a:r>
            <a:r>
              <a:rPr lang="pt-BR" sz="1600" dirty="0" err="1">
                <a:latin typeface="Consolas" panose="020B0609020204030204" pitchFamily="49" charset="0"/>
              </a:rPr>
              <a:t>tencerrando</a:t>
            </a:r>
            <a:r>
              <a:rPr lang="pt-BR" sz="1600" dirty="0">
                <a:latin typeface="Consolas" panose="020B0609020204030204" pitchFamily="49" charset="0"/>
              </a:rPr>
              <a:t>.\</a:t>
            </a:r>
            <a:r>
              <a:rPr lang="pt-BR" sz="1600" dirty="0" err="1">
                <a:latin typeface="Consolas" panose="020B0609020204030204" pitchFamily="49" charset="0"/>
              </a:rPr>
              <a:t>n",nome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9442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primeiro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824" y="1052736"/>
            <a:ext cx="3405064" cy="51845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class</a:t>
            </a:r>
            <a:r>
              <a:rPr lang="pt-BR" dirty="0">
                <a:latin typeface="Consolas" panose="020B0609020204030204" pitchFamily="49" charset="0"/>
              </a:rPr>
              <a:t> Console 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     </a:t>
            </a:r>
            <a:r>
              <a:rPr lang="pt-BR" dirty="0" err="1" smtClean="0">
                <a:latin typeface="Consolas" panose="020B0609020204030204" pitchFamily="49" charset="0"/>
              </a:rPr>
              <a:t>extends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Thread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private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 nome;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Console(</a:t>
            </a:r>
            <a:r>
              <a:rPr lang="pt-BR" dirty="0" err="1"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this.nome</a:t>
            </a:r>
            <a:r>
              <a:rPr lang="pt-BR" dirty="0">
                <a:latin typeface="Consolas" panose="020B0609020204030204" pitchFamily="49" charset="0"/>
              </a:rPr>
              <a:t> = n;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static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latin typeface="Consolas" panose="020B0609020204030204" pitchFamily="49" charset="0"/>
              </a:rPr>
              <a:t>void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latin typeface="Consolas" panose="020B0609020204030204" pitchFamily="49" charset="0"/>
              </a:rPr>
              <a:t>main</a:t>
            </a:r>
            <a:r>
              <a:rPr lang="pt-BR" dirty="0" smtClean="0"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[] </a:t>
            </a:r>
            <a:r>
              <a:rPr lang="pt-BR" dirty="0" err="1">
                <a:latin typeface="Consolas" panose="020B0609020204030204" pitchFamily="49" charset="0"/>
              </a:rPr>
              <a:t>args</a:t>
            </a:r>
            <a:r>
              <a:rPr lang="pt-B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pt-B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        </a:t>
            </a:r>
            <a:r>
              <a:rPr lang="pt-BR" dirty="0">
                <a:latin typeface="Consolas" panose="020B0609020204030204" pitchFamily="49" charset="0"/>
              </a:rPr>
              <a:t>Console um = 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  new </a:t>
            </a:r>
            <a:r>
              <a:rPr lang="pt-BR" dirty="0">
                <a:latin typeface="Consolas" panose="020B0609020204030204" pitchFamily="49" charset="0"/>
              </a:rPr>
              <a:t>Console("Um");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Console dois = 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  new </a:t>
            </a:r>
            <a:r>
              <a:rPr lang="pt-BR" dirty="0">
                <a:latin typeface="Consolas" panose="020B0609020204030204" pitchFamily="49" charset="0"/>
              </a:rPr>
              <a:t>Console("Dois");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Console </a:t>
            </a:r>
            <a:r>
              <a:rPr lang="pt-BR" dirty="0" err="1">
                <a:latin typeface="Consolas" panose="020B0609020204030204" pitchFamily="49" charset="0"/>
              </a:rPr>
              <a:t>tres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  new </a:t>
            </a:r>
            <a:r>
              <a:rPr lang="pt-BR" dirty="0">
                <a:latin typeface="Consolas" panose="020B0609020204030204" pitchFamily="49" charset="0"/>
              </a:rPr>
              <a:t>Console("Três");</a:t>
            </a:r>
          </a:p>
          <a:p>
            <a:pPr marL="0" indent="0">
              <a:buNone/>
            </a:pPr>
            <a:endParaRPr lang="pt-B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um.start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dois.start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tres.start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latin typeface="Consolas" panose="020B0609020204030204" pitchFamily="49" charset="0"/>
              </a:rPr>
              <a:t>System.out.println</a:t>
            </a:r>
            <a:r>
              <a:rPr lang="pt-BR" dirty="0" smtClean="0">
                <a:latin typeface="Consolas" panose="020B0609020204030204" pitchFamily="49" charset="0"/>
              </a:rPr>
              <a:t>(</a:t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           "</a:t>
            </a:r>
            <a:r>
              <a:rPr lang="pt-BR" dirty="0">
                <a:latin typeface="Consolas" panose="020B0609020204030204" pitchFamily="49" charset="0"/>
              </a:rPr>
              <a:t>método </a:t>
            </a:r>
            <a:r>
              <a:rPr lang="pt-BR" dirty="0" err="1" smtClean="0">
                <a:latin typeface="Consolas" panose="020B0609020204030204" pitchFamily="49" charset="0"/>
              </a:rPr>
              <a:t>main</a:t>
            </a:r>
            <a:r>
              <a:rPr lang="pt-BR" dirty="0" smtClean="0">
                <a:latin typeface="Consolas" panose="020B0609020204030204" pitchFamily="49" charset="0"/>
              </a:rPr>
              <a:t/>
            </a:r>
            <a:br>
              <a:rPr lang="pt-BR" dirty="0" smtClean="0">
                <a:latin typeface="Consolas" panose="020B0609020204030204" pitchFamily="49" charset="0"/>
              </a:rPr>
            </a:br>
            <a:r>
              <a:rPr lang="pt-BR" dirty="0" smtClean="0">
                <a:latin typeface="Consolas" panose="020B0609020204030204" pitchFamily="49" charset="0"/>
              </a:rPr>
              <a:t>encerrado</a:t>
            </a:r>
            <a:r>
              <a:rPr lang="pt-BR" dirty="0">
                <a:latin typeface="Consolas" panose="020B0609020204030204" pitchFamily="49" charset="0"/>
              </a:rPr>
              <a:t>.");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851920" y="1052736"/>
            <a:ext cx="5184576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@</a:t>
            </a:r>
            <a:r>
              <a:rPr lang="pt-BR" sz="1600" dirty="0" err="1">
                <a:latin typeface="Consolas" panose="020B0609020204030204" pitchFamily="49" charset="0"/>
              </a:rPr>
              <a:t>Override</a:t>
            </a: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 err="1" smtClean="0"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run</a:t>
            </a:r>
            <a:r>
              <a:rPr lang="pt-BR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</a:t>
            </a:r>
            <a:r>
              <a:rPr lang="pt-BR" sz="1600" dirty="0" err="1">
                <a:latin typeface="Consolas" panose="020B0609020204030204" pitchFamily="49" charset="0"/>
              </a:rPr>
              <a:t>try</a:t>
            </a:r>
            <a:r>
              <a:rPr lang="pt-B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latin typeface="Consolas" panose="020B0609020204030204" pitchFamily="49" charset="0"/>
              </a:rPr>
              <a:t>long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tempo = </a:t>
            </a:r>
            <a:r>
              <a:rPr lang="pt-BR" sz="1600" dirty="0" err="1">
                <a:latin typeface="Consolas" panose="020B0609020204030204" pitchFamily="49" charset="0"/>
              </a:rPr>
              <a:t>System.currentTimeMillis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for 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i = 0; i &lt; 10; i++) {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latin typeface="Consolas" panose="020B0609020204030204" pitchFamily="49" charset="0"/>
              </a:rPr>
              <a:t>long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t1 = </a:t>
            </a:r>
            <a:r>
              <a:rPr lang="pt-BR" sz="1600" dirty="0" err="1">
                <a:latin typeface="Consolas" panose="020B0609020204030204" pitchFamily="49" charset="0"/>
              </a:rPr>
              <a:t>System.currentTimeMillis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latin typeface="Consolas" panose="020B0609020204030204" pitchFamily="49" charset="0"/>
              </a:rPr>
              <a:t>System.out.printf</a:t>
            </a:r>
            <a:r>
              <a:rPr lang="pt-BR" sz="1600" dirty="0" smtClean="0">
                <a:latin typeface="Consolas" panose="020B0609020204030204" pitchFamily="49" charset="0"/>
              </a:rPr>
              <a:t>(</a:t>
            </a:r>
            <a:br>
              <a:rPr lang="pt-BR" sz="1600" dirty="0" smtClean="0">
                <a:latin typeface="Consolas" panose="020B0609020204030204" pitchFamily="49" charset="0"/>
              </a:rPr>
            </a:br>
            <a:r>
              <a:rPr lang="pt-BR" sz="1600" dirty="0" smtClean="0">
                <a:latin typeface="Consolas" panose="020B0609020204030204" pitchFamily="49" charset="0"/>
              </a:rPr>
              <a:t>          "%</a:t>
            </a:r>
            <a:r>
              <a:rPr lang="pt-BR" sz="1600" dirty="0">
                <a:latin typeface="Consolas" panose="020B0609020204030204" pitchFamily="49" charset="0"/>
              </a:rPr>
              <a:t>s\</a:t>
            </a:r>
            <a:r>
              <a:rPr lang="pt-BR" sz="1600" dirty="0" err="1">
                <a:latin typeface="Consolas" panose="020B0609020204030204" pitchFamily="49" charset="0"/>
              </a:rPr>
              <a:t>tcontando</a:t>
            </a:r>
            <a:r>
              <a:rPr lang="pt-BR" sz="1600" dirty="0">
                <a:latin typeface="Consolas" panose="020B0609020204030204" pitchFamily="49" charset="0"/>
              </a:rPr>
              <a:t>... %d (tempo %d)\n</a:t>
            </a:r>
            <a:r>
              <a:rPr lang="pt-BR" sz="1600" dirty="0" smtClean="0">
                <a:latin typeface="Consolas" panose="020B0609020204030204" pitchFamily="49" charset="0"/>
              </a:rPr>
              <a:t>",</a:t>
            </a:r>
            <a:br>
              <a:rPr lang="pt-BR" sz="1600" dirty="0" smtClean="0">
                <a:latin typeface="Consolas" panose="020B0609020204030204" pitchFamily="49" charset="0"/>
              </a:rPr>
            </a:br>
            <a:r>
              <a:rPr lang="pt-BR" sz="1600" dirty="0" smtClean="0">
                <a:latin typeface="Consolas" panose="020B0609020204030204" pitchFamily="49" charset="0"/>
              </a:rPr>
              <a:t>          nome,i,t1-tempo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   tempo </a:t>
            </a:r>
            <a:r>
              <a:rPr lang="pt-BR" sz="1600" dirty="0">
                <a:latin typeface="Consolas" panose="020B0609020204030204" pitchFamily="49" charset="0"/>
              </a:rPr>
              <a:t>= t1;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latin typeface="Consolas" panose="020B0609020204030204" pitchFamily="49" charset="0"/>
              </a:rPr>
              <a:t>Thread.sleep</a:t>
            </a:r>
            <a:r>
              <a:rPr lang="pt-BR" sz="1600" dirty="0" smtClean="0">
                <a:latin typeface="Consolas" panose="020B0609020204030204" pitchFamily="49" charset="0"/>
              </a:rPr>
              <a:t>(100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}</a:t>
            </a: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} </a:t>
            </a:r>
            <a:r>
              <a:rPr lang="pt-BR" sz="1600" dirty="0">
                <a:latin typeface="Consolas" panose="020B0609020204030204" pitchFamily="49" charset="0"/>
              </a:rPr>
              <a:t>catch (</a:t>
            </a:r>
            <a:r>
              <a:rPr lang="pt-BR" sz="1600" dirty="0" err="1">
                <a:latin typeface="Consolas" panose="020B0609020204030204" pitchFamily="49" charset="0"/>
              </a:rPr>
              <a:t>InterruptedException</a:t>
            </a:r>
            <a:r>
              <a:rPr lang="pt-BR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 </a:t>
            </a:r>
            <a:r>
              <a:rPr lang="pt-BR" sz="1600" dirty="0" err="1" smtClean="0">
                <a:latin typeface="Consolas" panose="020B0609020204030204" pitchFamily="49" charset="0"/>
              </a:rPr>
              <a:t>System.out.println</a:t>
            </a:r>
            <a:r>
              <a:rPr lang="pt-BR" sz="1600" dirty="0">
                <a:latin typeface="Consolas" panose="020B0609020204030204" pitchFamily="49" charset="0"/>
              </a:rPr>
              <a:t>("Thread " + nome + </a:t>
            </a:r>
            <a:r>
              <a:rPr lang="pt-BR" sz="1600" dirty="0" smtClean="0">
                <a:latin typeface="Consolas" panose="020B0609020204030204" pitchFamily="49" charset="0"/>
              </a:rPr>
              <a:t/>
            </a:r>
            <a:br>
              <a:rPr lang="pt-BR" sz="1600" dirty="0" smtClean="0">
                <a:latin typeface="Consolas" panose="020B0609020204030204" pitchFamily="49" charset="0"/>
              </a:rPr>
            </a:br>
            <a:r>
              <a:rPr lang="pt-BR" sz="1600" dirty="0" smtClean="0">
                <a:latin typeface="Consolas" panose="020B0609020204030204" pitchFamily="49" charset="0"/>
              </a:rPr>
              <a:t>           " </a:t>
            </a:r>
            <a:r>
              <a:rPr lang="pt-BR" sz="1600" dirty="0">
                <a:latin typeface="Consolas" panose="020B0609020204030204" pitchFamily="49" charset="0"/>
              </a:rPr>
              <a:t>foi interrompida.");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}</a:t>
            </a: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</a:t>
            </a:r>
            <a:r>
              <a:rPr lang="pt-BR" sz="1600" dirty="0" err="1" smtClean="0">
                <a:latin typeface="Consolas" panose="020B0609020204030204" pitchFamily="49" charset="0"/>
              </a:rPr>
              <a:t>System.out.printf</a:t>
            </a:r>
            <a:r>
              <a:rPr lang="pt-BR" sz="1600" dirty="0" smtClean="0">
                <a:latin typeface="Consolas" panose="020B0609020204030204" pitchFamily="49" charset="0"/>
              </a:rPr>
              <a:t>(“ </a:t>
            </a:r>
            <a:br>
              <a:rPr lang="pt-BR" sz="1600" dirty="0" smtClean="0">
                <a:latin typeface="Consolas" panose="020B0609020204030204" pitchFamily="49" charset="0"/>
              </a:rPr>
            </a:br>
            <a:r>
              <a:rPr lang="pt-BR" sz="1600" dirty="0" smtClean="0">
                <a:latin typeface="Consolas" panose="020B0609020204030204" pitchFamily="49" charset="0"/>
              </a:rPr>
              <a:t>         %</a:t>
            </a:r>
            <a:r>
              <a:rPr lang="pt-BR" sz="1600" dirty="0">
                <a:latin typeface="Consolas" panose="020B0609020204030204" pitchFamily="49" charset="0"/>
              </a:rPr>
              <a:t>s\</a:t>
            </a:r>
            <a:r>
              <a:rPr lang="pt-BR" sz="1600" dirty="0" err="1">
                <a:latin typeface="Consolas" panose="020B0609020204030204" pitchFamily="49" charset="0"/>
              </a:rPr>
              <a:t>tencerrando</a:t>
            </a:r>
            <a:r>
              <a:rPr lang="pt-BR" sz="1600" dirty="0">
                <a:latin typeface="Consolas" panose="020B0609020204030204" pitchFamily="49" charset="0"/>
              </a:rPr>
              <a:t>.\</a:t>
            </a:r>
            <a:r>
              <a:rPr lang="pt-BR" sz="1600" dirty="0" err="1">
                <a:latin typeface="Consolas" panose="020B0609020204030204" pitchFamily="49" charset="0"/>
              </a:rPr>
              <a:t>n",nome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179512" y="728700"/>
            <a:ext cx="3960440" cy="583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método </a:t>
            </a:r>
            <a:r>
              <a:rPr lang="pt-BR" dirty="0" err="1">
                <a:solidFill>
                  <a:srgbClr val="FFFF00"/>
                </a:solidFill>
              </a:rPr>
              <a:t>main</a:t>
            </a:r>
            <a:r>
              <a:rPr lang="pt-BR" dirty="0">
                <a:solidFill>
                  <a:srgbClr val="FFFF00"/>
                </a:solidFill>
              </a:rPr>
              <a:t> encerrado.</a:t>
            </a:r>
          </a:p>
          <a:p>
            <a:r>
              <a:rPr lang="pt-BR" dirty="0"/>
              <a:t>Dois	contando... 0 (tempo 0)</a:t>
            </a:r>
          </a:p>
          <a:p>
            <a:r>
              <a:rPr lang="pt-BR" dirty="0"/>
              <a:t>Três	contando... 0 (tempo 0)</a:t>
            </a:r>
          </a:p>
          <a:p>
            <a:r>
              <a:rPr lang="pt-BR" dirty="0"/>
              <a:t>Um	contando... 0 (tempo 0)</a:t>
            </a:r>
          </a:p>
          <a:p>
            <a:r>
              <a:rPr lang="pt-BR" dirty="0"/>
              <a:t>Três	contando... 1 (tempo 146)</a:t>
            </a:r>
          </a:p>
          <a:p>
            <a:r>
              <a:rPr lang="pt-BR" dirty="0"/>
              <a:t>Um	contando... 1 (tempo 146)</a:t>
            </a:r>
          </a:p>
          <a:p>
            <a:r>
              <a:rPr lang="pt-BR" dirty="0"/>
              <a:t>Dois	contando... 1 (tempo 146)</a:t>
            </a:r>
          </a:p>
          <a:p>
            <a:r>
              <a:rPr lang="pt-BR" dirty="0"/>
              <a:t>Três	contando... 2 (tempo 110)</a:t>
            </a:r>
          </a:p>
          <a:p>
            <a:r>
              <a:rPr lang="pt-BR" dirty="0"/>
              <a:t>Um	contando... 2 (tempo 110)</a:t>
            </a:r>
          </a:p>
          <a:p>
            <a:r>
              <a:rPr lang="pt-BR" dirty="0"/>
              <a:t>Dois	contando... 2 (tempo 110)</a:t>
            </a:r>
          </a:p>
          <a:p>
            <a:r>
              <a:rPr lang="pt-BR" dirty="0"/>
              <a:t>Três	contando... 3 (tempo 109)</a:t>
            </a:r>
          </a:p>
          <a:p>
            <a:r>
              <a:rPr lang="pt-BR" dirty="0"/>
              <a:t>Um	contando... 3 (tempo 109)</a:t>
            </a:r>
          </a:p>
          <a:p>
            <a:r>
              <a:rPr lang="pt-BR" dirty="0"/>
              <a:t>Dois	contando... 3 (tempo 109</a:t>
            </a:r>
            <a:r>
              <a:rPr lang="pt-BR" dirty="0" smtClean="0"/>
              <a:t>) </a:t>
            </a:r>
          </a:p>
          <a:p>
            <a:r>
              <a:rPr lang="pt-BR" dirty="0" smtClean="0"/>
              <a:t>......</a:t>
            </a:r>
          </a:p>
          <a:p>
            <a:r>
              <a:rPr lang="pt-BR" dirty="0" smtClean="0"/>
              <a:t>Dois</a:t>
            </a:r>
            <a:r>
              <a:rPr lang="pt-BR" dirty="0"/>
              <a:t>	contando... 9 (tempo 109)</a:t>
            </a:r>
          </a:p>
          <a:p>
            <a:r>
              <a:rPr lang="pt-BR" dirty="0"/>
              <a:t>Um	contando... 9 (tempo 109)</a:t>
            </a:r>
          </a:p>
          <a:p>
            <a:r>
              <a:rPr lang="pt-BR" dirty="0"/>
              <a:t>Três	contando... 9 (tempo 109)</a:t>
            </a:r>
          </a:p>
          <a:p>
            <a:r>
              <a:rPr lang="pt-BR" dirty="0">
                <a:solidFill>
                  <a:srgbClr val="FFFF00"/>
                </a:solidFill>
              </a:rPr>
              <a:t>Um	encerrando.</a:t>
            </a:r>
          </a:p>
          <a:p>
            <a:r>
              <a:rPr lang="pt-BR" dirty="0">
                <a:solidFill>
                  <a:srgbClr val="FFFF00"/>
                </a:solidFill>
              </a:rPr>
              <a:t>Três	encerrando.</a:t>
            </a:r>
          </a:p>
          <a:p>
            <a:r>
              <a:rPr lang="pt-BR" dirty="0">
                <a:solidFill>
                  <a:srgbClr val="FFFF00"/>
                </a:solidFill>
              </a:rPr>
              <a:t>Dois	encerrando.</a:t>
            </a:r>
          </a:p>
        </p:txBody>
      </p:sp>
    </p:spTree>
    <p:extLst>
      <p:ext uri="{BB962C8B-B14F-4D97-AF65-F5344CB8AC3E}">
        <p14:creationId xmlns:p14="http://schemas.microsoft.com/office/powerpoint/2010/main" val="14132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principais métodos de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start()</a:t>
            </a:r>
            <a:br>
              <a:rPr lang="pt-BR" sz="2400" dirty="0" smtClean="0"/>
            </a:br>
            <a:r>
              <a:rPr lang="pt-BR" sz="2400" dirty="0" smtClean="0"/>
              <a:t>inicia a execução da thread, só pode ser executada uma vez.</a:t>
            </a:r>
          </a:p>
          <a:p>
            <a:r>
              <a:rPr lang="pt-BR" sz="2400" dirty="0" err="1" smtClean="0"/>
              <a:t>yield</a:t>
            </a:r>
            <a:r>
              <a:rPr lang="pt-BR" sz="2400" dirty="0" smtClean="0"/>
              <a:t>()</a:t>
            </a:r>
            <a:br>
              <a:rPr lang="pt-BR" sz="2400" dirty="0" smtClean="0"/>
            </a:br>
            <a:r>
              <a:rPr lang="pt-BR" sz="2400" dirty="0" smtClean="0"/>
              <a:t>indica ao </a:t>
            </a:r>
            <a:r>
              <a:rPr lang="pt-BR" sz="2400" dirty="0"/>
              <a:t>escalonador</a:t>
            </a:r>
            <a:r>
              <a:rPr lang="pt-BR" sz="2400" dirty="0" smtClean="0"/>
              <a:t> que a thread atual pode ser suspensa, aumentando a possibilidade de outra thread ser executada. Mas o escalonador pode ignorar isso.</a:t>
            </a:r>
          </a:p>
          <a:p>
            <a:r>
              <a:rPr lang="pt-BR" sz="2400" dirty="0" err="1" smtClean="0"/>
              <a:t>sleep</a:t>
            </a:r>
            <a:r>
              <a:rPr lang="pt-BR" sz="2400" dirty="0" smtClean="0"/>
              <a:t>(t)</a:t>
            </a:r>
            <a:br>
              <a:rPr lang="pt-BR" sz="2400" dirty="0" smtClean="0"/>
            </a:br>
            <a:r>
              <a:rPr lang="pt-BR" sz="2400" dirty="0" smtClean="0"/>
              <a:t>faz com que a thread fique suspensa por t </a:t>
            </a:r>
            <a:r>
              <a:rPr lang="pt-BR" sz="2400" dirty="0" err="1" smtClean="0"/>
              <a:t>milisegundos</a:t>
            </a:r>
            <a:endParaRPr lang="pt-BR" sz="2400" dirty="0" smtClean="0"/>
          </a:p>
          <a:p>
            <a:r>
              <a:rPr lang="pt-BR" sz="2400" dirty="0" err="1" smtClean="0"/>
              <a:t>wait</a:t>
            </a:r>
            <a:r>
              <a:rPr lang="pt-BR" sz="2400" dirty="0" smtClean="0"/>
              <a:t>()</a:t>
            </a:r>
            <a:br>
              <a:rPr lang="pt-BR" sz="2400" dirty="0" smtClean="0"/>
            </a:br>
            <a:r>
              <a:rPr lang="pt-BR" sz="2400" dirty="0" smtClean="0"/>
              <a:t>faz com que a thread fique suspensa até que seja reativada por outra thread (método </a:t>
            </a:r>
            <a:r>
              <a:rPr lang="pt-BR" sz="2400" dirty="0" err="1" smtClean="0"/>
              <a:t>notify</a:t>
            </a:r>
            <a:r>
              <a:rPr lang="pt-BR" sz="2400" dirty="0" smtClean="0"/>
              <a:t>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87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ciclo de vida das Threads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12565" y="2060848"/>
            <a:ext cx="1440160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NEW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75856" y="1293474"/>
            <a:ext cx="1440160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RUNNABLE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546888" y="2204864"/>
            <a:ext cx="1440160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BLOCKED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31940" y="4152598"/>
            <a:ext cx="1440160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WAITING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1539280" y="4800670"/>
            <a:ext cx="1872208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TIMED_WAITING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156176" y="3158970"/>
            <a:ext cx="165618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TERMINATED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907704" y="3140968"/>
            <a:ext cx="144016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RUNNING</a:t>
            </a:r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47936" y="1041446"/>
            <a:ext cx="504056" cy="576064"/>
            <a:chOff x="35496" y="2348880"/>
            <a:chExt cx="504056" cy="576064"/>
          </a:xfrm>
        </p:grpSpPr>
        <p:sp>
          <p:nvSpPr>
            <p:cNvPr id="11" name="Elipse 10"/>
            <p:cNvSpPr/>
            <p:nvPr/>
          </p:nvSpPr>
          <p:spPr>
            <a:xfrm>
              <a:off x="35496" y="2348880"/>
              <a:ext cx="50405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179512" y="2500516"/>
              <a:ext cx="199256" cy="2712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" name="Conector de seta reta 14"/>
          <p:cNvCxnSpPr>
            <a:stCxn id="11" idx="5"/>
            <a:endCxn id="4" idx="0"/>
          </p:cNvCxnSpPr>
          <p:nvPr/>
        </p:nvCxnSpPr>
        <p:spPr>
          <a:xfrm>
            <a:off x="478175" y="1533147"/>
            <a:ext cx="454470" cy="52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22784" y="1412776"/>
            <a:ext cx="1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new Thread()</a:t>
            </a:r>
            <a:endParaRPr lang="pt-BR" dirty="0"/>
          </a:p>
        </p:txBody>
      </p:sp>
      <p:cxnSp>
        <p:nvCxnSpPr>
          <p:cNvPr id="18" name="Conector de seta reta 17"/>
          <p:cNvCxnSpPr>
            <a:stCxn id="4" idx="3"/>
            <a:endCxn id="5" idx="1"/>
          </p:cNvCxnSpPr>
          <p:nvPr/>
        </p:nvCxnSpPr>
        <p:spPr>
          <a:xfrm flipV="1">
            <a:off x="1652725" y="1617510"/>
            <a:ext cx="1623131" cy="76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979712" y="1628800"/>
            <a:ext cx="1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start()</a:t>
            </a:r>
            <a:endParaRPr lang="pt-BR" dirty="0"/>
          </a:p>
        </p:txBody>
      </p:sp>
      <p:cxnSp>
        <p:nvCxnSpPr>
          <p:cNvPr id="27" name="Conector de seta reta 26"/>
          <p:cNvCxnSpPr>
            <a:stCxn id="5" idx="2"/>
            <a:endCxn id="10" idx="0"/>
          </p:cNvCxnSpPr>
          <p:nvPr/>
        </p:nvCxnSpPr>
        <p:spPr>
          <a:xfrm flipH="1">
            <a:off x="2627784" y="1941546"/>
            <a:ext cx="1368152" cy="1199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475384" y="2399162"/>
            <a:ext cx="1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31" name="Conector de seta reta 30"/>
          <p:cNvCxnSpPr>
            <a:stCxn id="10" idx="3"/>
            <a:endCxn id="9" idx="1"/>
          </p:cNvCxnSpPr>
          <p:nvPr/>
        </p:nvCxnSpPr>
        <p:spPr>
          <a:xfrm>
            <a:off x="3347864" y="3465004"/>
            <a:ext cx="2808312" cy="180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0" idx="3"/>
            <a:endCxn id="6" idx="2"/>
          </p:cNvCxnSpPr>
          <p:nvPr/>
        </p:nvCxnSpPr>
        <p:spPr>
          <a:xfrm flipV="1">
            <a:off x="3347864" y="2852936"/>
            <a:ext cx="1919104" cy="612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" idx="1"/>
          </p:cNvCxnSpPr>
          <p:nvPr/>
        </p:nvCxnSpPr>
        <p:spPr>
          <a:xfrm flipH="1">
            <a:off x="3347864" y="2528900"/>
            <a:ext cx="1199024" cy="630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0" idx="2"/>
            <a:endCxn id="7" idx="1"/>
          </p:cNvCxnSpPr>
          <p:nvPr/>
        </p:nvCxnSpPr>
        <p:spPr>
          <a:xfrm>
            <a:off x="2627784" y="3789040"/>
            <a:ext cx="1404156" cy="687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10" idx="2"/>
            <a:endCxn id="8" idx="0"/>
          </p:cNvCxnSpPr>
          <p:nvPr/>
        </p:nvCxnSpPr>
        <p:spPr>
          <a:xfrm flipH="1">
            <a:off x="2475384" y="3789040"/>
            <a:ext cx="152400" cy="1011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8" idx="1"/>
            <a:endCxn id="10" idx="1"/>
          </p:cNvCxnSpPr>
          <p:nvPr/>
        </p:nvCxnSpPr>
        <p:spPr>
          <a:xfrm rot="10800000" flipH="1">
            <a:off x="1539280" y="3465004"/>
            <a:ext cx="368424" cy="1659702"/>
          </a:xfrm>
          <a:prstGeom prst="bentConnector3">
            <a:avLst>
              <a:gd name="adj1" fmla="val -62048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7" idx="0"/>
          </p:cNvCxnSpPr>
          <p:nvPr/>
        </p:nvCxnSpPr>
        <p:spPr>
          <a:xfrm flipH="1" flipV="1">
            <a:off x="3347864" y="3731984"/>
            <a:ext cx="1404156" cy="4206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3259088" y="3861048"/>
            <a:ext cx="1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sleep</a:t>
            </a:r>
            <a:r>
              <a:rPr lang="pt-BR" dirty="0" smtClean="0"/>
              <a:t>(), </a:t>
            </a:r>
            <a:r>
              <a:rPr lang="pt-BR" dirty="0" err="1" smtClean="0"/>
              <a:t>wait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746920" y="4365104"/>
            <a:ext cx="1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wait</a:t>
            </a:r>
            <a:r>
              <a:rPr lang="pt-BR" dirty="0" smtClean="0"/>
              <a:t>(n)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267200" y="3140968"/>
            <a:ext cx="167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Final da execução</a:t>
            </a:r>
            <a:endParaRPr lang="pt-BR" dirty="0"/>
          </a:p>
        </p:txBody>
      </p:sp>
      <p:cxnSp>
        <p:nvCxnSpPr>
          <p:cNvPr id="62" name="Conector de seta reta 61"/>
          <p:cNvCxnSpPr>
            <a:stCxn id="4" idx="2"/>
            <a:endCxn id="9" idx="2"/>
          </p:cNvCxnSpPr>
          <p:nvPr/>
        </p:nvCxnSpPr>
        <p:spPr>
          <a:xfrm rot="16200000" flipH="1">
            <a:off x="3409395" y="232169"/>
            <a:ext cx="1098122" cy="6051623"/>
          </a:xfrm>
          <a:prstGeom prst="bentConnector3">
            <a:avLst>
              <a:gd name="adj1" fmla="val 27926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Retângulo de cantos arredondados 66"/>
          <p:cNvSpPr/>
          <p:nvPr/>
        </p:nvSpPr>
        <p:spPr>
          <a:xfrm>
            <a:off x="6984268" y="869046"/>
            <a:ext cx="1980220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Estados previstos na Linguagem</a:t>
            </a:r>
            <a:endParaRPr lang="pt-BR" dirty="0"/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984268" y="1605155"/>
            <a:ext cx="1980220" cy="6717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Estado “virtual”</a:t>
            </a:r>
            <a:endParaRPr lang="pt-BR" dirty="0"/>
          </a:p>
        </p:txBody>
      </p:sp>
      <p:cxnSp>
        <p:nvCxnSpPr>
          <p:cNvPr id="69" name="Conector de seta reta 68"/>
          <p:cNvCxnSpPr/>
          <p:nvPr/>
        </p:nvCxnSpPr>
        <p:spPr>
          <a:xfrm>
            <a:off x="7848364" y="55172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7443936" y="4221088"/>
            <a:ext cx="167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Operações realizadas pela VM (não controladas)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443936" y="5651956"/>
            <a:ext cx="1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cxnSp>
        <p:nvCxnSpPr>
          <p:cNvPr id="73" name="Conector de seta reta 72"/>
          <p:cNvCxnSpPr/>
          <p:nvPr/>
        </p:nvCxnSpPr>
        <p:spPr>
          <a:xfrm>
            <a:off x="7837153" y="6165304"/>
            <a:ext cx="886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35496" y="6093296"/>
            <a:ext cx="725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https://docs.oracle.com/javase/7/docs/api/java/lang/Thread.State.html</a:t>
            </a:r>
          </a:p>
        </p:txBody>
      </p:sp>
    </p:spTree>
    <p:extLst>
      <p:ext uri="{BB962C8B-B14F-4D97-AF65-F5344CB8AC3E}">
        <p14:creationId xmlns:p14="http://schemas.microsoft.com/office/powerpoint/2010/main" val="311947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4624"/>
            <a:ext cx="8208912" cy="1008112"/>
          </a:xfrm>
        </p:spPr>
        <p:txBody>
          <a:bodyPr>
            <a:normAutofit/>
          </a:bodyPr>
          <a:lstStyle/>
          <a:p>
            <a:r>
              <a:rPr lang="pt-BR" dirty="0" smtClean="0"/>
              <a:t>Uma outra representação </a:t>
            </a:r>
            <a:endParaRPr lang="pt-BR" dirty="0"/>
          </a:p>
        </p:txBody>
      </p:sp>
      <p:pic>
        <p:nvPicPr>
          <p:cNvPr id="1026" name="Picture 2" descr="threads-states.gif (5424 byt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18456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74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862</Words>
  <Application>Microsoft Office PowerPoint</Application>
  <PresentationFormat>Apresentação na tela (4:3)</PresentationFormat>
  <Paragraphs>233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Concorrência Primeira parte</vt:lpstr>
      <vt:lpstr>Introdução</vt:lpstr>
      <vt:lpstr>Introdução</vt:lpstr>
      <vt:lpstr>Introdução</vt:lpstr>
      <vt:lpstr>Um primeiro exemplo</vt:lpstr>
      <vt:lpstr>Um primeiro exemplo</vt:lpstr>
      <vt:lpstr>Os principais métodos de Thread</vt:lpstr>
      <vt:lpstr>O ciclo de vida das Threads</vt:lpstr>
      <vt:lpstr>Uma outra representação </vt:lpstr>
      <vt:lpstr>Estado non-runnable</vt:lpstr>
      <vt:lpstr>Escalonamento</vt:lpstr>
      <vt:lpstr>Preempetivo e Round-robin</vt:lpstr>
      <vt:lpstr>Prioridades</vt:lpstr>
      <vt:lpstr>Sincronização</vt:lpstr>
      <vt:lpstr>Sincronização</vt:lpstr>
      <vt:lpstr>Cenário</vt:lpstr>
      <vt:lpstr>Sincronização</vt:lpstr>
      <vt:lpstr>wait() e notifyAll()</vt:lpstr>
      <vt:lpstr>Na próxima parte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“Diretrizes, Padrões e código para aplicativos Java de ponta a ponta” Uma primeira visita ao Design Pattern - DAO</dc:title>
  <dc:creator>user</dc:creator>
  <cp:lastModifiedBy>user</cp:lastModifiedBy>
  <cp:revision>50</cp:revision>
  <dcterms:created xsi:type="dcterms:W3CDTF">2018-08-16T13:38:09Z</dcterms:created>
  <dcterms:modified xsi:type="dcterms:W3CDTF">2018-09-06T15:40:14Z</dcterms:modified>
</cp:coreProperties>
</file>