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74" r:id="rId4"/>
    <p:sldId id="280" r:id="rId5"/>
    <p:sldId id="276" r:id="rId6"/>
    <p:sldId id="277" r:id="rId7"/>
    <p:sldId id="278" r:id="rId8"/>
    <p:sldId id="279" r:id="rId9"/>
    <p:sldId id="275" r:id="rId10"/>
    <p:sldId id="282" r:id="rId11"/>
    <p:sldId id="283" r:id="rId12"/>
    <p:sldId id="284" r:id="rId13"/>
    <p:sldId id="285" r:id="rId14"/>
    <p:sldId id="286" r:id="rId15"/>
    <p:sldId id="271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1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8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4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pt-BR" dirty="0" smtClean="0"/>
              <a:t>UFPR:</a:t>
            </a:r>
            <a:r>
              <a:rPr lang="pt-BR" baseline="0" dirty="0" smtClean="0"/>
              <a:t> TADS – DS142 – LPOO II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" y="26404"/>
            <a:ext cx="697660" cy="85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44624"/>
            <a:ext cx="8208912" cy="83340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824" y="1052736"/>
            <a:ext cx="8877672" cy="518457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2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09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60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9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31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7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A926-5CEB-48D3-AD54-84DC6EF8C62D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7B79-8417-42C5-A526-C10AC4D47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96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tutorial/essential/concurrency/syncmeth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" y="-16962"/>
            <a:ext cx="12209232" cy="68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2699792" y="2130425"/>
            <a:ext cx="5758408" cy="1470025"/>
          </a:xfrm>
        </p:spPr>
        <p:txBody>
          <a:bodyPr/>
          <a:lstStyle/>
          <a:p>
            <a: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Concorrência</a:t>
            </a:r>
            <a:br>
              <a:rPr lang="pt-B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Segunda </a:t>
            </a:r>
            <a:r>
              <a:rPr lang="pt-BR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ubtítulo 2"/>
          <p:cNvSpPr>
            <a:spLocks noGrp="1"/>
          </p:cNvSpPr>
          <p:nvPr>
            <p:ph type="subTitle" idx="1"/>
          </p:nvPr>
        </p:nvSpPr>
        <p:spPr>
          <a:xfrm>
            <a:off x="2555776" y="4581128"/>
            <a:ext cx="6400800" cy="1752600"/>
          </a:xfrm>
        </p:spPr>
        <p:txBody>
          <a:bodyPr>
            <a:normAutofit/>
          </a:bodyPr>
          <a:lstStyle/>
          <a:p>
            <a:endParaRPr lang="pt-BR" sz="2400" dirty="0" smtClean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Prof. Dr. </a:t>
            </a:r>
            <a:r>
              <a:rPr lang="pt-BR" sz="2400" dirty="0" err="1" smtClean="0">
                <a:solidFill>
                  <a:schemeClr val="bg1"/>
                </a:solidFill>
              </a:rPr>
              <a:t>Dieval</a:t>
            </a:r>
            <a:r>
              <a:rPr lang="pt-BR" sz="2400" dirty="0" smtClean="0">
                <a:solidFill>
                  <a:schemeClr val="bg1"/>
                </a:solidFill>
              </a:rPr>
              <a:t> </a:t>
            </a:r>
            <a:r>
              <a:rPr lang="pt-BR" sz="2400" dirty="0" err="1" smtClean="0">
                <a:solidFill>
                  <a:schemeClr val="bg1"/>
                </a:solidFill>
              </a:rPr>
              <a:t>Guizelini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2018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915816" y="148570"/>
            <a:ext cx="8208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UFPR – CST </a:t>
            </a:r>
            <a:r>
              <a:rPr lang="en-US" sz="2000" b="1" dirty="0" err="1" smtClean="0">
                <a:solidFill>
                  <a:schemeClr val="bg1"/>
                </a:solidFill>
              </a:rPr>
              <a:t>em</a:t>
            </a:r>
            <a:r>
              <a:rPr lang="en-US" sz="2000" b="1" dirty="0" smtClean="0">
                <a:solidFill>
                  <a:schemeClr val="bg1"/>
                </a:solidFill>
              </a:rPr>
              <a:t> An[</a:t>
            </a:r>
            <a:r>
              <a:rPr lang="en-US" sz="2000" b="1" dirty="0" err="1" smtClean="0">
                <a:solidFill>
                  <a:schemeClr val="bg1"/>
                </a:solidFill>
              </a:rPr>
              <a:t>alise</a:t>
            </a:r>
            <a:r>
              <a:rPr lang="en-US" sz="2000" b="1" dirty="0" smtClean="0">
                <a:solidFill>
                  <a:schemeClr val="bg1"/>
                </a:solidFill>
              </a:rPr>
              <a:t> e </a:t>
            </a:r>
            <a:r>
              <a:rPr lang="en-US" sz="2000" b="1" dirty="0" err="1" smtClean="0">
                <a:solidFill>
                  <a:schemeClr val="bg1"/>
                </a:solidFill>
              </a:rPr>
              <a:t>Desenvolvimento</a:t>
            </a:r>
            <a:r>
              <a:rPr lang="en-US" sz="2000" b="1" dirty="0" smtClean="0">
                <a:solidFill>
                  <a:schemeClr val="bg1"/>
                </a:solidFill>
              </a:rPr>
              <a:t> de </a:t>
            </a:r>
            <a:r>
              <a:rPr lang="en-US" sz="2000" b="1" dirty="0" err="1" smtClean="0">
                <a:solidFill>
                  <a:schemeClr val="bg1"/>
                </a:solidFill>
              </a:rPr>
              <a:t>Sistemas</a:t>
            </a:r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DS142 - </a:t>
            </a:r>
            <a:r>
              <a:rPr lang="en-US" sz="2000" b="1" dirty="0" err="1" smtClean="0">
                <a:solidFill>
                  <a:schemeClr val="bg1"/>
                </a:solidFill>
              </a:rPr>
              <a:t>Linguagem</a:t>
            </a:r>
            <a:r>
              <a:rPr lang="en-US" sz="2000" b="1" dirty="0" smtClean="0">
                <a:solidFill>
                  <a:schemeClr val="bg1"/>
                </a:solidFill>
              </a:rPr>
              <a:t> de </a:t>
            </a:r>
            <a:r>
              <a:rPr lang="en-US" sz="2000" b="1" dirty="0" err="1" smtClean="0">
                <a:solidFill>
                  <a:schemeClr val="bg1"/>
                </a:solidFill>
              </a:rPr>
              <a:t>Programação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Orienta</a:t>
            </a:r>
            <a:r>
              <a:rPr lang="en-US" sz="2000" b="1" dirty="0" smtClean="0">
                <a:solidFill>
                  <a:schemeClr val="bg1"/>
                </a:solidFill>
              </a:rPr>
              <a:t> a </a:t>
            </a:r>
            <a:r>
              <a:rPr lang="en-US" sz="2000" b="1" dirty="0" err="1" smtClean="0">
                <a:solidFill>
                  <a:schemeClr val="bg1"/>
                </a:solidFill>
              </a:rPr>
              <a:t>Objetos</a:t>
            </a:r>
            <a:endParaRPr lang="pt-B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Uso de </a:t>
            </a:r>
            <a:r>
              <a:rPr lang="pt-BR" dirty="0" err="1" smtClean="0"/>
              <a:t>Locks</a:t>
            </a:r>
            <a:r>
              <a:rPr lang="pt-BR" dirty="0" smtClean="0"/>
              <a:t> explícitos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 smtClean="0"/>
              <a:t>Vantagens:</a:t>
            </a:r>
          </a:p>
          <a:p>
            <a:pPr lvl="1"/>
            <a:r>
              <a:rPr lang="pt-BR" sz="2000" dirty="0"/>
              <a:t>Permite proteger alguns </a:t>
            </a:r>
            <a:r>
              <a:rPr lang="pt-BR" sz="2000" dirty="0" err="1"/>
              <a:t>statements</a:t>
            </a:r>
            <a:r>
              <a:rPr lang="pt-BR" sz="2000" dirty="0"/>
              <a:t> (sem bloco)</a:t>
            </a:r>
          </a:p>
          <a:p>
            <a:pPr lvl="1"/>
            <a:r>
              <a:rPr lang="pt-BR" sz="2000" dirty="0"/>
              <a:t>permite proteger múltiplos </a:t>
            </a:r>
            <a:r>
              <a:rPr lang="pt-BR" sz="2000" dirty="0" smtClean="0"/>
              <a:t>métodos</a:t>
            </a:r>
          </a:p>
          <a:p>
            <a:pPr lvl="1"/>
            <a:endParaRPr lang="pt-BR" sz="2000" dirty="0"/>
          </a:p>
          <a:p>
            <a:r>
              <a:rPr lang="pt-BR" sz="2400" dirty="0"/>
              <a:t>Para criar um </a:t>
            </a:r>
            <a:r>
              <a:rPr lang="pt-BR" sz="2400" dirty="0" err="1"/>
              <a:t>lock</a:t>
            </a:r>
            <a:r>
              <a:rPr lang="pt-BR" sz="2400" dirty="0"/>
              <a:t> explícito, você instancia uma implementação da interface </a:t>
            </a:r>
            <a:r>
              <a:rPr lang="pt-BR" sz="2400" dirty="0" err="1" smtClean="0"/>
              <a:t>Lock</a:t>
            </a:r>
            <a:r>
              <a:rPr lang="pt-BR" sz="2400" dirty="0" smtClean="0"/>
              <a:t>. Normalmente</a:t>
            </a:r>
            <a:r>
              <a:rPr lang="pt-BR" sz="2400" dirty="0"/>
              <a:t>, instancia-se </a:t>
            </a:r>
            <a:r>
              <a:rPr lang="pt-BR" sz="2400" dirty="0" err="1" smtClean="0"/>
              <a:t>ReentrantLock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Use </a:t>
            </a:r>
            <a:r>
              <a:rPr lang="pt-BR" sz="2400" dirty="0" err="1" smtClean="0"/>
              <a:t>try</a:t>
            </a:r>
            <a:r>
              <a:rPr lang="pt-BR" sz="2400" dirty="0" smtClean="0"/>
              <a:t>/</a:t>
            </a:r>
            <a:r>
              <a:rPr lang="pt-BR" sz="2400" dirty="0" err="1" smtClean="0"/>
              <a:t>finally</a:t>
            </a:r>
            <a:r>
              <a:rPr lang="pt-BR" sz="2400" dirty="0" smtClean="0"/>
              <a:t> para assegurar que um </a:t>
            </a:r>
            <a:r>
              <a:rPr lang="pt-BR" sz="2400" dirty="0" err="1" smtClean="0"/>
              <a:t>lock</a:t>
            </a:r>
            <a:r>
              <a:rPr lang="pt-BR" sz="2400" dirty="0" smtClean="0"/>
              <a:t> seja desfeito no final do código.</a:t>
            </a:r>
          </a:p>
          <a:p>
            <a:endParaRPr lang="pt-BR" sz="2400" dirty="0" smtClean="0"/>
          </a:p>
          <a:p>
            <a:r>
              <a:rPr lang="pt-BR" sz="2400" dirty="0" smtClean="0"/>
              <a:t>Um objeto de </a:t>
            </a:r>
            <a:r>
              <a:rPr lang="pt-BR" sz="2400" dirty="0" err="1" smtClean="0"/>
              <a:t>Lock</a:t>
            </a:r>
            <a:r>
              <a:rPr lang="pt-BR" sz="2400" dirty="0" smtClean="0"/>
              <a:t> é quase sempre utilizado com um objeto da interface </a:t>
            </a:r>
            <a:r>
              <a:rPr lang="pt-BR" sz="2400" dirty="0" err="1" smtClean="0"/>
              <a:t>Condition</a:t>
            </a:r>
            <a:r>
              <a:rPr lang="pt-BR" sz="2400" dirty="0" smtClean="0"/>
              <a:t>.</a:t>
            </a:r>
          </a:p>
          <a:p>
            <a:pPr lvl="1"/>
            <a:r>
              <a:rPr lang="pt-BR" sz="2000" dirty="0" err="1" smtClean="0"/>
              <a:t>await</a:t>
            </a:r>
            <a:r>
              <a:rPr lang="pt-BR" sz="2000" dirty="0" smtClean="0"/>
              <a:t> – espera uma condição ocorrer;</a:t>
            </a:r>
          </a:p>
          <a:p>
            <a:pPr lvl="1"/>
            <a:r>
              <a:rPr lang="pt-BR" sz="2000" dirty="0" err="1" smtClean="0"/>
              <a:t>signal</a:t>
            </a:r>
            <a:r>
              <a:rPr lang="pt-BR" sz="2000" dirty="0" smtClean="0"/>
              <a:t> e </a:t>
            </a:r>
            <a:r>
              <a:rPr lang="pt-BR" sz="2000" dirty="0" err="1" smtClean="0"/>
              <a:t>signalAll</a:t>
            </a:r>
            <a:r>
              <a:rPr lang="pt-BR" sz="2000" dirty="0" smtClean="0"/>
              <a:t> avisa as threads que estão aguardando que a condição ocorreu;</a:t>
            </a:r>
            <a:endParaRPr lang="pt-BR" sz="2000" dirty="0"/>
          </a:p>
          <a:p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1292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Concorrentes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824" y="836712"/>
            <a:ext cx="8877672" cy="5616624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Após o JSDK 5, o Java ganhou estruturas concorrentes (</a:t>
            </a:r>
            <a:r>
              <a:rPr lang="pt-BR" dirty="0" err="1" smtClean="0"/>
              <a:t>java.util.concurrent</a:t>
            </a:r>
            <a:r>
              <a:rPr lang="pt-BR" dirty="0" smtClean="0"/>
              <a:t>).</a:t>
            </a:r>
          </a:p>
          <a:p>
            <a:endParaRPr lang="pt-BR" dirty="0" smtClean="0"/>
          </a:p>
          <a:p>
            <a:r>
              <a:rPr lang="pt-BR" dirty="0" smtClean="0"/>
              <a:t>As </a:t>
            </a:r>
            <a:r>
              <a:rPr lang="pt-BR" dirty="0"/>
              <a:t>coleções de Java (</a:t>
            </a:r>
            <a:r>
              <a:rPr lang="pt-BR" dirty="0" err="1"/>
              <a:t>ArrayList</a:t>
            </a:r>
            <a:r>
              <a:rPr lang="pt-BR" dirty="0"/>
              <a:t>, ...) não são sincronizadas</a:t>
            </a:r>
          </a:p>
          <a:p>
            <a:pPr lvl="1"/>
            <a:r>
              <a:rPr lang="pt-BR" dirty="0"/>
              <a:t>Dizemos que o uso dessas coleções não seja "thread-safe"</a:t>
            </a:r>
          </a:p>
          <a:p>
            <a:pPr lvl="1"/>
            <a:r>
              <a:rPr lang="pt-BR" dirty="0"/>
              <a:t>A exceção é Vector que é sincronizada por motivos </a:t>
            </a:r>
            <a:r>
              <a:rPr lang="pt-BR" dirty="0" smtClean="0"/>
              <a:t>históricos</a:t>
            </a:r>
          </a:p>
          <a:p>
            <a:pPr lvl="1"/>
            <a:endParaRPr lang="pt-BR" dirty="0"/>
          </a:p>
          <a:p>
            <a:r>
              <a:rPr lang="pt-BR" dirty="0"/>
              <a:t>Para criar coleções sincronizadas, você pode criar um decorador da coleção que sincroniza os </a:t>
            </a:r>
            <a:r>
              <a:rPr lang="pt-BR" dirty="0" smtClean="0"/>
              <a:t>métodos</a:t>
            </a:r>
          </a:p>
          <a:p>
            <a:endParaRPr lang="pt-BR" dirty="0"/>
          </a:p>
          <a:p>
            <a:r>
              <a:rPr lang="pt-BR" dirty="0"/>
              <a:t>Java já fornece tais decoradores na classe </a:t>
            </a:r>
            <a:r>
              <a:rPr lang="pt-BR" dirty="0" err="1"/>
              <a:t>Collections</a:t>
            </a:r>
            <a:endParaRPr lang="pt-BR" dirty="0"/>
          </a:p>
          <a:p>
            <a:pPr lvl="1"/>
            <a:r>
              <a:rPr lang="pt-BR" dirty="0"/>
              <a:t>Há várias decoradores porque há várias interfaces para usar coleções</a:t>
            </a:r>
          </a:p>
          <a:p>
            <a:pPr lvl="2"/>
            <a:r>
              <a:rPr lang="pt-BR" dirty="0" err="1"/>
              <a:t>Collection</a:t>
            </a:r>
            <a:endParaRPr lang="pt-BR" dirty="0"/>
          </a:p>
          <a:p>
            <a:pPr lvl="2"/>
            <a:r>
              <a:rPr lang="pt-BR" dirty="0" err="1"/>
              <a:t>List</a:t>
            </a:r>
            <a:endParaRPr lang="pt-BR" dirty="0"/>
          </a:p>
          <a:p>
            <a:pPr lvl="2"/>
            <a:r>
              <a:rPr lang="pt-BR" dirty="0" err="1"/>
              <a:t>Map</a:t>
            </a:r>
            <a:endParaRPr lang="pt-BR" dirty="0"/>
          </a:p>
          <a:p>
            <a:pPr lvl="2"/>
            <a:r>
              <a:rPr lang="pt-BR" dirty="0" smtClean="0"/>
              <a:t>Set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53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Concorrentes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Exemplo: como usar uma lista sincronizada</a:t>
            </a:r>
            <a:br>
              <a:rPr lang="pt-BR" sz="2400" dirty="0"/>
            </a:br>
            <a:r>
              <a:rPr lang="pt-BR" sz="2400" dirty="0" err="1"/>
              <a:t>List</a:t>
            </a:r>
            <a:r>
              <a:rPr lang="pt-BR" sz="2400" dirty="0"/>
              <a:t> </a:t>
            </a:r>
            <a:r>
              <a:rPr lang="pt-BR" sz="2400" dirty="0" err="1"/>
              <a:t>list</a:t>
            </a:r>
            <a:r>
              <a:rPr lang="pt-BR" sz="2400" dirty="0"/>
              <a:t> = </a:t>
            </a:r>
            <a:r>
              <a:rPr lang="pt-BR" sz="2400" dirty="0" err="1"/>
              <a:t>Collections.synchronizedList</a:t>
            </a:r>
            <a:r>
              <a:rPr lang="pt-BR" sz="2400" dirty="0"/>
              <a:t>(new </a:t>
            </a:r>
            <a:r>
              <a:rPr lang="pt-BR" sz="2400" dirty="0" err="1"/>
              <a:t>ArrayList</a:t>
            </a:r>
            <a:r>
              <a:rPr lang="pt-BR" sz="2400" dirty="0" smtClean="0"/>
              <a:t>());</a:t>
            </a:r>
          </a:p>
          <a:p>
            <a:endParaRPr lang="pt-BR" sz="2400" dirty="0" smtClean="0"/>
          </a:p>
          <a:p>
            <a:r>
              <a:rPr lang="pt-BR" sz="2400" dirty="0"/>
              <a:t>Há um problema especial no uso de um </a:t>
            </a:r>
            <a:r>
              <a:rPr lang="pt-BR" sz="2400" dirty="0" err="1" smtClean="0"/>
              <a:t>iterator</a:t>
            </a:r>
            <a:endParaRPr lang="pt-BR" sz="2400" dirty="0" smtClean="0"/>
          </a:p>
          <a:p>
            <a:pPr lvl="1"/>
            <a:r>
              <a:rPr lang="pt-BR" sz="2000" dirty="0" smtClean="0"/>
              <a:t>Ao </a:t>
            </a:r>
            <a:r>
              <a:rPr lang="pt-BR" sz="2000" dirty="0"/>
              <a:t>usar um </a:t>
            </a:r>
            <a:r>
              <a:rPr lang="pt-BR" sz="2000" dirty="0" err="1"/>
              <a:t>iterator</a:t>
            </a:r>
            <a:r>
              <a:rPr lang="pt-BR" sz="2000" dirty="0"/>
              <a:t>, temos que "entrar" e "sair" do </a:t>
            </a:r>
            <a:r>
              <a:rPr lang="pt-BR" sz="2000" dirty="0" err="1"/>
              <a:t>iterator</a:t>
            </a:r>
            <a:r>
              <a:rPr lang="pt-BR" sz="2000" dirty="0"/>
              <a:t> usando dois métodos (</a:t>
            </a:r>
            <a:r>
              <a:rPr lang="pt-BR" sz="2000" dirty="0" err="1"/>
              <a:t>hasNext</a:t>
            </a:r>
            <a:r>
              <a:rPr lang="pt-BR" sz="2000" dirty="0"/>
              <a:t> e </a:t>
            </a:r>
            <a:r>
              <a:rPr lang="pt-BR" sz="2000" dirty="0" err="1"/>
              <a:t>next</a:t>
            </a:r>
            <a:r>
              <a:rPr lang="pt-BR" sz="2000" dirty="0"/>
              <a:t>)</a:t>
            </a:r>
          </a:p>
          <a:p>
            <a:pPr lvl="1"/>
            <a:r>
              <a:rPr lang="pt-BR" sz="2000" dirty="0"/>
              <a:t>Se cada um desses métodos fosse </a:t>
            </a:r>
            <a:r>
              <a:rPr lang="pt-BR" sz="2000" dirty="0" err="1"/>
              <a:t>sincronized</a:t>
            </a:r>
            <a:r>
              <a:rPr lang="pt-BR" sz="2000" dirty="0"/>
              <a:t>, ainda não teríamos uma solução, pois o que o </a:t>
            </a:r>
            <a:r>
              <a:rPr lang="pt-BR" sz="2000" dirty="0" err="1"/>
              <a:t>next</a:t>
            </a:r>
            <a:r>
              <a:rPr lang="pt-BR" sz="2000" dirty="0"/>
              <a:t> retorna tem que corresponder a o que </a:t>
            </a:r>
            <a:r>
              <a:rPr lang="pt-BR" sz="2000" dirty="0" err="1"/>
              <a:t>hasNext</a:t>
            </a:r>
            <a:r>
              <a:rPr lang="pt-BR" sz="2000" dirty="0"/>
              <a:t> falou antes</a:t>
            </a:r>
          </a:p>
          <a:p>
            <a:pPr lvl="1"/>
            <a:r>
              <a:rPr lang="pt-BR" sz="2000" dirty="0"/>
              <a:t>Portanto, temos que fazer uma sincronização atômica com os dois</a:t>
            </a:r>
          </a:p>
          <a:p>
            <a:pPr lvl="1"/>
            <a:r>
              <a:rPr lang="pt-BR" sz="2000" dirty="0"/>
              <a:t>Ver abaixo a forma correta de iterar na </a:t>
            </a:r>
            <a:r>
              <a:rPr lang="pt-BR" sz="2000" dirty="0" smtClean="0"/>
              <a:t>lista</a:t>
            </a:r>
            <a:br>
              <a:rPr lang="pt-BR" sz="2000" dirty="0" smtClean="0"/>
            </a:br>
            <a:r>
              <a:rPr lang="en-US" sz="2000" dirty="0"/>
              <a:t> ...</a:t>
            </a:r>
          </a:p>
          <a:p>
            <a:pPr marL="457200" lvl="1" indent="0">
              <a:buNone/>
            </a:pPr>
            <a:r>
              <a:rPr lang="en-US" sz="2000" dirty="0"/>
              <a:t>  synchronized(list) {</a:t>
            </a:r>
          </a:p>
          <a:p>
            <a:pPr marL="457200" lvl="1" indent="0">
              <a:buNone/>
            </a:pPr>
            <a:r>
              <a:rPr lang="en-US" sz="2000" dirty="0"/>
              <a:t>      Iterator </a:t>
            </a:r>
            <a:r>
              <a:rPr lang="en-US" sz="2000" dirty="0" err="1"/>
              <a:t>i</a:t>
            </a:r>
            <a:r>
              <a:rPr lang="en-US" sz="2000" dirty="0"/>
              <a:t> = </a:t>
            </a:r>
            <a:r>
              <a:rPr lang="en-US" sz="2000" dirty="0" err="1"/>
              <a:t>list.iterator</a:t>
            </a:r>
            <a:r>
              <a:rPr lang="en-US" sz="2000" dirty="0"/>
              <a:t>(); // Must be in synchronized block</a:t>
            </a:r>
          </a:p>
          <a:p>
            <a:pPr marL="457200" lvl="1" indent="0">
              <a:buNone/>
            </a:pPr>
            <a:r>
              <a:rPr lang="en-US" sz="2000" dirty="0"/>
              <a:t>      while (</a:t>
            </a:r>
            <a:r>
              <a:rPr lang="en-US" sz="2000" dirty="0" err="1"/>
              <a:t>i.hasNext</a:t>
            </a:r>
            <a:r>
              <a:rPr lang="en-US" sz="2000" dirty="0"/>
              <a:t>())</a:t>
            </a:r>
          </a:p>
          <a:p>
            <a:pPr marL="457200" lvl="1" indent="0">
              <a:buNone/>
            </a:pPr>
            <a:r>
              <a:rPr lang="en-US" sz="2000" dirty="0"/>
              <a:t>          foo(</a:t>
            </a:r>
            <a:r>
              <a:rPr lang="en-US" sz="2000" dirty="0" err="1"/>
              <a:t>i.next</a:t>
            </a:r>
            <a:r>
              <a:rPr lang="en-US" sz="2000" dirty="0"/>
              <a:t>());</a:t>
            </a:r>
          </a:p>
          <a:p>
            <a:pPr marL="457200" lvl="1" indent="0">
              <a:buNone/>
            </a:pPr>
            <a:r>
              <a:rPr lang="en-US" sz="2000" dirty="0"/>
              <a:t>  }</a:t>
            </a:r>
            <a:endParaRPr lang="pt-BR" sz="20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1586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Starvation</a:t>
            </a:r>
            <a:r>
              <a:rPr lang="pt-BR" sz="3600" dirty="0"/>
              <a:t> (morte por inanição) </a:t>
            </a:r>
            <a:r>
              <a:rPr lang="pt-BR" sz="3600" dirty="0" smtClean="0"/>
              <a:t>e </a:t>
            </a:r>
            <a:r>
              <a:rPr lang="pt-BR" sz="3600" dirty="0" err="1"/>
              <a:t>deadlock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Ao escrever um  programa envolvendo vários threads que competem por recursos, temos que assegurar a </a:t>
            </a:r>
            <a:r>
              <a:rPr lang="pt-BR" dirty="0" smtClean="0"/>
              <a:t>equidade</a:t>
            </a:r>
          </a:p>
          <a:p>
            <a:pPr lvl="1"/>
            <a:r>
              <a:rPr lang="pt-BR" dirty="0"/>
              <a:t>Equidade existe quando cada thread recebe recursos suficientes para progredir de forma razoável</a:t>
            </a:r>
          </a:p>
          <a:p>
            <a:pPr lvl="1"/>
            <a:r>
              <a:rPr lang="pt-BR" dirty="0"/>
              <a:t>Um sistema </a:t>
            </a:r>
            <a:r>
              <a:rPr lang="pt-BR" dirty="0" err="1"/>
              <a:t>equanime</a:t>
            </a:r>
            <a:r>
              <a:rPr lang="pt-BR" dirty="0"/>
              <a:t> evita duas </a:t>
            </a:r>
            <a:r>
              <a:rPr lang="pt-BR" dirty="0" smtClean="0"/>
              <a:t>coisas</a:t>
            </a:r>
            <a:r>
              <a:rPr lang="pt-BR" dirty="0"/>
              <a:t>: </a:t>
            </a:r>
            <a:r>
              <a:rPr lang="pt-BR" dirty="0" err="1"/>
              <a:t>starvation</a:t>
            </a:r>
            <a:r>
              <a:rPr lang="pt-BR" dirty="0"/>
              <a:t> e </a:t>
            </a:r>
            <a:r>
              <a:rPr lang="pt-BR" dirty="0" err="1" smtClean="0"/>
              <a:t>deadlock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err="1" smtClean="0"/>
              <a:t>Starvation</a:t>
            </a:r>
            <a:r>
              <a:rPr lang="pt-BR" dirty="0" smtClean="0"/>
              <a:t> </a:t>
            </a:r>
            <a:r>
              <a:rPr lang="pt-BR" dirty="0"/>
              <a:t>ocorre quando um ou mais threads não conseguem obter recursos no sistema e não pode progredir</a:t>
            </a:r>
          </a:p>
          <a:p>
            <a:endParaRPr lang="pt-BR" dirty="0" smtClean="0"/>
          </a:p>
          <a:p>
            <a:r>
              <a:rPr lang="pt-BR" dirty="0" err="1" smtClean="0"/>
              <a:t>Deadlock</a:t>
            </a:r>
            <a:r>
              <a:rPr lang="pt-BR" dirty="0" smtClean="0"/>
              <a:t> </a:t>
            </a:r>
            <a:r>
              <a:rPr lang="pt-BR" dirty="0"/>
              <a:t>é uma forma especialmente drástica de </a:t>
            </a:r>
            <a:r>
              <a:rPr lang="pt-BR" dirty="0" err="1"/>
              <a:t>starvation</a:t>
            </a:r>
            <a:r>
              <a:rPr lang="pt-BR" dirty="0"/>
              <a:t> em que dois ou mais threads estão esperando por uma condição que nunca vai </a:t>
            </a:r>
            <a:r>
              <a:rPr lang="pt-BR" dirty="0" smtClean="0"/>
              <a:t>ocorrer (referência circular).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4213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Jantar dos Filósofos (</a:t>
            </a:r>
            <a:r>
              <a:rPr lang="pt-BR" sz="3600" dirty="0" err="1"/>
              <a:t>dining</a:t>
            </a:r>
            <a:r>
              <a:rPr lang="pt-BR" sz="3600" dirty="0"/>
              <a:t> </a:t>
            </a:r>
            <a:r>
              <a:rPr lang="pt-BR" sz="3600" dirty="0" err="1"/>
              <a:t>philosophers</a:t>
            </a:r>
            <a:r>
              <a:rPr lang="pt-BR" sz="3600" dirty="0"/>
              <a:t>)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Cinco filósofos estão sentados numa mesa redonda</a:t>
            </a:r>
          </a:p>
          <a:p>
            <a:r>
              <a:rPr lang="pt-BR" dirty="0"/>
              <a:t>Na frente de cada filósofo, há uma </a:t>
            </a:r>
            <a:r>
              <a:rPr lang="pt-BR" dirty="0" smtClean="0"/>
              <a:t>tigela </a:t>
            </a:r>
            <a:r>
              <a:rPr lang="pt-BR" dirty="0"/>
              <a:t>de arroz</a:t>
            </a:r>
          </a:p>
          <a:p>
            <a:r>
              <a:rPr lang="pt-BR" dirty="0"/>
              <a:t>Entre cada filósofo há um </a:t>
            </a:r>
            <a:r>
              <a:rPr lang="pt-BR" dirty="0" err="1"/>
              <a:t>chopstick</a:t>
            </a:r>
            <a:r>
              <a:rPr lang="pt-BR" dirty="0"/>
              <a:t> (pauzinho chinês)</a:t>
            </a:r>
          </a:p>
          <a:p>
            <a:r>
              <a:rPr lang="pt-BR" dirty="0"/>
              <a:t>Para poder comer um bocado de arroz, um filósofo deve ter 2 pauzinhos: </a:t>
            </a:r>
            <a:endParaRPr lang="pt-BR" dirty="0" smtClean="0"/>
          </a:p>
          <a:p>
            <a:pPr lvl="1"/>
            <a:r>
              <a:rPr lang="pt-BR" dirty="0" smtClean="0"/>
              <a:t>Um à </a:t>
            </a:r>
            <a:r>
              <a:rPr lang="pt-BR" dirty="0"/>
              <a:t>sua esquerda e </a:t>
            </a:r>
            <a:r>
              <a:rPr lang="pt-BR" dirty="0" smtClean="0"/>
              <a:t>outro </a:t>
            </a:r>
            <a:r>
              <a:rPr lang="pt-BR" dirty="0"/>
              <a:t>à sua direita</a:t>
            </a:r>
          </a:p>
          <a:p>
            <a:r>
              <a:rPr lang="pt-BR" dirty="0"/>
              <a:t>Os filósofos devem achar uma forma de compartilhar pauzinhos de forma a que todos possam comer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0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ORACLE</a:t>
            </a:r>
            <a:r>
              <a:rPr lang="en-US" sz="1800" dirty="0"/>
              <a:t>. Synchronized Methods.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Disponível</a:t>
            </a:r>
            <a:r>
              <a:rPr lang="en-US" sz="1800" dirty="0" smtClean="0"/>
              <a:t> </a:t>
            </a:r>
            <a:r>
              <a:rPr lang="en-US" sz="1800" dirty="0" err="1" smtClean="0"/>
              <a:t>em</a:t>
            </a:r>
            <a:r>
              <a:rPr lang="en-US" sz="1800" dirty="0"/>
              <a:t>: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download.oracle.com/javase/tutorial/essential/concurrency/syncmeth.html</a:t>
            </a:r>
            <a:endParaRPr lang="en-US" sz="1800" dirty="0" smtClean="0"/>
          </a:p>
          <a:p>
            <a:endParaRPr lang="en-US" sz="1800" dirty="0"/>
          </a:p>
          <a:p>
            <a:endParaRPr lang="pt-BR" sz="1800" dirty="0" smtClean="0"/>
          </a:p>
        </p:txBody>
      </p:sp>
    </p:spTree>
    <p:extLst>
      <p:ext uri="{BB962C8B-B14F-4D97-AF65-F5344CB8AC3E}">
        <p14:creationId xmlns:p14="http://schemas.microsoft.com/office/powerpoint/2010/main" val="417305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Anteriormente...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Em concorrência pode ocorrer dois cenários: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As threads não requerem acesso a recursos externos ou a chamada de métodos de outros objetos.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2000" dirty="0" smtClean="0"/>
              <a:t>As threads precisam “compartilhar” dados e são obrigadas a acompanhar o que ocorre nas outras threads.</a:t>
            </a:r>
          </a:p>
          <a:p>
            <a:pPr marL="514350" indent="-457200">
              <a:buFont typeface="+mj-lt"/>
              <a:buAutoNum type="arabicPeriod"/>
            </a:pPr>
            <a:endParaRPr lang="pt-BR" sz="2400" dirty="0"/>
          </a:p>
          <a:p>
            <a:pPr marL="514350" indent="-457200"/>
            <a:r>
              <a:rPr lang="pt-BR" sz="2400" dirty="0" smtClean="0"/>
              <a:t>O problema clássico, para o segundo cenário, é o problema dos produtores e consumidores.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299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 Problema do Produtor/Consumidor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pt-BR" sz="2400" dirty="0" smtClean="0"/>
              <a:t>Uma </a:t>
            </a:r>
            <a:r>
              <a:rPr lang="pt-BR" sz="2400" dirty="0"/>
              <a:t>ou mais thread de produtores criam um produto e colocam em um buffer. Uma ou mais thread de consumidores consomem o produto colocado no buffer. </a:t>
            </a:r>
            <a:endParaRPr lang="pt-BR" sz="2400" dirty="0" smtClean="0"/>
          </a:p>
          <a:p>
            <a:pPr fontAlgn="base"/>
            <a:endParaRPr lang="pt-BR" sz="2400" dirty="0" smtClean="0"/>
          </a:p>
          <a:p>
            <a:pPr fontAlgn="base"/>
            <a:r>
              <a:rPr lang="pt-BR" sz="2400" dirty="0" smtClean="0"/>
              <a:t>O </a:t>
            </a:r>
            <a:r>
              <a:rPr lang="pt-BR" sz="2400" dirty="0"/>
              <a:t>produtor precisa esperar o buffer ficar livre para produzir o produto e o cliente precisa esperar o buffer ficar preenchido para consumir o produto</a:t>
            </a:r>
            <a:r>
              <a:rPr lang="pt-BR" sz="2400" dirty="0" smtClean="0"/>
              <a:t>.</a:t>
            </a:r>
          </a:p>
          <a:p>
            <a:pPr fontAlgn="base"/>
            <a:endParaRPr lang="pt-BR" sz="2400" dirty="0"/>
          </a:p>
          <a:p>
            <a:pPr fontAlgn="base"/>
            <a:r>
              <a:rPr lang="pt-BR" sz="2400" dirty="0"/>
              <a:t>A tarefa do problema é sincronizar o acesso ao recurso, no caso a </a:t>
            </a:r>
            <a:r>
              <a:rPr lang="pt-BR" sz="2400" dirty="0" smtClean="0"/>
              <a:t>fila ou pilha</a:t>
            </a:r>
            <a:r>
              <a:rPr lang="pt-BR" sz="2400" dirty="0"/>
              <a:t>, para que produtores saibam quando podem produzir e consumidores saibam quando podem consumir. </a:t>
            </a:r>
            <a:endParaRPr lang="pt-BR" sz="2400" dirty="0" smtClean="0"/>
          </a:p>
          <a:p>
            <a:pPr fontAlgn="base"/>
            <a:endParaRPr lang="pt-BR" sz="2400" dirty="0" smtClean="0"/>
          </a:p>
          <a:p>
            <a:pPr fontAlgn="base"/>
            <a:r>
              <a:rPr lang="pt-BR" sz="2400" dirty="0" smtClean="0"/>
              <a:t>Esse, geralmente, é o papel do monitor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Fonte: </a:t>
            </a:r>
            <a:br>
              <a:rPr lang="en-US" sz="2400" dirty="0" smtClean="0"/>
            </a:br>
            <a:r>
              <a:rPr lang="en-US" sz="2100" dirty="0" smtClean="0"/>
              <a:t>MARTIN</a:t>
            </a:r>
            <a:r>
              <a:rPr lang="en-US" sz="2100" dirty="0"/>
              <a:t>, Robert C. Clean code: a handbook of agile software </a:t>
            </a:r>
            <a:r>
              <a:rPr lang="en-US" sz="2100" dirty="0" smtClean="0"/>
              <a:t>craftsmanship.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Console 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</a:t>
            </a:r>
            <a:r>
              <a:rPr lang="pt-BR" dirty="0" smtClean="0"/>
              <a:t>{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Recurso </a:t>
            </a:r>
            <a:r>
              <a:rPr lang="pt-BR" dirty="0" err="1"/>
              <a:t>objCompartilhado</a:t>
            </a:r>
            <a:r>
              <a:rPr lang="pt-BR" dirty="0"/>
              <a:t> = new Recurso();</a:t>
            </a:r>
          </a:p>
          <a:p>
            <a:pPr marL="0" indent="0">
              <a:buNone/>
            </a:pPr>
            <a:r>
              <a:rPr lang="pt-BR" dirty="0"/>
              <a:t>        Produtor produtor1 = new Produtor(1, </a:t>
            </a:r>
            <a:r>
              <a:rPr lang="pt-BR" dirty="0" err="1"/>
              <a:t>objCompartilhado</a:t>
            </a:r>
            <a:r>
              <a:rPr lang="pt-BR" dirty="0"/>
              <a:t>, 5);</a:t>
            </a:r>
          </a:p>
          <a:p>
            <a:pPr marL="0" indent="0">
              <a:buNone/>
            </a:pPr>
            <a:r>
              <a:rPr lang="pt-BR" dirty="0"/>
              <a:t>        Produtor produtor2 = new Produtor(2, </a:t>
            </a:r>
            <a:r>
              <a:rPr lang="pt-BR" dirty="0" err="1"/>
              <a:t>objCompartilhado</a:t>
            </a:r>
            <a:r>
              <a:rPr lang="pt-BR" dirty="0"/>
              <a:t>, 5);</a:t>
            </a:r>
          </a:p>
          <a:p>
            <a:pPr marL="0" indent="0">
              <a:buNone/>
            </a:pPr>
            <a:r>
              <a:rPr lang="pt-BR" dirty="0"/>
              <a:t>        Consumidor consumidor1 = new Consumidor(1, </a:t>
            </a:r>
            <a:r>
              <a:rPr lang="pt-BR" dirty="0" err="1"/>
              <a:t>objCompartilhado</a:t>
            </a:r>
            <a:r>
              <a:rPr lang="pt-BR" dirty="0"/>
              <a:t>, 2);</a:t>
            </a:r>
          </a:p>
          <a:p>
            <a:pPr marL="0" indent="0">
              <a:buNone/>
            </a:pPr>
            <a:r>
              <a:rPr lang="pt-BR" dirty="0"/>
              <a:t>        Consumidor consumidor2 = new Consumidor(2, </a:t>
            </a:r>
            <a:r>
              <a:rPr lang="pt-BR" dirty="0" err="1"/>
              <a:t>objCompartilhado</a:t>
            </a:r>
            <a:r>
              <a:rPr lang="pt-BR" dirty="0"/>
              <a:t>, 8);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produtor1.start();</a:t>
            </a:r>
          </a:p>
          <a:p>
            <a:pPr marL="0" indent="0">
              <a:buNone/>
            </a:pPr>
            <a:r>
              <a:rPr lang="pt-BR" dirty="0"/>
              <a:t>        consumidor1.start();</a:t>
            </a:r>
          </a:p>
          <a:p>
            <a:pPr marL="0" indent="0">
              <a:buNone/>
            </a:pPr>
            <a:r>
              <a:rPr lang="pt-BR" dirty="0"/>
              <a:t>        produtor2.start();</a:t>
            </a:r>
          </a:p>
          <a:p>
            <a:pPr marL="0" indent="0">
              <a:buNone/>
            </a:pPr>
            <a:r>
              <a:rPr lang="pt-BR" dirty="0"/>
              <a:t>        consumidor2.start();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12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“Recurso”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8824" y="836712"/>
            <a:ext cx="8877672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dirty="0" err="1"/>
              <a:t>package</a:t>
            </a:r>
            <a:r>
              <a:rPr lang="pt-BR" sz="1800" dirty="0"/>
              <a:t> </a:t>
            </a:r>
            <a:r>
              <a:rPr lang="pt-BR" sz="1800" dirty="0" err="1"/>
              <a:t>produtorconsumidor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 err="1" smtClean="0"/>
              <a:t>public</a:t>
            </a:r>
            <a:r>
              <a:rPr lang="pt-BR" sz="1800" dirty="0" smtClean="0"/>
              <a:t> </a:t>
            </a:r>
            <a:r>
              <a:rPr lang="pt-BR" sz="1800" dirty="0" err="1"/>
              <a:t>class</a:t>
            </a:r>
            <a:r>
              <a:rPr lang="pt-BR" sz="1800" dirty="0"/>
              <a:t> Recurso {</a:t>
            </a:r>
          </a:p>
          <a:p>
            <a:pPr marL="0" indent="0">
              <a:buNone/>
            </a:pPr>
            <a:r>
              <a:rPr lang="pt-BR" sz="1800" dirty="0" smtClean="0"/>
              <a:t>    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conteudo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private</a:t>
            </a:r>
            <a:r>
              <a:rPr lang="pt-BR" sz="1800" dirty="0"/>
              <a:t> </a:t>
            </a:r>
            <a:r>
              <a:rPr lang="pt-BR" sz="1800" dirty="0" err="1"/>
              <a:t>boolean</a:t>
            </a:r>
            <a:r>
              <a:rPr lang="pt-BR" sz="1800" dirty="0"/>
              <a:t> </a:t>
            </a:r>
            <a:r>
              <a:rPr lang="pt-BR" sz="1800" dirty="0" err="1"/>
              <a:t>disponivel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 smtClean="0"/>
              <a:t>    </a:t>
            </a:r>
            <a:r>
              <a:rPr lang="pt-BR" sz="1800" dirty="0" err="1"/>
              <a:t>public</a:t>
            </a:r>
            <a:r>
              <a:rPr lang="pt-BR" sz="1800" dirty="0"/>
              <a:t> Recurso() </a:t>
            </a:r>
            <a:r>
              <a:rPr lang="pt-BR" sz="1800" dirty="0" smtClean="0"/>
              <a:t>{   }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 </a:t>
            </a:r>
            <a:r>
              <a:rPr lang="pt-BR" sz="1800" dirty="0" err="1"/>
              <a:t>public</a:t>
            </a:r>
            <a:r>
              <a:rPr lang="pt-BR" sz="1800" dirty="0"/>
              <a:t> </a:t>
            </a:r>
            <a:r>
              <a:rPr lang="pt-BR" sz="1800" dirty="0" err="1"/>
              <a:t>synchronized</a:t>
            </a:r>
            <a:r>
              <a:rPr lang="pt-BR" sz="1800" dirty="0"/>
              <a:t> </a:t>
            </a:r>
            <a:r>
              <a:rPr lang="pt-BR" sz="1800" dirty="0" err="1"/>
              <a:t>void</a:t>
            </a:r>
            <a:r>
              <a:rPr lang="pt-BR" sz="1800" dirty="0"/>
              <a:t> set(</a:t>
            </a:r>
            <a:r>
              <a:rPr lang="pt-BR" sz="1800" dirty="0" err="1"/>
              <a:t>int</a:t>
            </a:r>
            <a:r>
              <a:rPr lang="pt-BR" sz="1800" dirty="0"/>
              <a:t> produtor, </a:t>
            </a:r>
            <a:r>
              <a:rPr lang="pt-BR" sz="1800" dirty="0" err="1"/>
              <a:t>int</a:t>
            </a:r>
            <a:r>
              <a:rPr lang="pt-BR" sz="1800" dirty="0"/>
              <a:t> valor) {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while</a:t>
            </a:r>
            <a:r>
              <a:rPr lang="pt-BR" sz="1800" dirty="0"/>
              <a:t> (</a:t>
            </a:r>
            <a:r>
              <a:rPr lang="pt-BR" sz="1800" dirty="0" err="1"/>
              <a:t>disponivel</a:t>
            </a:r>
            <a:r>
              <a:rPr lang="pt-BR" sz="1800" dirty="0"/>
              <a:t> == </a:t>
            </a:r>
            <a:r>
              <a:rPr lang="pt-BR" sz="1800" dirty="0" err="1"/>
              <a:t>true</a:t>
            </a:r>
            <a:r>
              <a:rPr lang="pt-BR" sz="1800" dirty="0"/>
              <a:t>) {</a:t>
            </a:r>
          </a:p>
          <a:p>
            <a:pPr marL="0" indent="0">
              <a:buNone/>
            </a:pPr>
            <a:r>
              <a:rPr lang="pt-BR" sz="1800" dirty="0"/>
              <a:t>            </a:t>
            </a:r>
            <a:r>
              <a:rPr lang="pt-BR" sz="1800" dirty="0" err="1"/>
              <a:t>try</a:t>
            </a:r>
            <a:r>
              <a:rPr lang="pt-BR" sz="1800" dirty="0"/>
              <a:t> {</a:t>
            </a:r>
          </a:p>
          <a:p>
            <a:pPr marL="0" indent="0">
              <a:buNone/>
            </a:pPr>
            <a:r>
              <a:rPr lang="pt-BR" sz="1800" dirty="0"/>
              <a:t>                </a:t>
            </a:r>
            <a:r>
              <a:rPr lang="pt-BR" sz="1800" dirty="0" err="1"/>
              <a:t>System.out.printf</a:t>
            </a:r>
            <a:r>
              <a:rPr lang="pt-BR" sz="1800" dirty="0"/>
              <a:t>("Produtor %d esperando...\n", produtor);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</a:rPr>
              <a:t>                </a:t>
            </a:r>
            <a:r>
              <a:rPr lang="pt-BR" sz="1800" b="1" dirty="0" err="1">
                <a:solidFill>
                  <a:srgbClr val="FF0000"/>
                </a:solidFill>
              </a:rPr>
              <a:t>wait</a:t>
            </a:r>
            <a:r>
              <a:rPr lang="pt-BR" sz="1800" b="1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1800" dirty="0"/>
              <a:t>            } catch (</a:t>
            </a:r>
            <a:r>
              <a:rPr lang="pt-BR" sz="1800" dirty="0" err="1"/>
              <a:t>Exception</a:t>
            </a:r>
            <a:r>
              <a:rPr lang="pt-BR" sz="1800" dirty="0"/>
              <a:t> e) </a:t>
            </a:r>
            <a:r>
              <a:rPr lang="pt-BR" sz="1800" dirty="0" smtClean="0"/>
              <a:t>{</a:t>
            </a:r>
            <a:r>
              <a:rPr lang="pt-BR" sz="1800" dirty="0" err="1" smtClean="0"/>
              <a:t>e.printStackTrace</a:t>
            </a:r>
            <a:r>
              <a:rPr lang="pt-BR" sz="1800" dirty="0" smtClean="0"/>
              <a:t>();  }    </a:t>
            </a:r>
            <a:r>
              <a:rPr lang="pt-BR" sz="1800" dirty="0"/>
              <a:t>}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conteudo</a:t>
            </a:r>
            <a:r>
              <a:rPr lang="pt-BR" sz="1800" dirty="0"/>
              <a:t> = valor;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System.out.printf</a:t>
            </a:r>
            <a:r>
              <a:rPr lang="pt-BR" sz="1800" dirty="0"/>
              <a:t>("Produtor %d colocou %d\n", produtor, </a:t>
            </a:r>
            <a:r>
              <a:rPr lang="pt-BR" sz="1800" dirty="0" err="1"/>
              <a:t>conteudo</a:t>
            </a:r>
            <a:r>
              <a:rPr lang="pt-BR" sz="1800" dirty="0"/>
              <a:t>);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disponivel</a:t>
            </a:r>
            <a:r>
              <a:rPr lang="pt-BR" sz="1800" dirty="0"/>
              <a:t> = </a:t>
            </a:r>
            <a:r>
              <a:rPr lang="pt-BR" sz="1800" dirty="0" err="1"/>
              <a:t>true</a:t>
            </a:r>
            <a:r>
              <a:rPr lang="pt-BR" sz="1800" dirty="0"/>
              <a:t>;</a:t>
            </a:r>
          </a:p>
          <a:p>
            <a:pPr marL="0" indent="0">
              <a:buNone/>
            </a:pPr>
            <a:r>
              <a:rPr lang="pt-BR" sz="1800" dirty="0"/>
              <a:t>        </a:t>
            </a:r>
            <a:r>
              <a:rPr lang="pt-BR" sz="1800" dirty="0" err="1"/>
              <a:t>notifyAll</a:t>
            </a:r>
            <a:r>
              <a:rPr lang="pt-BR" sz="1800" dirty="0"/>
              <a:t>();</a:t>
            </a:r>
          </a:p>
          <a:p>
            <a:pPr marL="0" indent="0">
              <a:buNone/>
            </a:pPr>
            <a:r>
              <a:rPr lang="pt-BR" sz="1800" dirty="0"/>
              <a:t>    }</a:t>
            </a:r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3230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“Recurso”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synchronized</a:t>
            </a:r>
            <a:r>
              <a:rPr lang="pt-BR" sz="2000" dirty="0"/>
              <a:t> </a:t>
            </a: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get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 consumidor) {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while</a:t>
            </a:r>
            <a:r>
              <a:rPr lang="pt-BR" sz="2000" dirty="0"/>
              <a:t> (</a:t>
            </a:r>
            <a:r>
              <a:rPr lang="pt-BR" sz="2000" dirty="0" err="1"/>
              <a:t>disponivel</a:t>
            </a:r>
            <a:r>
              <a:rPr lang="pt-BR" sz="2000" dirty="0"/>
              <a:t> == false) {</a:t>
            </a:r>
          </a:p>
          <a:p>
            <a:pPr marL="0" indent="0">
              <a:buNone/>
            </a:pPr>
            <a:r>
              <a:rPr lang="pt-BR" sz="2000" dirty="0"/>
              <a:t>            </a:t>
            </a:r>
            <a:r>
              <a:rPr lang="pt-BR" sz="2000" dirty="0" err="1"/>
              <a:t>try</a:t>
            </a:r>
            <a:r>
              <a:rPr lang="pt-BR" sz="2000" dirty="0"/>
              <a:t> {</a:t>
            </a:r>
          </a:p>
          <a:p>
            <a:pPr marL="0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System.out.printf</a:t>
            </a:r>
            <a:r>
              <a:rPr lang="pt-BR" sz="2000" dirty="0"/>
              <a:t>("Consumidor %d esperado...\n", consumidor);</a:t>
            </a:r>
          </a:p>
          <a:p>
            <a:pPr marL="0" indent="0">
              <a:buNone/>
            </a:pPr>
            <a:r>
              <a:rPr lang="pt-BR" sz="2000" dirty="0">
                <a:solidFill>
                  <a:srgbClr val="FF0000"/>
                </a:solidFill>
              </a:rPr>
              <a:t>                </a:t>
            </a:r>
            <a:r>
              <a:rPr lang="pt-BR" sz="2000" dirty="0" err="1">
                <a:solidFill>
                  <a:srgbClr val="FF0000"/>
                </a:solidFill>
              </a:rPr>
              <a:t>wait</a:t>
            </a:r>
            <a:r>
              <a:rPr lang="pt-BR" sz="2000" dirty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pt-BR" sz="2000" dirty="0"/>
              <a:t>            } catch (</a:t>
            </a:r>
            <a:r>
              <a:rPr lang="pt-BR" sz="2000" dirty="0" err="1"/>
              <a:t>Exception</a:t>
            </a:r>
            <a:r>
              <a:rPr lang="pt-BR" sz="2000" dirty="0"/>
              <a:t> e) {</a:t>
            </a:r>
          </a:p>
          <a:p>
            <a:pPr marL="0" indent="0">
              <a:buNone/>
            </a:pPr>
            <a:r>
              <a:rPr lang="pt-BR" sz="2000" dirty="0"/>
              <a:t>                </a:t>
            </a:r>
            <a:r>
              <a:rPr lang="pt-BR" sz="2000" dirty="0" err="1"/>
              <a:t>e.printStackTrace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            }</a:t>
            </a:r>
          </a:p>
          <a:p>
            <a:pPr marL="0" indent="0">
              <a:buNone/>
            </a:pPr>
            <a:r>
              <a:rPr lang="pt-BR" sz="2000" dirty="0"/>
              <a:t>        }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System.out.printf</a:t>
            </a:r>
            <a:r>
              <a:rPr lang="pt-BR" sz="2000" dirty="0"/>
              <a:t>("Consumidor %d consumiu: %d\n", consumidor, </a:t>
            </a:r>
            <a:r>
              <a:rPr lang="pt-BR" sz="2000" dirty="0" err="1"/>
              <a:t>conteudo</a:t>
            </a:r>
            <a:r>
              <a:rPr lang="pt-BR" sz="2000" dirty="0"/>
              <a:t>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disponivel</a:t>
            </a:r>
            <a:r>
              <a:rPr lang="pt-BR" sz="2000" dirty="0"/>
              <a:t> = false;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notifyAll</a:t>
            </a:r>
            <a:r>
              <a:rPr lang="pt-BR" sz="2000" dirty="0"/>
              <a:t>();</a:t>
            </a:r>
          </a:p>
          <a:p>
            <a:pPr marL="0" indent="0">
              <a:buNone/>
            </a:pPr>
            <a:r>
              <a:rPr lang="pt-BR" sz="2000" dirty="0"/>
              <a:t>        </a:t>
            </a:r>
            <a:r>
              <a:rPr lang="pt-BR" sz="2000" dirty="0" err="1"/>
              <a:t>return</a:t>
            </a:r>
            <a:r>
              <a:rPr lang="pt-BR" sz="2000" dirty="0"/>
              <a:t> </a:t>
            </a:r>
            <a:r>
              <a:rPr lang="pt-BR" sz="2000" dirty="0" err="1"/>
              <a:t>conteudo</a:t>
            </a:r>
            <a:r>
              <a:rPr lang="pt-BR" sz="2000" dirty="0"/>
              <a:t>;</a:t>
            </a:r>
          </a:p>
          <a:p>
            <a:pPr marL="0" indent="0">
              <a:buNone/>
            </a:pPr>
            <a:r>
              <a:rPr lang="pt-BR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33230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“produtor”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Produtor </a:t>
            </a:r>
            <a:r>
              <a:rPr lang="pt-BR" dirty="0" err="1"/>
              <a:t>extends</a:t>
            </a:r>
            <a:r>
              <a:rPr lang="pt-BR" dirty="0"/>
              <a:t> Thread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id;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Recurso fila;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producaoTotal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Produtor(</a:t>
            </a:r>
            <a:r>
              <a:rPr lang="pt-BR" dirty="0" err="1"/>
              <a:t>int</a:t>
            </a:r>
            <a:r>
              <a:rPr lang="pt-BR" dirty="0"/>
              <a:t> id, Recurso </a:t>
            </a:r>
            <a:r>
              <a:rPr lang="pt-BR" dirty="0" err="1"/>
              <a:t>value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qdadeProduzir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this.id = id;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this.fila</a:t>
            </a:r>
            <a:r>
              <a:rPr lang="pt-BR" dirty="0"/>
              <a:t> = </a:t>
            </a:r>
            <a:r>
              <a:rPr lang="pt-BR" dirty="0" err="1"/>
              <a:t>value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this.producaoTotal</a:t>
            </a:r>
            <a:r>
              <a:rPr lang="pt-BR" dirty="0"/>
              <a:t> = </a:t>
            </a:r>
            <a:r>
              <a:rPr lang="pt-BR" dirty="0" err="1"/>
              <a:t>qdadeProduzir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for 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producaoTotal</a:t>
            </a:r>
            <a:r>
              <a:rPr lang="pt-BR" dirty="0"/>
              <a:t>; i++)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fila.set</a:t>
            </a:r>
            <a:r>
              <a:rPr lang="pt-BR" dirty="0"/>
              <a:t>(id, i);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System.out.printf</a:t>
            </a:r>
            <a:r>
              <a:rPr lang="pt-BR" dirty="0"/>
              <a:t>("Produtor %d </a:t>
            </a:r>
            <a:r>
              <a:rPr lang="pt-BR" dirty="0" err="1"/>
              <a:t>concluido</a:t>
            </a:r>
            <a:r>
              <a:rPr lang="pt-BR" dirty="0"/>
              <a:t>!\</a:t>
            </a:r>
            <a:r>
              <a:rPr lang="pt-BR" dirty="0" err="1"/>
              <a:t>n",id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0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classe “Consumidor”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Consumidor </a:t>
            </a:r>
            <a:r>
              <a:rPr lang="pt-BR" dirty="0" err="1"/>
              <a:t>extends</a:t>
            </a:r>
            <a:r>
              <a:rPr lang="pt-BR" dirty="0"/>
              <a:t> Thread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id;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Recurso fila;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totalConsumir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Consumidor(</a:t>
            </a:r>
            <a:r>
              <a:rPr lang="pt-BR" dirty="0" err="1"/>
              <a:t>int</a:t>
            </a:r>
            <a:r>
              <a:rPr lang="pt-BR" dirty="0"/>
              <a:t> id, Recurso </a:t>
            </a:r>
            <a:r>
              <a:rPr lang="pt-BR" dirty="0" err="1"/>
              <a:t>value</a:t>
            </a:r>
            <a:r>
              <a:rPr lang="pt-BR" dirty="0"/>
              <a:t>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totalConsumir</a:t>
            </a:r>
            <a:r>
              <a:rPr lang="pt-BR" dirty="0"/>
              <a:t>) {</a:t>
            </a:r>
          </a:p>
          <a:p>
            <a:pPr marL="0" indent="0">
              <a:buNone/>
            </a:pPr>
            <a:r>
              <a:rPr lang="pt-BR" dirty="0"/>
              <a:t>        this.id = id;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this.fila</a:t>
            </a:r>
            <a:r>
              <a:rPr lang="pt-BR" dirty="0"/>
              <a:t>  = </a:t>
            </a:r>
            <a:r>
              <a:rPr lang="pt-BR" dirty="0" err="1"/>
              <a:t>value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this.totalConsumir</a:t>
            </a:r>
            <a:r>
              <a:rPr lang="pt-BR" dirty="0"/>
              <a:t> = </a:t>
            </a:r>
            <a:r>
              <a:rPr lang="pt-BR" dirty="0" err="1"/>
              <a:t>totalConsumir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      for (</a:t>
            </a:r>
            <a:r>
              <a:rPr lang="pt-BR" dirty="0" err="1"/>
              <a:t>int</a:t>
            </a:r>
            <a:r>
              <a:rPr lang="pt-BR" dirty="0"/>
              <a:t> i = 0; i &lt; </a:t>
            </a:r>
            <a:r>
              <a:rPr lang="pt-BR" dirty="0" err="1"/>
              <a:t>totalConsumir</a:t>
            </a:r>
            <a:r>
              <a:rPr lang="pt-BR" dirty="0"/>
              <a:t>; i++) {</a:t>
            </a:r>
          </a:p>
          <a:p>
            <a:pPr marL="0" indent="0">
              <a:buNone/>
            </a:pPr>
            <a:r>
              <a:rPr lang="pt-BR" dirty="0"/>
              <a:t>            </a:t>
            </a:r>
            <a:r>
              <a:rPr lang="pt-BR" dirty="0" err="1"/>
              <a:t>fila.get</a:t>
            </a:r>
            <a:r>
              <a:rPr lang="pt-BR" dirty="0"/>
              <a:t>(id);</a:t>
            </a:r>
          </a:p>
          <a:p>
            <a:pPr marL="0" indent="0">
              <a:buNone/>
            </a:pPr>
            <a:r>
              <a:rPr lang="pt-BR" dirty="0"/>
              <a:t>        }</a:t>
            </a:r>
          </a:p>
          <a:p>
            <a:pPr marL="0" indent="0">
              <a:buNone/>
            </a:pPr>
            <a:r>
              <a:rPr lang="pt-BR" dirty="0"/>
              <a:t>        </a:t>
            </a:r>
            <a:r>
              <a:rPr lang="pt-BR" dirty="0" err="1"/>
              <a:t>System.out.printf</a:t>
            </a:r>
            <a:r>
              <a:rPr lang="pt-BR" dirty="0"/>
              <a:t>("Consumidor 5d </a:t>
            </a:r>
            <a:r>
              <a:rPr lang="pt-BR" dirty="0" err="1"/>
              <a:t>concluido</a:t>
            </a:r>
            <a:r>
              <a:rPr lang="pt-BR" dirty="0"/>
              <a:t>!\</a:t>
            </a:r>
            <a:r>
              <a:rPr lang="pt-BR" dirty="0" err="1"/>
              <a:t>n",id</a:t>
            </a:r>
            <a:r>
              <a:rPr lang="pt-BR" dirty="0"/>
              <a:t>);</a:t>
            </a:r>
          </a:p>
          <a:p>
            <a:pPr marL="0" indent="0">
              <a:buNone/>
            </a:pPr>
            <a:r>
              <a:rPr lang="pt-BR" dirty="0"/>
              <a:t>    }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30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Se tiver conteúdo no “recurso”, os produtores devem esperar.</a:t>
            </a:r>
          </a:p>
          <a:p>
            <a:endParaRPr lang="pt-BR" sz="2400" dirty="0" smtClean="0"/>
          </a:p>
          <a:p>
            <a:r>
              <a:rPr lang="pt-BR" sz="2400" dirty="0" smtClean="0"/>
              <a:t>Quando o recurso estiver “vazio”, os consumidores devem aguardar.</a:t>
            </a:r>
          </a:p>
          <a:p>
            <a:endParaRPr lang="pt-BR" sz="2400" dirty="0" smtClean="0"/>
          </a:p>
          <a:p>
            <a:r>
              <a:rPr lang="pt-BR" sz="2400" dirty="0" smtClean="0"/>
              <a:t>O método </a:t>
            </a:r>
            <a:r>
              <a:rPr lang="pt-BR" sz="2400" dirty="0" err="1" smtClean="0"/>
              <a:t>notifyAll</a:t>
            </a:r>
            <a:r>
              <a:rPr lang="pt-BR" sz="2400" dirty="0" smtClean="0"/>
              <a:t> sempre deve ser “invocado” a partir de um objeto (monitor), que causou os </a:t>
            </a:r>
            <a:r>
              <a:rPr lang="pt-BR" sz="2400" dirty="0" err="1" smtClean="0"/>
              <a:t>waits</a:t>
            </a:r>
            <a:r>
              <a:rPr lang="pt-BR" sz="2400" dirty="0" smtClean="0"/>
              <a:t>...</a:t>
            </a:r>
          </a:p>
          <a:p>
            <a:endParaRPr lang="pt-BR" sz="2400" dirty="0"/>
          </a:p>
          <a:p>
            <a:r>
              <a:rPr lang="pt-BR" sz="2400" dirty="0" smtClean="0"/>
              <a:t>Nesses exemplos não foram tratados as questões decorrentes da “reentrância”.</a:t>
            </a:r>
          </a:p>
          <a:p>
            <a:pPr lvl="1"/>
            <a:r>
              <a:rPr lang="pt-BR" sz="2000" dirty="0" smtClean="0"/>
              <a:t>Dois métodos sincronizados em uma classe são invocados em sequência ou entre um intervalo de processamento;</a:t>
            </a:r>
          </a:p>
          <a:p>
            <a:pPr lvl="1"/>
            <a:r>
              <a:rPr lang="pt-BR" sz="2000" dirty="0" smtClean="0"/>
              <a:t>Dois blocos sincronizados são declarados em um mesmo métodos, com um intervalo não bloqueante.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8627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1014</Words>
  <Application>Microsoft Office PowerPoint</Application>
  <PresentationFormat>Apresentação na tela (4:3)</PresentationFormat>
  <Paragraphs>174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Concorrência Segunda parte</vt:lpstr>
      <vt:lpstr>Anteriormente...</vt:lpstr>
      <vt:lpstr>O Problema do Produtor/Consumidor</vt:lpstr>
      <vt:lpstr>Apresentação do PowerPoint</vt:lpstr>
      <vt:lpstr>A classe “Recurso”</vt:lpstr>
      <vt:lpstr>A classe “Recurso”</vt:lpstr>
      <vt:lpstr>A classe “produtor”</vt:lpstr>
      <vt:lpstr>A classe “Consumidor”</vt:lpstr>
      <vt:lpstr>Observações</vt:lpstr>
      <vt:lpstr>Uso de Locks explícitos</vt:lpstr>
      <vt:lpstr>Estruturas Concorrentes</vt:lpstr>
      <vt:lpstr>Estruturas Concorrentes</vt:lpstr>
      <vt:lpstr>Starvation (morte por inanição) e deadlock</vt:lpstr>
      <vt:lpstr>Jantar dos Filósofos (dining philosophers)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“Diretrizes, Padrões e código para aplicativos Java de ponta a ponta” Uma primeira visita ao Design Pattern - DAO</dc:title>
  <dc:creator>user</dc:creator>
  <cp:lastModifiedBy>user</cp:lastModifiedBy>
  <cp:revision>61</cp:revision>
  <dcterms:created xsi:type="dcterms:W3CDTF">2018-08-16T13:38:09Z</dcterms:created>
  <dcterms:modified xsi:type="dcterms:W3CDTF">2018-09-17T16:26:28Z</dcterms:modified>
</cp:coreProperties>
</file>