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21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32" r:id="rId23"/>
    <p:sldId id="328" r:id="rId24"/>
    <p:sldId id="329" r:id="rId25"/>
    <p:sldId id="330" r:id="rId26"/>
    <p:sldId id="331" r:id="rId27"/>
    <p:sldId id="325" r:id="rId28"/>
    <p:sldId id="326" r:id="rId29"/>
    <p:sldId id="327" r:id="rId30"/>
  </p:sldIdLst>
  <p:sldSz cx="18288000" cy="10287000"/>
  <p:notesSz cx="6858000" cy="9144000"/>
  <p:embeddedFontLst>
    <p:embeddedFont>
      <p:font typeface="Arial Nova" panose="020B0504020202020204" pitchFamily="34" charset="0"/>
      <p:regular r:id="rId31"/>
      <p:bold r:id="rId32"/>
      <p:italic r:id="rId33"/>
      <p:boldItalic r:id="rId34"/>
    </p:embeddedFont>
    <p:embeddedFont>
      <p:font typeface="Arial Nova Bold" panose="020B0804020202020204" charset="0"/>
      <p:regular r:id="rId35"/>
    </p:embeddedFont>
    <p:embeddedFont>
      <p:font typeface="Jannah" panose="020B0604020202020204" charset="-78"/>
      <p:regular r:id="rId36"/>
    </p:embeddedFont>
    <p:embeddedFont>
      <p:font typeface="Jannah Heavy" panose="020B0604020202020204" charset="-78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3" autoAdjust="0"/>
    <p:restoredTop sz="88922" autoAdjust="0"/>
  </p:normalViewPr>
  <p:slideViewPr>
    <p:cSldViewPr>
      <p:cViewPr varScale="1">
        <p:scale>
          <a:sx n="64" d="100"/>
          <a:sy n="64" d="100"/>
        </p:scale>
        <p:origin x="19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8980389" y="979389"/>
            <a:ext cx="9307611" cy="9307611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-95377" y="-95377"/>
              <a:ext cx="6540754" cy="6540754"/>
            </a:xfrm>
            <a:custGeom>
              <a:avLst/>
              <a:gdLst/>
              <a:ahLst/>
              <a:cxnLst/>
              <a:rect l="l" t="t" r="r" b="b"/>
              <a:pathLst>
                <a:path w="6540754" h="6540754">
                  <a:moveTo>
                    <a:pt x="6540754" y="0"/>
                  </a:moveTo>
                  <a:lnTo>
                    <a:pt x="0" y="6540754"/>
                  </a:lnTo>
                  <a:lnTo>
                    <a:pt x="6540754" y="6540754"/>
                  </a:lnTo>
                  <a:close/>
                </a:path>
              </a:pathLst>
            </a:custGeom>
            <a:blipFill>
              <a:blip r:embed="rId2"/>
              <a:stretch>
                <a:fillRect r="-78173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/>
          <p:nvPr/>
        </p:nvGrpSpPr>
        <p:grpSpPr>
          <a:xfrm rot="-2700000">
            <a:off x="-4781926" y="951518"/>
            <a:ext cx="18111132" cy="11629737"/>
            <a:chOff x="0" y="0"/>
            <a:chExt cx="4770010" cy="306297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70010" cy="3062976"/>
            </a:xfrm>
            <a:custGeom>
              <a:avLst/>
              <a:gdLst/>
              <a:ahLst/>
              <a:cxnLst/>
              <a:rect l="l" t="t" r="r" b="b"/>
              <a:pathLst>
                <a:path w="4770010" h="3062976">
                  <a:moveTo>
                    <a:pt x="0" y="0"/>
                  </a:moveTo>
                  <a:lnTo>
                    <a:pt x="4770010" y="0"/>
                  </a:lnTo>
                  <a:lnTo>
                    <a:pt x="4770010" y="3062976"/>
                  </a:lnTo>
                  <a:lnTo>
                    <a:pt x="0" y="3062976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70010" cy="31010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2700000">
            <a:off x="10877795" y="-5191057"/>
            <a:ext cx="5852739" cy="8669109"/>
            <a:chOff x="0" y="0"/>
            <a:chExt cx="1541462" cy="22832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2700000">
            <a:off x="10877795" y="-5551814"/>
            <a:ext cx="5852739" cy="8669109"/>
            <a:chOff x="0" y="0"/>
            <a:chExt cx="1541462" cy="228322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2700000">
            <a:off x="10877795" y="-6010958"/>
            <a:ext cx="5852739" cy="8669109"/>
            <a:chOff x="0" y="0"/>
            <a:chExt cx="1541462" cy="228322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139967" y="728849"/>
            <a:ext cx="9257844" cy="4762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587"/>
              </a:lnSpc>
              <a:spcBef>
                <a:spcPct val="0"/>
              </a:spcBef>
            </a:pPr>
            <a:r>
              <a:rPr lang="en-US" sz="5400" spc="-656" dirty="0">
                <a:solidFill>
                  <a:srgbClr val="FFFFFF"/>
                </a:solidFill>
                <a:latin typeface="Arial" panose="020B0604020202020204" pitchFamily="34" charset="0"/>
                <a:ea typeface="Jannah Heavy"/>
                <a:cs typeface="Arial" panose="020B0604020202020204" pitchFamily="34" charset="0"/>
                <a:sym typeface="Jannah Heavy"/>
              </a:rPr>
              <a:t>BANCO DE DADOS</a:t>
            </a:r>
          </a:p>
          <a:p>
            <a:pPr marL="0" lvl="0" indent="0" algn="l">
              <a:lnSpc>
                <a:spcPts val="12587"/>
              </a:lnSpc>
              <a:spcBef>
                <a:spcPct val="0"/>
              </a:spcBef>
            </a:pPr>
            <a:r>
              <a:rPr lang="pt-BR" sz="5400" spc="-656" dirty="0">
                <a:solidFill>
                  <a:srgbClr val="FFFFFF"/>
                </a:solidFill>
                <a:latin typeface="Arial" panose="020B0604020202020204" pitchFamily="34" charset="0"/>
                <a:ea typeface="Jannah Heavy"/>
                <a:cs typeface="Arial" panose="020B0604020202020204" pitchFamily="34" charset="0"/>
                <a:sym typeface="Jannah Heavy"/>
              </a:rPr>
              <a:t>Comandos</a:t>
            </a:r>
            <a:r>
              <a:rPr lang="en-US" sz="5400" spc="-656" dirty="0">
                <a:solidFill>
                  <a:srgbClr val="FFFFFF"/>
                </a:solidFill>
                <a:latin typeface="Arial" panose="020B0604020202020204" pitchFamily="34" charset="0"/>
                <a:ea typeface="Jannah Heavy"/>
                <a:cs typeface="Arial" panose="020B0604020202020204" pitchFamily="34" charset="0"/>
                <a:sym typeface="Jannah Heavy"/>
              </a:rPr>
              <a:t>  SQL</a:t>
            </a:r>
          </a:p>
          <a:p>
            <a:pPr marL="0" lvl="0" indent="0" algn="l">
              <a:lnSpc>
                <a:spcPts val="12587"/>
              </a:lnSpc>
              <a:spcBef>
                <a:spcPct val="0"/>
              </a:spcBef>
            </a:pPr>
            <a:endParaRPr lang="en-US" sz="8991" spc="-656" dirty="0">
              <a:solidFill>
                <a:srgbClr val="FFFFFF"/>
              </a:solidFill>
              <a:latin typeface="Jannah Heavy"/>
              <a:ea typeface="Jannah Heavy"/>
              <a:cs typeface="Jannah Heavy"/>
              <a:sym typeface="Jannah Heavy"/>
            </a:endParaRPr>
          </a:p>
        </p:txBody>
      </p:sp>
      <p:sp>
        <p:nvSpPr>
          <p:cNvPr id="17" name="AutoShape 17"/>
          <p:cNvSpPr/>
          <p:nvPr/>
        </p:nvSpPr>
        <p:spPr>
          <a:xfrm>
            <a:off x="-4083813" y="5839527"/>
            <a:ext cx="13227813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8" name="Freeform 18"/>
          <p:cNvSpPr/>
          <p:nvPr/>
        </p:nvSpPr>
        <p:spPr>
          <a:xfrm>
            <a:off x="-1273518" y="8298180"/>
            <a:ext cx="7315200" cy="3977640"/>
          </a:xfrm>
          <a:custGeom>
            <a:avLst/>
            <a:gdLst/>
            <a:ahLst/>
            <a:cxnLst/>
            <a:rect l="l" t="t" r="r" b="b"/>
            <a:pathLst>
              <a:path w="7315200" h="397764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Freeform 19"/>
          <p:cNvSpPr/>
          <p:nvPr/>
        </p:nvSpPr>
        <p:spPr>
          <a:xfrm rot="8100000" flipV="1">
            <a:off x="-3475881" y="1121409"/>
            <a:ext cx="9401653" cy="429307"/>
          </a:xfrm>
          <a:custGeom>
            <a:avLst/>
            <a:gdLst/>
            <a:ahLst/>
            <a:cxnLst/>
            <a:rect l="l" t="t" r="r" b="b"/>
            <a:pathLst>
              <a:path w="9401653" h="429307">
                <a:moveTo>
                  <a:pt x="0" y="429307"/>
                </a:moveTo>
                <a:lnTo>
                  <a:pt x="9401654" y="429307"/>
                </a:lnTo>
                <a:lnTo>
                  <a:pt x="9401654" y="0"/>
                </a:lnTo>
                <a:lnTo>
                  <a:pt x="0" y="0"/>
                </a:lnTo>
                <a:lnTo>
                  <a:pt x="0" y="429307"/>
                </a:lnTo>
                <a:close/>
              </a:path>
            </a:pathLst>
          </a:custGeom>
          <a:blipFill>
            <a:blip r:embed="rId5">
              <a:alphaModFix amt="50000"/>
            </a:blip>
            <a:stretch>
              <a:fillRect b="-332517"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7386" y="1757271"/>
            <a:ext cx="12896163" cy="7588118"/>
            <a:chOff x="0" y="0"/>
            <a:chExt cx="3396520" cy="19985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6520" cy="1998517"/>
            </a:xfrm>
            <a:custGeom>
              <a:avLst/>
              <a:gdLst/>
              <a:ahLst/>
              <a:cxnLst/>
              <a:rect l="l" t="t" r="r" b="b"/>
              <a:pathLst>
                <a:path w="3396520" h="1998517">
                  <a:moveTo>
                    <a:pt x="0" y="0"/>
                  </a:moveTo>
                  <a:lnTo>
                    <a:pt x="3396520" y="0"/>
                  </a:lnTo>
                  <a:lnTo>
                    <a:pt x="3396520" y="1998517"/>
                  </a:lnTo>
                  <a:lnTo>
                    <a:pt x="0" y="1998517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96520" cy="2036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37386" y="372761"/>
            <a:ext cx="12896163" cy="1340737"/>
            <a:chOff x="0" y="0"/>
            <a:chExt cx="3396520" cy="3531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96520" cy="353116"/>
            </a:xfrm>
            <a:custGeom>
              <a:avLst/>
              <a:gdLst/>
              <a:ahLst/>
              <a:cxnLst/>
              <a:rect l="l" t="t" r="r" b="b"/>
              <a:pathLst>
                <a:path w="3396520" h="353116">
                  <a:moveTo>
                    <a:pt x="0" y="0"/>
                  </a:moveTo>
                  <a:lnTo>
                    <a:pt x="3396520" y="0"/>
                  </a:lnTo>
                  <a:lnTo>
                    <a:pt x="3396520" y="353116"/>
                  </a:lnTo>
                  <a:lnTo>
                    <a:pt x="0" y="353116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96520" cy="391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4094571" y="-5640902"/>
            <a:ext cx="5852739" cy="8669109"/>
            <a:chOff x="0" y="0"/>
            <a:chExt cx="1541462" cy="228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7755540">
            <a:off x="-3806377" y="5977911"/>
            <a:ext cx="5852739" cy="8669109"/>
            <a:chOff x="0" y="0"/>
            <a:chExt cx="1541462" cy="22832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700000">
            <a:off x="14094571" y="-6001659"/>
            <a:ext cx="5852739" cy="8669109"/>
            <a:chOff x="0" y="0"/>
            <a:chExt cx="1541462" cy="228322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7755540">
            <a:off x="-3770290" y="6336858"/>
            <a:ext cx="5852739" cy="8669109"/>
            <a:chOff x="0" y="0"/>
            <a:chExt cx="1541462" cy="22832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2700000">
            <a:off x="14094571" y="-6460803"/>
            <a:ext cx="5852739" cy="8669109"/>
            <a:chOff x="0" y="0"/>
            <a:chExt cx="1541462" cy="228322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7755540">
            <a:off x="-3724361" y="6793700"/>
            <a:ext cx="5852739" cy="8669109"/>
            <a:chOff x="0" y="0"/>
            <a:chExt cx="1541462" cy="228322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737386" y="684939"/>
            <a:ext cx="12896163" cy="723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</a:pPr>
            <a:r>
              <a:rPr lang="pt-BR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Comandos SQL</a:t>
            </a:r>
            <a:r>
              <a:rPr lang="en-US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F6E5F39-42D6-8B96-ECA7-EE25F291EC35}"/>
              </a:ext>
            </a:extLst>
          </p:cNvPr>
          <p:cNvSpPr txBox="1"/>
          <p:nvPr/>
        </p:nvSpPr>
        <p:spPr>
          <a:xfrm>
            <a:off x="2302033" y="2161894"/>
            <a:ext cx="11766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próximo passo depois da criação do banco de dados é informar para o SGBD o banco de dados que será utilizado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FE026951-6DE5-80AA-48D9-8B0E57D65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90" y="4031813"/>
            <a:ext cx="11622962" cy="361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21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7386" y="1757271"/>
            <a:ext cx="12896163" cy="7588118"/>
            <a:chOff x="0" y="0"/>
            <a:chExt cx="3396520" cy="19985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6520" cy="1998517"/>
            </a:xfrm>
            <a:custGeom>
              <a:avLst/>
              <a:gdLst/>
              <a:ahLst/>
              <a:cxnLst/>
              <a:rect l="l" t="t" r="r" b="b"/>
              <a:pathLst>
                <a:path w="3396520" h="1998517">
                  <a:moveTo>
                    <a:pt x="0" y="0"/>
                  </a:moveTo>
                  <a:lnTo>
                    <a:pt x="3396520" y="0"/>
                  </a:lnTo>
                  <a:lnTo>
                    <a:pt x="3396520" y="1998517"/>
                  </a:lnTo>
                  <a:lnTo>
                    <a:pt x="0" y="1998517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96520" cy="2036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37386" y="372761"/>
            <a:ext cx="12896163" cy="1340737"/>
            <a:chOff x="0" y="0"/>
            <a:chExt cx="3396520" cy="3531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96520" cy="353116"/>
            </a:xfrm>
            <a:custGeom>
              <a:avLst/>
              <a:gdLst/>
              <a:ahLst/>
              <a:cxnLst/>
              <a:rect l="l" t="t" r="r" b="b"/>
              <a:pathLst>
                <a:path w="3396520" h="353116">
                  <a:moveTo>
                    <a:pt x="0" y="0"/>
                  </a:moveTo>
                  <a:lnTo>
                    <a:pt x="3396520" y="0"/>
                  </a:lnTo>
                  <a:lnTo>
                    <a:pt x="3396520" y="353116"/>
                  </a:lnTo>
                  <a:lnTo>
                    <a:pt x="0" y="353116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96520" cy="391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4094571" y="-5640902"/>
            <a:ext cx="5852739" cy="8669109"/>
            <a:chOff x="0" y="0"/>
            <a:chExt cx="1541462" cy="228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7755540">
            <a:off x="-3806377" y="5977911"/>
            <a:ext cx="5852739" cy="8669109"/>
            <a:chOff x="0" y="0"/>
            <a:chExt cx="1541462" cy="22832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700000">
            <a:off x="14094571" y="-6001659"/>
            <a:ext cx="5852739" cy="8669109"/>
            <a:chOff x="0" y="0"/>
            <a:chExt cx="1541462" cy="228322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7755540">
            <a:off x="-3770290" y="6336858"/>
            <a:ext cx="5852739" cy="8669109"/>
            <a:chOff x="0" y="0"/>
            <a:chExt cx="1541462" cy="22832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2700000">
            <a:off x="14094571" y="-6460803"/>
            <a:ext cx="5852739" cy="8669109"/>
            <a:chOff x="0" y="0"/>
            <a:chExt cx="1541462" cy="228322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7755540">
            <a:off x="-3724361" y="6793700"/>
            <a:ext cx="5852739" cy="8669109"/>
            <a:chOff x="0" y="0"/>
            <a:chExt cx="1541462" cy="228322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737386" y="684939"/>
            <a:ext cx="12896163" cy="723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</a:pPr>
            <a:r>
              <a:rPr lang="pt-BR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Comandos SQL</a:t>
            </a:r>
            <a:r>
              <a:rPr lang="en-US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F6E5F39-42D6-8B96-ECA7-EE25F291EC35}"/>
              </a:ext>
            </a:extLst>
          </p:cNvPr>
          <p:cNvSpPr txBox="1"/>
          <p:nvPr/>
        </p:nvSpPr>
        <p:spPr>
          <a:xfrm>
            <a:off x="2968972" y="2182053"/>
            <a:ext cx="11766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CRIANDO AS TABELAS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FACC9D7-992A-7709-CC5E-902E03DAFD59}"/>
              </a:ext>
            </a:extLst>
          </p:cNvPr>
          <p:cNvSpPr txBox="1"/>
          <p:nvPr/>
        </p:nvSpPr>
        <p:spPr>
          <a:xfrm>
            <a:off x="2458189" y="3132447"/>
            <a:ext cx="11766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comando para a criação de uma nova tabela é o CREATE TABLE.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6F37B11B-0E7D-5705-D00C-10BC8BA0D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945" y="4086354"/>
            <a:ext cx="9280556" cy="497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29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7386" y="1757271"/>
            <a:ext cx="12896163" cy="7588118"/>
            <a:chOff x="0" y="0"/>
            <a:chExt cx="3396520" cy="19985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6520" cy="1998517"/>
            </a:xfrm>
            <a:custGeom>
              <a:avLst/>
              <a:gdLst/>
              <a:ahLst/>
              <a:cxnLst/>
              <a:rect l="l" t="t" r="r" b="b"/>
              <a:pathLst>
                <a:path w="3396520" h="1998517">
                  <a:moveTo>
                    <a:pt x="0" y="0"/>
                  </a:moveTo>
                  <a:lnTo>
                    <a:pt x="3396520" y="0"/>
                  </a:lnTo>
                  <a:lnTo>
                    <a:pt x="3396520" y="1998517"/>
                  </a:lnTo>
                  <a:lnTo>
                    <a:pt x="0" y="1998517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96520" cy="2036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37386" y="372761"/>
            <a:ext cx="12896163" cy="1340737"/>
            <a:chOff x="0" y="0"/>
            <a:chExt cx="3396520" cy="3531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96520" cy="353116"/>
            </a:xfrm>
            <a:custGeom>
              <a:avLst/>
              <a:gdLst/>
              <a:ahLst/>
              <a:cxnLst/>
              <a:rect l="l" t="t" r="r" b="b"/>
              <a:pathLst>
                <a:path w="3396520" h="353116">
                  <a:moveTo>
                    <a:pt x="0" y="0"/>
                  </a:moveTo>
                  <a:lnTo>
                    <a:pt x="3396520" y="0"/>
                  </a:lnTo>
                  <a:lnTo>
                    <a:pt x="3396520" y="353116"/>
                  </a:lnTo>
                  <a:lnTo>
                    <a:pt x="0" y="353116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96520" cy="391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4094571" y="-5640902"/>
            <a:ext cx="5852739" cy="8669109"/>
            <a:chOff x="0" y="0"/>
            <a:chExt cx="1541462" cy="228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7755540">
            <a:off x="-3806377" y="5977911"/>
            <a:ext cx="5852739" cy="8669109"/>
            <a:chOff x="0" y="0"/>
            <a:chExt cx="1541462" cy="22832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700000">
            <a:off x="14094571" y="-6001659"/>
            <a:ext cx="5852739" cy="8669109"/>
            <a:chOff x="0" y="0"/>
            <a:chExt cx="1541462" cy="228322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7755540">
            <a:off x="-3770290" y="6336858"/>
            <a:ext cx="5852739" cy="8669109"/>
            <a:chOff x="0" y="0"/>
            <a:chExt cx="1541462" cy="22832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2700000">
            <a:off x="14094571" y="-6460803"/>
            <a:ext cx="5852739" cy="8669109"/>
            <a:chOff x="0" y="0"/>
            <a:chExt cx="1541462" cy="228322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7755540">
            <a:off x="-3724361" y="6793700"/>
            <a:ext cx="5852739" cy="8669109"/>
            <a:chOff x="0" y="0"/>
            <a:chExt cx="1541462" cy="228322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737386" y="684939"/>
            <a:ext cx="12896163" cy="723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</a:pPr>
            <a:r>
              <a:rPr lang="pt-BR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Comandos SQL</a:t>
            </a:r>
            <a:r>
              <a:rPr lang="en-US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FACC9D7-992A-7709-CC5E-902E03DAFD59}"/>
              </a:ext>
            </a:extLst>
          </p:cNvPr>
          <p:cNvSpPr txBox="1"/>
          <p:nvPr/>
        </p:nvSpPr>
        <p:spPr>
          <a:xfrm>
            <a:off x="2133600" y="2279529"/>
            <a:ext cx="11766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Depois de criadas as tabelas (pelo menos uma), é possível visualizar as tabelas existentes no banco de dados. O comando utilizado é o SHOW TABLE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2AEB124B-2C53-4B9C-6253-3FCAA68C9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451" y="4193820"/>
            <a:ext cx="8232240" cy="435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09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7386" y="1757271"/>
            <a:ext cx="12896163" cy="7588118"/>
            <a:chOff x="0" y="0"/>
            <a:chExt cx="3396520" cy="19985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6520" cy="1998517"/>
            </a:xfrm>
            <a:custGeom>
              <a:avLst/>
              <a:gdLst/>
              <a:ahLst/>
              <a:cxnLst/>
              <a:rect l="l" t="t" r="r" b="b"/>
              <a:pathLst>
                <a:path w="3396520" h="1998517">
                  <a:moveTo>
                    <a:pt x="0" y="0"/>
                  </a:moveTo>
                  <a:lnTo>
                    <a:pt x="3396520" y="0"/>
                  </a:lnTo>
                  <a:lnTo>
                    <a:pt x="3396520" y="1998517"/>
                  </a:lnTo>
                  <a:lnTo>
                    <a:pt x="0" y="1998517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96520" cy="2036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37386" y="372761"/>
            <a:ext cx="12896163" cy="1340737"/>
            <a:chOff x="0" y="0"/>
            <a:chExt cx="3396520" cy="3531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96520" cy="353116"/>
            </a:xfrm>
            <a:custGeom>
              <a:avLst/>
              <a:gdLst/>
              <a:ahLst/>
              <a:cxnLst/>
              <a:rect l="l" t="t" r="r" b="b"/>
              <a:pathLst>
                <a:path w="3396520" h="353116">
                  <a:moveTo>
                    <a:pt x="0" y="0"/>
                  </a:moveTo>
                  <a:lnTo>
                    <a:pt x="3396520" y="0"/>
                  </a:lnTo>
                  <a:lnTo>
                    <a:pt x="3396520" y="353116"/>
                  </a:lnTo>
                  <a:lnTo>
                    <a:pt x="0" y="353116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96520" cy="391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4094571" y="-5640902"/>
            <a:ext cx="5852739" cy="8669109"/>
            <a:chOff x="0" y="0"/>
            <a:chExt cx="1541462" cy="228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7755540">
            <a:off x="-3806377" y="5977911"/>
            <a:ext cx="5852739" cy="8669109"/>
            <a:chOff x="0" y="0"/>
            <a:chExt cx="1541462" cy="22832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700000">
            <a:off x="14094571" y="-6001659"/>
            <a:ext cx="5852739" cy="8669109"/>
            <a:chOff x="0" y="0"/>
            <a:chExt cx="1541462" cy="228322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7755540">
            <a:off x="-3770290" y="6336858"/>
            <a:ext cx="5852739" cy="8669109"/>
            <a:chOff x="0" y="0"/>
            <a:chExt cx="1541462" cy="22832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2700000">
            <a:off x="14094571" y="-6460803"/>
            <a:ext cx="5852739" cy="8669109"/>
            <a:chOff x="0" y="0"/>
            <a:chExt cx="1541462" cy="228322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7755540">
            <a:off x="-3724361" y="6793700"/>
            <a:ext cx="5852739" cy="8669109"/>
            <a:chOff x="0" y="0"/>
            <a:chExt cx="1541462" cy="228322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737386" y="684939"/>
            <a:ext cx="12896163" cy="723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</a:pPr>
            <a:r>
              <a:rPr lang="pt-BR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Comandos SQL</a:t>
            </a:r>
            <a:r>
              <a:rPr lang="en-US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FACC9D7-992A-7709-CC5E-902E03DAFD59}"/>
              </a:ext>
            </a:extLst>
          </p:cNvPr>
          <p:cNvSpPr txBox="1"/>
          <p:nvPr/>
        </p:nvSpPr>
        <p:spPr>
          <a:xfrm>
            <a:off x="2133600" y="2279529"/>
            <a:ext cx="11766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Para visualizar a estrutura de uma tabela, utiliza-se o comando DESCRIBE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nome_tabela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7FDBB617-BCFD-29D1-887F-CCEA0FDB5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413" y="4467055"/>
            <a:ext cx="11088054" cy="376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8272" y="1731074"/>
            <a:ext cx="12896163" cy="7588118"/>
            <a:chOff x="0" y="0"/>
            <a:chExt cx="3396520" cy="19985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6520" cy="1998517"/>
            </a:xfrm>
            <a:custGeom>
              <a:avLst/>
              <a:gdLst/>
              <a:ahLst/>
              <a:cxnLst/>
              <a:rect l="l" t="t" r="r" b="b"/>
              <a:pathLst>
                <a:path w="3396520" h="1998517">
                  <a:moveTo>
                    <a:pt x="0" y="0"/>
                  </a:moveTo>
                  <a:lnTo>
                    <a:pt x="3396520" y="0"/>
                  </a:lnTo>
                  <a:lnTo>
                    <a:pt x="3396520" y="1998517"/>
                  </a:lnTo>
                  <a:lnTo>
                    <a:pt x="0" y="1998517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96520" cy="2036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37386" y="372761"/>
            <a:ext cx="12896163" cy="1340737"/>
            <a:chOff x="0" y="0"/>
            <a:chExt cx="3396520" cy="3531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96520" cy="353116"/>
            </a:xfrm>
            <a:custGeom>
              <a:avLst/>
              <a:gdLst/>
              <a:ahLst/>
              <a:cxnLst/>
              <a:rect l="l" t="t" r="r" b="b"/>
              <a:pathLst>
                <a:path w="3396520" h="353116">
                  <a:moveTo>
                    <a:pt x="0" y="0"/>
                  </a:moveTo>
                  <a:lnTo>
                    <a:pt x="3396520" y="0"/>
                  </a:lnTo>
                  <a:lnTo>
                    <a:pt x="3396520" y="353116"/>
                  </a:lnTo>
                  <a:lnTo>
                    <a:pt x="0" y="353116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96520" cy="391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4094571" y="-5640902"/>
            <a:ext cx="5852739" cy="8669109"/>
            <a:chOff x="0" y="0"/>
            <a:chExt cx="1541462" cy="228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7755540">
            <a:off x="-3806377" y="5977911"/>
            <a:ext cx="5852739" cy="8669109"/>
            <a:chOff x="0" y="0"/>
            <a:chExt cx="1541462" cy="22832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700000">
            <a:off x="14094571" y="-6001659"/>
            <a:ext cx="5852739" cy="8669109"/>
            <a:chOff x="0" y="0"/>
            <a:chExt cx="1541462" cy="228322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7755540">
            <a:off x="-3770290" y="6336858"/>
            <a:ext cx="5852739" cy="8669109"/>
            <a:chOff x="0" y="0"/>
            <a:chExt cx="1541462" cy="22832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2700000">
            <a:off x="14094571" y="-6460803"/>
            <a:ext cx="5852739" cy="8669109"/>
            <a:chOff x="0" y="0"/>
            <a:chExt cx="1541462" cy="228322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7755540">
            <a:off x="-3724361" y="6793700"/>
            <a:ext cx="5852739" cy="8669109"/>
            <a:chOff x="0" y="0"/>
            <a:chExt cx="1541462" cy="228322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737386" y="684939"/>
            <a:ext cx="12896163" cy="723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</a:pPr>
            <a:r>
              <a:rPr lang="pt-BR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Comandos SQL</a:t>
            </a:r>
            <a:r>
              <a:rPr lang="en-US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FACC9D7-992A-7709-CC5E-902E03DAFD59}"/>
              </a:ext>
            </a:extLst>
          </p:cNvPr>
          <p:cNvSpPr txBox="1"/>
          <p:nvPr/>
        </p:nvSpPr>
        <p:spPr>
          <a:xfrm>
            <a:off x="2133600" y="2279529"/>
            <a:ext cx="11766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Caso seja obrigatório o preenchimento de dados nessa coluna, é preciso modificar a restrição da coluna para NOT NULL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DDED1DFB-DF92-085D-862F-15F854511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209" y="4162867"/>
            <a:ext cx="12162702" cy="394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33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8272" y="1731074"/>
            <a:ext cx="12896163" cy="7588118"/>
            <a:chOff x="0" y="0"/>
            <a:chExt cx="3396520" cy="19985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6520" cy="1998517"/>
            </a:xfrm>
            <a:custGeom>
              <a:avLst/>
              <a:gdLst/>
              <a:ahLst/>
              <a:cxnLst/>
              <a:rect l="l" t="t" r="r" b="b"/>
              <a:pathLst>
                <a:path w="3396520" h="1998517">
                  <a:moveTo>
                    <a:pt x="0" y="0"/>
                  </a:moveTo>
                  <a:lnTo>
                    <a:pt x="3396520" y="0"/>
                  </a:lnTo>
                  <a:lnTo>
                    <a:pt x="3396520" y="1998517"/>
                  </a:lnTo>
                  <a:lnTo>
                    <a:pt x="0" y="1998517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96520" cy="2036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37386" y="372761"/>
            <a:ext cx="12896163" cy="1340737"/>
            <a:chOff x="0" y="0"/>
            <a:chExt cx="3396520" cy="3531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96520" cy="353116"/>
            </a:xfrm>
            <a:custGeom>
              <a:avLst/>
              <a:gdLst/>
              <a:ahLst/>
              <a:cxnLst/>
              <a:rect l="l" t="t" r="r" b="b"/>
              <a:pathLst>
                <a:path w="3396520" h="353116">
                  <a:moveTo>
                    <a:pt x="0" y="0"/>
                  </a:moveTo>
                  <a:lnTo>
                    <a:pt x="3396520" y="0"/>
                  </a:lnTo>
                  <a:lnTo>
                    <a:pt x="3396520" y="353116"/>
                  </a:lnTo>
                  <a:lnTo>
                    <a:pt x="0" y="353116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96520" cy="391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4094571" y="-5640902"/>
            <a:ext cx="5852739" cy="8669109"/>
            <a:chOff x="0" y="0"/>
            <a:chExt cx="1541462" cy="228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7755540">
            <a:off x="-3806377" y="5977911"/>
            <a:ext cx="5852739" cy="8669109"/>
            <a:chOff x="0" y="0"/>
            <a:chExt cx="1541462" cy="22832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700000">
            <a:off x="14094571" y="-6001659"/>
            <a:ext cx="5852739" cy="8669109"/>
            <a:chOff x="0" y="0"/>
            <a:chExt cx="1541462" cy="228322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7755540">
            <a:off x="-3770290" y="6336858"/>
            <a:ext cx="5852739" cy="8669109"/>
            <a:chOff x="0" y="0"/>
            <a:chExt cx="1541462" cy="22832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2700000">
            <a:off x="14094571" y="-6460803"/>
            <a:ext cx="5852739" cy="8669109"/>
            <a:chOff x="0" y="0"/>
            <a:chExt cx="1541462" cy="228322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7755540">
            <a:off x="-3724361" y="6793700"/>
            <a:ext cx="5852739" cy="8669109"/>
            <a:chOff x="0" y="0"/>
            <a:chExt cx="1541462" cy="228322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737386" y="684939"/>
            <a:ext cx="12896163" cy="723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</a:pPr>
            <a:r>
              <a:rPr lang="pt-BR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Comandos SQL</a:t>
            </a:r>
            <a:r>
              <a:rPr lang="en-US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FACC9D7-992A-7709-CC5E-902E03DAFD59}"/>
              </a:ext>
            </a:extLst>
          </p:cNvPr>
          <p:cNvSpPr txBox="1"/>
          <p:nvPr/>
        </p:nvSpPr>
        <p:spPr>
          <a:xfrm>
            <a:off x="2133600" y="1996115"/>
            <a:ext cx="11766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Chave Primária - PK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989F74B-8543-682D-2795-2BAFE307EA61}"/>
              </a:ext>
            </a:extLst>
          </p:cNvPr>
          <p:cNvSpPr txBox="1"/>
          <p:nvPr/>
        </p:nvSpPr>
        <p:spPr>
          <a:xfrm>
            <a:off x="2051367" y="3517713"/>
            <a:ext cx="12268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Utilizado como referência para gerar relacionamentos com outras tabelas do banco de dados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552CF83-CFFD-A3FB-574F-4C857B1BF28D}"/>
              </a:ext>
            </a:extLst>
          </p:cNvPr>
          <p:cNvSpPr txBox="1"/>
          <p:nvPr/>
        </p:nvSpPr>
        <p:spPr>
          <a:xfrm>
            <a:off x="2018710" y="5879843"/>
            <a:ext cx="118382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sempre terá um valor único, portanto este não se repete em uma mesma tabela</a:t>
            </a:r>
          </a:p>
        </p:txBody>
      </p:sp>
    </p:spTree>
    <p:extLst>
      <p:ext uri="{BB962C8B-B14F-4D97-AF65-F5344CB8AC3E}">
        <p14:creationId xmlns:p14="http://schemas.microsoft.com/office/powerpoint/2010/main" val="674239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8272" y="1731074"/>
            <a:ext cx="12896163" cy="7588118"/>
            <a:chOff x="0" y="0"/>
            <a:chExt cx="3396520" cy="19985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6520" cy="1998517"/>
            </a:xfrm>
            <a:custGeom>
              <a:avLst/>
              <a:gdLst/>
              <a:ahLst/>
              <a:cxnLst/>
              <a:rect l="l" t="t" r="r" b="b"/>
              <a:pathLst>
                <a:path w="3396520" h="1998517">
                  <a:moveTo>
                    <a:pt x="0" y="0"/>
                  </a:moveTo>
                  <a:lnTo>
                    <a:pt x="3396520" y="0"/>
                  </a:lnTo>
                  <a:lnTo>
                    <a:pt x="3396520" y="1998517"/>
                  </a:lnTo>
                  <a:lnTo>
                    <a:pt x="0" y="1998517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96520" cy="2036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37386" y="372761"/>
            <a:ext cx="12896163" cy="1340737"/>
            <a:chOff x="0" y="0"/>
            <a:chExt cx="3396520" cy="3531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96520" cy="353116"/>
            </a:xfrm>
            <a:custGeom>
              <a:avLst/>
              <a:gdLst/>
              <a:ahLst/>
              <a:cxnLst/>
              <a:rect l="l" t="t" r="r" b="b"/>
              <a:pathLst>
                <a:path w="3396520" h="353116">
                  <a:moveTo>
                    <a:pt x="0" y="0"/>
                  </a:moveTo>
                  <a:lnTo>
                    <a:pt x="3396520" y="0"/>
                  </a:lnTo>
                  <a:lnTo>
                    <a:pt x="3396520" y="353116"/>
                  </a:lnTo>
                  <a:lnTo>
                    <a:pt x="0" y="353116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96520" cy="391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4094571" y="-5640902"/>
            <a:ext cx="5852739" cy="8669109"/>
            <a:chOff x="0" y="0"/>
            <a:chExt cx="1541462" cy="228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7755540">
            <a:off x="-3806377" y="5977911"/>
            <a:ext cx="5852739" cy="8669109"/>
            <a:chOff x="0" y="0"/>
            <a:chExt cx="1541462" cy="22832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700000">
            <a:off x="14094571" y="-6001659"/>
            <a:ext cx="5852739" cy="8669109"/>
            <a:chOff x="0" y="0"/>
            <a:chExt cx="1541462" cy="228322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7755540">
            <a:off x="-3770290" y="6336858"/>
            <a:ext cx="5852739" cy="8669109"/>
            <a:chOff x="0" y="0"/>
            <a:chExt cx="1541462" cy="22832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2700000">
            <a:off x="14094571" y="-6460803"/>
            <a:ext cx="5852739" cy="8669109"/>
            <a:chOff x="0" y="0"/>
            <a:chExt cx="1541462" cy="228322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7755540">
            <a:off x="-3724361" y="6793700"/>
            <a:ext cx="5852739" cy="8669109"/>
            <a:chOff x="0" y="0"/>
            <a:chExt cx="1541462" cy="228322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737386" y="684939"/>
            <a:ext cx="12896163" cy="723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</a:pPr>
            <a:r>
              <a:rPr lang="pt-BR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Comandos SQL</a:t>
            </a:r>
            <a:r>
              <a:rPr lang="en-US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FACC9D7-992A-7709-CC5E-902E03DAFD59}"/>
              </a:ext>
            </a:extLst>
          </p:cNvPr>
          <p:cNvSpPr txBox="1"/>
          <p:nvPr/>
        </p:nvSpPr>
        <p:spPr>
          <a:xfrm>
            <a:off x="2133600" y="1996115"/>
            <a:ext cx="11766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Chave Primária - PK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989F74B-8543-682D-2795-2BAFE307EA61}"/>
              </a:ext>
            </a:extLst>
          </p:cNvPr>
          <p:cNvSpPr txBox="1"/>
          <p:nvPr/>
        </p:nvSpPr>
        <p:spPr>
          <a:xfrm>
            <a:off x="2051367" y="3517713"/>
            <a:ext cx="122682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Algumas curiosidades sobre chave primária: </a:t>
            </a: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A coluna que recebe a chave primária não pode ser NULL;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Cada tabela tem apenas uma chave primária;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Tipos de dados mais utilizados para as chaves são INT e VARCHAR;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valor da chave primária é atribuído no momento que o registro é criado.</a:t>
            </a:r>
          </a:p>
        </p:txBody>
      </p:sp>
    </p:spTree>
    <p:extLst>
      <p:ext uri="{BB962C8B-B14F-4D97-AF65-F5344CB8AC3E}">
        <p14:creationId xmlns:p14="http://schemas.microsoft.com/office/powerpoint/2010/main" val="3910700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8272" y="1731074"/>
            <a:ext cx="12896163" cy="7588118"/>
            <a:chOff x="0" y="0"/>
            <a:chExt cx="3396520" cy="19985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6520" cy="1998517"/>
            </a:xfrm>
            <a:custGeom>
              <a:avLst/>
              <a:gdLst/>
              <a:ahLst/>
              <a:cxnLst/>
              <a:rect l="l" t="t" r="r" b="b"/>
              <a:pathLst>
                <a:path w="3396520" h="1998517">
                  <a:moveTo>
                    <a:pt x="0" y="0"/>
                  </a:moveTo>
                  <a:lnTo>
                    <a:pt x="3396520" y="0"/>
                  </a:lnTo>
                  <a:lnTo>
                    <a:pt x="3396520" y="1998517"/>
                  </a:lnTo>
                  <a:lnTo>
                    <a:pt x="0" y="1998517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96520" cy="2036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37386" y="372761"/>
            <a:ext cx="12896163" cy="1340737"/>
            <a:chOff x="0" y="0"/>
            <a:chExt cx="3396520" cy="3531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96520" cy="353116"/>
            </a:xfrm>
            <a:custGeom>
              <a:avLst/>
              <a:gdLst/>
              <a:ahLst/>
              <a:cxnLst/>
              <a:rect l="l" t="t" r="r" b="b"/>
              <a:pathLst>
                <a:path w="3396520" h="353116">
                  <a:moveTo>
                    <a:pt x="0" y="0"/>
                  </a:moveTo>
                  <a:lnTo>
                    <a:pt x="3396520" y="0"/>
                  </a:lnTo>
                  <a:lnTo>
                    <a:pt x="3396520" y="353116"/>
                  </a:lnTo>
                  <a:lnTo>
                    <a:pt x="0" y="353116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96520" cy="391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4094571" y="-5640902"/>
            <a:ext cx="5852739" cy="8669109"/>
            <a:chOff x="0" y="0"/>
            <a:chExt cx="1541462" cy="228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7755540">
            <a:off x="-3806377" y="5977911"/>
            <a:ext cx="5852739" cy="8669109"/>
            <a:chOff x="0" y="0"/>
            <a:chExt cx="1541462" cy="22832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700000">
            <a:off x="14094571" y="-6001659"/>
            <a:ext cx="5852739" cy="8669109"/>
            <a:chOff x="0" y="0"/>
            <a:chExt cx="1541462" cy="228322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7755540">
            <a:off x="-3770290" y="6336858"/>
            <a:ext cx="5852739" cy="8669109"/>
            <a:chOff x="0" y="0"/>
            <a:chExt cx="1541462" cy="22832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2700000">
            <a:off x="14094571" y="-6460803"/>
            <a:ext cx="5852739" cy="8669109"/>
            <a:chOff x="0" y="0"/>
            <a:chExt cx="1541462" cy="228322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7755540">
            <a:off x="-3724361" y="6793700"/>
            <a:ext cx="5852739" cy="8669109"/>
            <a:chOff x="0" y="0"/>
            <a:chExt cx="1541462" cy="228322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737386" y="684939"/>
            <a:ext cx="12896163" cy="723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</a:pPr>
            <a:r>
              <a:rPr lang="pt-BR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Comandos SQL</a:t>
            </a:r>
            <a:r>
              <a:rPr lang="en-US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FACC9D7-992A-7709-CC5E-902E03DAFD59}"/>
              </a:ext>
            </a:extLst>
          </p:cNvPr>
          <p:cNvSpPr txBox="1"/>
          <p:nvPr/>
        </p:nvSpPr>
        <p:spPr>
          <a:xfrm>
            <a:off x="2133600" y="1996115"/>
            <a:ext cx="11766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Chave Primária - PK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FB8BE041-1E4B-26CB-9629-076E3B8F0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235" y="3504518"/>
            <a:ext cx="11957305" cy="537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57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8272" y="1731074"/>
            <a:ext cx="12896163" cy="7588118"/>
            <a:chOff x="0" y="0"/>
            <a:chExt cx="3396520" cy="19985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6520" cy="1998517"/>
            </a:xfrm>
            <a:custGeom>
              <a:avLst/>
              <a:gdLst/>
              <a:ahLst/>
              <a:cxnLst/>
              <a:rect l="l" t="t" r="r" b="b"/>
              <a:pathLst>
                <a:path w="3396520" h="1998517">
                  <a:moveTo>
                    <a:pt x="0" y="0"/>
                  </a:moveTo>
                  <a:lnTo>
                    <a:pt x="3396520" y="0"/>
                  </a:lnTo>
                  <a:lnTo>
                    <a:pt x="3396520" y="1998517"/>
                  </a:lnTo>
                  <a:lnTo>
                    <a:pt x="0" y="1998517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96520" cy="2036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37386" y="372761"/>
            <a:ext cx="12896163" cy="1340737"/>
            <a:chOff x="0" y="0"/>
            <a:chExt cx="3396520" cy="3531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96520" cy="353116"/>
            </a:xfrm>
            <a:custGeom>
              <a:avLst/>
              <a:gdLst/>
              <a:ahLst/>
              <a:cxnLst/>
              <a:rect l="l" t="t" r="r" b="b"/>
              <a:pathLst>
                <a:path w="3396520" h="353116">
                  <a:moveTo>
                    <a:pt x="0" y="0"/>
                  </a:moveTo>
                  <a:lnTo>
                    <a:pt x="3396520" y="0"/>
                  </a:lnTo>
                  <a:lnTo>
                    <a:pt x="3396520" y="353116"/>
                  </a:lnTo>
                  <a:lnTo>
                    <a:pt x="0" y="353116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96520" cy="391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4094571" y="-5640902"/>
            <a:ext cx="5852739" cy="8669109"/>
            <a:chOff x="0" y="0"/>
            <a:chExt cx="1541462" cy="228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7755540">
            <a:off x="-3806377" y="5977911"/>
            <a:ext cx="5852739" cy="8669109"/>
            <a:chOff x="0" y="0"/>
            <a:chExt cx="1541462" cy="22832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700000">
            <a:off x="14094571" y="-6001659"/>
            <a:ext cx="5852739" cy="8669109"/>
            <a:chOff x="0" y="0"/>
            <a:chExt cx="1541462" cy="228322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7755540">
            <a:off x="-3770290" y="6336858"/>
            <a:ext cx="5852739" cy="8669109"/>
            <a:chOff x="0" y="0"/>
            <a:chExt cx="1541462" cy="22832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2700000">
            <a:off x="14094571" y="-6460803"/>
            <a:ext cx="5852739" cy="8669109"/>
            <a:chOff x="0" y="0"/>
            <a:chExt cx="1541462" cy="228322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7755540">
            <a:off x="-3724361" y="6793700"/>
            <a:ext cx="5852739" cy="8669109"/>
            <a:chOff x="0" y="0"/>
            <a:chExt cx="1541462" cy="228322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737386" y="684939"/>
            <a:ext cx="12896163" cy="723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</a:pPr>
            <a:r>
              <a:rPr lang="pt-BR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Comandos SQL</a:t>
            </a:r>
            <a:r>
              <a:rPr lang="en-US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FACC9D7-992A-7709-CC5E-902E03DAFD59}"/>
              </a:ext>
            </a:extLst>
          </p:cNvPr>
          <p:cNvSpPr txBox="1"/>
          <p:nvPr/>
        </p:nvSpPr>
        <p:spPr>
          <a:xfrm>
            <a:off x="2133600" y="1996115"/>
            <a:ext cx="117668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Algumas tabelas podem não possuir uma coluna que possa ser utilizada como chave primária (única). </a:t>
            </a:r>
          </a:p>
          <a:p>
            <a:pPr algn="just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Nesse caso, é necessário criar na tabela uma coluna do tipo inteiro e atribuir a ela a condição de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auto_increment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0A42A973-399C-673E-4E25-86350F82F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909607"/>
            <a:ext cx="10744200" cy="398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11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8272" y="1731074"/>
            <a:ext cx="12896163" cy="7588118"/>
            <a:chOff x="0" y="0"/>
            <a:chExt cx="3396520" cy="19985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6520" cy="1998517"/>
            </a:xfrm>
            <a:custGeom>
              <a:avLst/>
              <a:gdLst/>
              <a:ahLst/>
              <a:cxnLst/>
              <a:rect l="l" t="t" r="r" b="b"/>
              <a:pathLst>
                <a:path w="3396520" h="1998517">
                  <a:moveTo>
                    <a:pt x="0" y="0"/>
                  </a:moveTo>
                  <a:lnTo>
                    <a:pt x="3396520" y="0"/>
                  </a:lnTo>
                  <a:lnTo>
                    <a:pt x="3396520" y="1998517"/>
                  </a:lnTo>
                  <a:lnTo>
                    <a:pt x="0" y="1998517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96520" cy="2036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37386" y="372761"/>
            <a:ext cx="12896163" cy="1340737"/>
            <a:chOff x="0" y="0"/>
            <a:chExt cx="3396520" cy="3531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96520" cy="353116"/>
            </a:xfrm>
            <a:custGeom>
              <a:avLst/>
              <a:gdLst/>
              <a:ahLst/>
              <a:cxnLst/>
              <a:rect l="l" t="t" r="r" b="b"/>
              <a:pathLst>
                <a:path w="3396520" h="353116">
                  <a:moveTo>
                    <a:pt x="0" y="0"/>
                  </a:moveTo>
                  <a:lnTo>
                    <a:pt x="3396520" y="0"/>
                  </a:lnTo>
                  <a:lnTo>
                    <a:pt x="3396520" y="353116"/>
                  </a:lnTo>
                  <a:lnTo>
                    <a:pt x="0" y="353116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96520" cy="391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4094571" y="-5640902"/>
            <a:ext cx="5852739" cy="8669109"/>
            <a:chOff x="0" y="0"/>
            <a:chExt cx="1541462" cy="228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7755540">
            <a:off x="-3806377" y="5977911"/>
            <a:ext cx="5852739" cy="8669109"/>
            <a:chOff x="0" y="0"/>
            <a:chExt cx="1541462" cy="22832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700000">
            <a:off x="14094571" y="-6001659"/>
            <a:ext cx="5852739" cy="8669109"/>
            <a:chOff x="0" y="0"/>
            <a:chExt cx="1541462" cy="228322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7755540">
            <a:off x="-3770290" y="6336858"/>
            <a:ext cx="5852739" cy="8669109"/>
            <a:chOff x="0" y="0"/>
            <a:chExt cx="1541462" cy="22832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2700000">
            <a:off x="14094571" y="-6460803"/>
            <a:ext cx="5852739" cy="8669109"/>
            <a:chOff x="0" y="0"/>
            <a:chExt cx="1541462" cy="228322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7755540">
            <a:off x="-3724361" y="6793700"/>
            <a:ext cx="5852739" cy="8669109"/>
            <a:chOff x="0" y="0"/>
            <a:chExt cx="1541462" cy="228322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737386" y="684939"/>
            <a:ext cx="12896163" cy="723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</a:pPr>
            <a:r>
              <a:rPr lang="pt-BR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Comandos SQL</a:t>
            </a:r>
            <a:r>
              <a:rPr lang="en-US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FACC9D7-992A-7709-CC5E-902E03DAFD59}"/>
              </a:ext>
            </a:extLst>
          </p:cNvPr>
          <p:cNvSpPr txBox="1"/>
          <p:nvPr/>
        </p:nvSpPr>
        <p:spPr>
          <a:xfrm>
            <a:off x="2133600" y="1996115"/>
            <a:ext cx="11766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MODIFICANDO TABELAS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BF860DA-748B-B63B-A9DA-782D2CCDD3CF}"/>
              </a:ext>
            </a:extLst>
          </p:cNvPr>
          <p:cNvSpPr txBox="1"/>
          <p:nvPr/>
        </p:nvSpPr>
        <p:spPr>
          <a:xfrm>
            <a:off x="1981199" y="3553323"/>
            <a:ext cx="1239391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Quando necessário realizar alterações nas definições da estrutura do banco de dados, podemos utilizar o comando ALTER TABLE, o qual permite:</a:t>
            </a: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Renomear uma tabela;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Alterar tipo e tamanho de uma coluna;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Adicionar ou remover colunas na tabela.</a:t>
            </a:r>
          </a:p>
        </p:txBody>
      </p:sp>
    </p:spTree>
    <p:extLst>
      <p:ext uri="{BB962C8B-B14F-4D97-AF65-F5344CB8AC3E}">
        <p14:creationId xmlns:p14="http://schemas.microsoft.com/office/powerpoint/2010/main" val="84288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7386" y="1757271"/>
            <a:ext cx="12896163" cy="7588118"/>
            <a:chOff x="0" y="0"/>
            <a:chExt cx="3396520" cy="19985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6520" cy="1998517"/>
            </a:xfrm>
            <a:custGeom>
              <a:avLst/>
              <a:gdLst/>
              <a:ahLst/>
              <a:cxnLst/>
              <a:rect l="l" t="t" r="r" b="b"/>
              <a:pathLst>
                <a:path w="3396520" h="1998517">
                  <a:moveTo>
                    <a:pt x="0" y="0"/>
                  </a:moveTo>
                  <a:lnTo>
                    <a:pt x="3396520" y="0"/>
                  </a:lnTo>
                  <a:lnTo>
                    <a:pt x="3396520" y="1998517"/>
                  </a:lnTo>
                  <a:lnTo>
                    <a:pt x="0" y="1998517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96520" cy="2036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37386" y="372761"/>
            <a:ext cx="12896163" cy="1340737"/>
            <a:chOff x="0" y="0"/>
            <a:chExt cx="3396520" cy="3531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96520" cy="353116"/>
            </a:xfrm>
            <a:custGeom>
              <a:avLst/>
              <a:gdLst/>
              <a:ahLst/>
              <a:cxnLst/>
              <a:rect l="l" t="t" r="r" b="b"/>
              <a:pathLst>
                <a:path w="3396520" h="353116">
                  <a:moveTo>
                    <a:pt x="0" y="0"/>
                  </a:moveTo>
                  <a:lnTo>
                    <a:pt x="3396520" y="0"/>
                  </a:lnTo>
                  <a:lnTo>
                    <a:pt x="3396520" y="353116"/>
                  </a:lnTo>
                  <a:lnTo>
                    <a:pt x="0" y="353116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96520" cy="391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4094571" y="-5640902"/>
            <a:ext cx="5852739" cy="8669109"/>
            <a:chOff x="0" y="0"/>
            <a:chExt cx="1541462" cy="228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7755540">
            <a:off x="-3806377" y="5977911"/>
            <a:ext cx="5852739" cy="8669109"/>
            <a:chOff x="0" y="0"/>
            <a:chExt cx="1541462" cy="22832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700000">
            <a:off x="14094571" y="-6001659"/>
            <a:ext cx="5852739" cy="8669109"/>
            <a:chOff x="0" y="0"/>
            <a:chExt cx="1541462" cy="228322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7755540">
            <a:off x="-3770290" y="6336858"/>
            <a:ext cx="5852739" cy="8669109"/>
            <a:chOff x="0" y="0"/>
            <a:chExt cx="1541462" cy="22832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2700000">
            <a:off x="14094571" y="-6460803"/>
            <a:ext cx="5852739" cy="8669109"/>
            <a:chOff x="0" y="0"/>
            <a:chExt cx="1541462" cy="228322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7755540">
            <a:off x="-3724361" y="6793700"/>
            <a:ext cx="5852739" cy="8669109"/>
            <a:chOff x="0" y="0"/>
            <a:chExt cx="1541462" cy="228322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737386" y="684939"/>
            <a:ext cx="12896163" cy="723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</a:pPr>
            <a:r>
              <a:rPr lang="pt-BR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Comandos SQL</a:t>
            </a:r>
            <a:r>
              <a:rPr lang="en-US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E8C08D4-0A20-F4F2-9CA6-03C8D533F1F4}"/>
              </a:ext>
            </a:extLst>
          </p:cNvPr>
          <p:cNvSpPr txBox="1"/>
          <p:nvPr/>
        </p:nvSpPr>
        <p:spPr>
          <a:xfrm>
            <a:off x="2263340" y="3051773"/>
            <a:ext cx="117668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Linguagem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Query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(SQL):</a:t>
            </a: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1.1.Características e instruções; </a:t>
            </a: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1.2.Importância do padrão. </a:t>
            </a: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2. Operações DDL: </a:t>
            </a: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2.1 Criando bancos de dados. </a:t>
            </a: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3. Criando tabelas; </a:t>
            </a: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4. Modificando tabelas: </a:t>
            </a: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4.1 Apagando tabelas.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8272" y="1731074"/>
            <a:ext cx="12896163" cy="7588118"/>
            <a:chOff x="0" y="0"/>
            <a:chExt cx="3396520" cy="19985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6520" cy="1998517"/>
            </a:xfrm>
            <a:custGeom>
              <a:avLst/>
              <a:gdLst/>
              <a:ahLst/>
              <a:cxnLst/>
              <a:rect l="l" t="t" r="r" b="b"/>
              <a:pathLst>
                <a:path w="3396520" h="1998517">
                  <a:moveTo>
                    <a:pt x="0" y="0"/>
                  </a:moveTo>
                  <a:lnTo>
                    <a:pt x="3396520" y="0"/>
                  </a:lnTo>
                  <a:lnTo>
                    <a:pt x="3396520" y="1998517"/>
                  </a:lnTo>
                  <a:lnTo>
                    <a:pt x="0" y="1998517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96520" cy="2036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37386" y="372761"/>
            <a:ext cx="12896163" cy="1340737"/>
            <a:chOff x="0" y="0"/>
            <a:chExt cx="3396520" cy="3531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96520" cy="353116"/>
            </a:xfrm>
            <a:custGeom>
              <a:avLst/>
              <a:gdLst/>
              <a:ahLst/>
              <a:cxnLst/>
              <a:rect l="l" t="t" r="r" b="b"/>
              <a:pathLst>
                <a:path w="3396520" h="353116">
                  <a:moveTo>
                    <a:pt x="0" y="0"/>
                  </a:moveTo>
                  <a:lnTo>
                    <a:pt x="3396520" y="0"/>
                  </a:lnTo>
                  <a:lnTo>
                    <a:pt x="3396520" y="353116"/>
                  </a:lnTo>
                  <a:lnTo>
                    <a:pt x="0" y="353116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96520" cy="391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4094571" y="-5640902"/>
            <a:ext cx="5852739" cy="8669109"/>
            <a:chOff x="0" y="0"/>
            <a:chExt cx="1541462" cy="228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7755540">
            <a:off x="-3806377" y="5977911"/>
            <a:ext cx="5852739" cy="8669109"/>
            <a:chOff x="0" y="0"/>
            <a:chExt cx="1541462" cy="22832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700000">
            <a:off x="14094571" y="-6001659"/>
            <a:ext cx="5852739" cy="8669109"/>
            <a:chOff x="0" y="0"/>
            <a:chExt cx="1541462" cy="228322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7755540">
            <a:off x="-3770290" y="6336858"/>
            <a:ext cx="5852739" cy="8669109"/>
            <a:chOff x="0" y="0"/>
            <a:chExt cx="1541462" cy="22832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2700000">
            <a:off x="14094571" y="-6460803"/>
            <a:ext cx="5852739" cy="8669109"/>
            <a:chOff x="0" y="0"/>
            <a:chExt cx="1541462" cy="228322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7755540">
            <a:off x="-3724361" y="6793700"/>
            <a:ext cx="5852739" cy="8669109"/>
            <a:chOff x="0" y="0"/>
            <a:chExt cx="1541462" cy="228322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737386" y="684939"/>
            <a:ext cx="12896163" cy="723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</a:pPr>
            <a:r>
              <a:rPr lang="pt-BR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Comandos SQL</a:t>
            </a:r>
            <a:r>
              <a:rPr lang="en-US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FACC9D7-992A-7709-CC5E-902E03DAFD59}"/>
              </a:ext>
            </a:extLst>
          </p:cNvPr>
          <p:cNvSpPr txBox="1"/>
          <p:nvPr/>
        </p:nvSpPr>
        <p:spPr>
          <a:xfrm>
            <a:off x="2133600" y="1996115"/>
            <a:ext cx="11766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MODIFICANDO TABELAS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6A424302-5EFD-DFFD-1B32-936879554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164" y="4165529"/>
            <a:ext cx="11412280" cy="229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94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8272" y="1731074"/>
            <a:ext cx="12896163" cy="7588118"/>
            <a:chOff x="0" y="0"/>
            <a:chExt cx="3396520" cy="19985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6520" cy="1998517"/>
            </a:xfrm>
            <a:custGeom>
              <a:avLst/>
              <a:gdLst/>
              <a:ahLst/>
              <a:cxnLst/>
              <a:rect l="l" t="t" r="r" b="b"/>
              <a:pathLst>
                <a:path w="3396520" h="1998517">
                  <a:moveTo>
                    <a:pt x="0" y="0"/>
                  </a:moveTo>
                  <a:lnTo>
                    <a:pt x="3396520" y="0"/>
                  </a:lnTo>
                  <a:lnTo>
                    <a:pt x="3396520" y="1998517"/>
                  </a:lnTo>
                  <a:lnTo>
                    <a:pt x="0" y="1998517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96520" cy="2036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37386" y="372761"/>
            <a:ext cx="12896163" cy="1340737"/>
            <a:chOff x="0" y="0"/>
            <a:chExt cx="3396520" cy="3531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96520" cy="353116"/>
            </a:xfrm>
            <a:custGeom>
              <a:avLst/>
              <a:gdLst/>
              <a:ahLst/>
              <a:cxnLst/>
              <a:rect l="l" t="t" r="r" b="b"/>
              <a:pathLst>
                <a:path w="3396520" h="353116">
                  <a:moveTo>
                    <a:pt x="0" y="0"/>
                  </a:moveTo>
                  <a:lnTo>
                    <a:pt x="3396520" y="0"/>
                  </a:lnTo>
                  <a:lnTo>
                    <a:pt x="3396520" y="353116"/>
                  </a:lnTo>
                  <a:lnTo>
                    <a:pt x="0" y="353116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96520" cy="391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4094571" y="-5640902"/>
            <a:ext cx="5852739" cy="8669109"/>
            <a:chOff x="0" y="0"/>
            <a:chExt cx="1541462" cy="228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7755540">
            <a:off x="-3806377" y="5977911"/>
            <a:ext cx="5852739" cy="8669109"/>
            <a:chOff x="0" y="0"/>
            <a:chExt cx="1541462" cy="22832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700000">
            <a:off x="14094571" y="-6001659"/>
            <a:ext cx="5852739" cy="8669109"/>
            <a:chOff x="0" y="0"/>
            <a:chExt cx="1541462" cy="228322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7755540">
            <a:off x="-3770290" y="6336858"/>
            <a:ext cx="5852739" cy="8669109"/>
            <a:chOff x="0" y="0"/>
            <a:chExt cx="1541462" cy="22832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2700000">
            <a:off x="14094571" y="-6460803"/>
            <a:ext cx="5852739" cy="8669109"/>
            <a:chOff x="0" y="0"/>
            <a:chExt cx="1541462" cy="228322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7755540">
            <a:off x="-3724361" y="6793700"/>
            <a:ext cx="5852739" cy="8669109"/>
            <a:chOff x="0" y="0"/>
            <a:chExt cx="1541462" cy="228322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737386" y="684939"/>
            <a:ext cx="12896163" cy="723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</a:pPr>
            <a:r>
              <a:rPr lang="pt-BR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Comandos SQL</a:t>
            </a:r>
            <a:r>
              <a:rPr lang="en-US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FACC9D7-992A-7709-CC5E-902E03DAFD59}"/>
              </a:ext>
            </a:extLst>
          </p:cNvPr>
          <p:cNvSpPr txBox="1"/>
          <p:nvPr/>
        </p:nvSpPr>
        <p:spPr>
          <a:xfrm>
            <a:off x="2133600" y="1996115"/>
            <a:ext cx="11766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MODIFICANDO TABELAS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BF860DA-748B-B63B-A9DA-782D2CCDD3CF}"/>
              </a:ext>
            </a:extLst>
          </p:cNvPr>
          <p:cNvSpPr txBox="1"/>
          <p:nvPr/>
        </p:nvSpPr>
        <p:spPr>
          <a:xfrm>
            <a:off x="1988511" y="2964238"/>
            <a:ext cx="1239391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Para alterar o tamanho de uma coluna, utiliza-se o parâmetro MODIFY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5EA23FE-D25B-4592-B894-4028C0172D09}"/>
              </a:ext>
            </a:extLst>
          </p:cNvPr>
          <p:cNvSpPr txBox="1"/>
          <p:nvPr/>
        </p:nvSpPr>
        <p:spPr>
          <a:xfrm>
            <a:off x="1770054" y="4940358"/>
            <a:ext cx="12626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Não é preciso informar o tamanho antigo, somente o novo tamanho. 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D4C4E365-3F77-6983-1498-586F347D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6452790"/>
            <a:ext cx="11124105" cy="222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45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7386" y="1757271"/>
            <a:ext cx="12896163" cy="7588118"/>
            <a:chOff x="0" y="0"/>
            <a:chExt cx="3396520" cy="19985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6520" cy="1998517"/>
            </a:xfrm>
            <a:custGeom>
              <a:avLst/>
              <a:gdLst/>
              <a:ahLst/>
              <a:cxnLst/>
              <a:rect l="l" t="t" r="r" b="b"/>
              <a:pathLst>
                <a:path w="3396520" h="1998517">
                  <a:moveTo>
                    <a:pt x="0" y="0"/>
                  </a:moveTo>
                  <a:lnTo>
                    <a:pt x="3396520" y="0"/>
                  </a:lnTo>
                  <a:lnTo>
                    <a:pt x="3396520" y="1998517"/>
                  </a:lnTo>
                  <a:lnTo>
                    <a:pt x="0" y="1998517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96520" cy="2036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37386" y="372761"/>
            <a:ext cx="12896163" cy="1340737"/>
            <a:chOff x="0" y="0"/>
            <a:chExt cx="3396520" cy="3531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96520" cy="353116"/>
            </a:xfrm>
            <a:custGeom>
              <a:avLst/>
              <a:gdLst/>
              <a:ahLst/>
              <a:cxnLst/>
              <a:rect l="l" t="t" r="r" b="b"/>
              <a:pathLst>
                <a:path w="3396520" h="353116">
                  <a:moveTo>
                    <a:pt x="0" y="0"/>
                  </a:moveTo>
                  <a:lnTo>
                    <a:pt x="3396520" y="0"/>
                  </a:lnTo>
                  <a:lnTo>
                    <a:pt x="3396520" y="353116"/>
                  </a:lnTo>
                  <a:lnTo>
                    <a:pt x="0" y="353116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96520" cy="391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4094571" y="-5640902"/>
            <a:ext cx="5852739" cy="8669109"/>
            <a:chOff x="0" y="0"/>
            <a:chExt cx="1541462" cy="228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7755540">
            <a:off x="-3806377" y="5977911"/>
            <a:ext cx="5852739" cy="8669109"/>
            <a:chOff x="0" y="0"/>
            <a:chExt cx="1541462" cy="22832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700000">
            <a:off x="14094571" y="-6001659"/>
            <a:ext cx="5852739" cy="8669109"/>
            <a:chOff x="0" y="0"/>
            <a:chExt cx="1541462" cy="228322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7755540">
            <a:off x="-3770290" y="6336858"/>
            <a:ext cx="5852739" cy="8669109"/>
            <a:chOff x="0" y="0"/>
            <a:chExt cx="1541462" cy="22832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2700000">
            <a:off x="14094571" y="-6460803"/>
            <a:ext cx="5852739" cy="8669109"/>
            <a:chOff x="0" y="0"/>
            <a:chExt cx="1541462" cy="228322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7755540">
            <a:off x="-3724361" y="6793700"/>
            <a:ext cx="5852739" cy="8669109"/>
            <a:chOff x="0" y="0"/>
            <a:chExt cx="1541462" cy="228322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2157726" y="2471483"/>
            <a:ext cx="12234742" cy="6343187"/>
          </a:xfrm>
          <a:custGeom>
            <a:avLst/>
            <a:gdLst/>
            <a:ahLst/>
            <a:cxnLst/>
            <a:rect l="l" t="t" r="r" b="b"/>
            <a:pathLst>
              <a:path w="12234742" h="6343187">
                <a:moveTo>
                  <a:pt x="0" y="0"/>
                </a:moveTo>
                <a:lnTo>
                  <a:pt x="12234742" y="0"/>
                </a:lnTo>
                <a:lnTo>
                  <a:pt x="12234742" y="6343187"/>
                </a:lnTo>
                <a:lnTo>
                  <a:pt x="0" y="63431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5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7" name="TextBox 27"/>
          <p:cNvSpPr txBox="1"/>
          <p:nvPr/>
        </p:nvSpPr>
        <p:spPr>
          <a:xfrm>
            <a:off x="1737386" y="684939"/>
            <a:ext cx="12896163" cy="723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</a:pPr>
            <a:r>
              <a:rPr lang="en-US" sz="450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Modelagem de dados</a:t>
            </a:r>
          </a:p>
        </p:txBody>
      </p:sp>
    </p:spTree>
    <p:extLst>
      <p:ext uri="{BB962C8B-B14F-4D97-AF65-F5344CB8AC3E}">
        <p14:creationId xmlns:p14="http://schemas.microsoft.com/office/powerpoint/2010/main" val="2261187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7386" y="1757271"/>
            <a:ext cx="12896163" cy="7588118"/>
            <a:chOff x="0" y="0"/>
            <a:chExt cx="3396520" cy="19985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6520" cy="1998517"/>
            </a:xfrm>
            <a:custGeom>
              <a:avLst/>
              <a:gdLst/>
              <a:ahLst/>
              <a:cxnLst/>
              <a:rect l="l" t="t" r="r" b="b"/>
              <a:pathLst>
                <a:path w="3396520" h="1998517">
                  <a:moveTo>
                    <a:pt x="0" y="0"/>
                  </a:moveTo>
                  <a:lnTo>
                    <a:pt x="3396520" y="0"/>
                  </a:lnTo>
                  <a:lnTo>
                    <a:pt x="3396520" y="1998517"/>
                  </a:lnTo>
                  <a:lnTo>
                    <a:pt x="0" y="1998517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96520" cy="2036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37386" y="372761"/>
            <a:ext cx="12896163" cy="1340737"/>
            <a:chOff x="0" y="0"/>
            <a:chExt cx="3396520" cy="3531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96520" cy="353116"/>
            </a:xfrm>
            <a:custGeom>
              <a:avLst/>
              <a:gdLst/>
              <a:ahLst/>
              <a:cxnLst/>
              <a:rect l="l" t="t" r="r" b="b"/>
              <a:pathLst>
                <a:path w="3396520" h="353116">
                  <a:moveTo>
                    <a:pt x="0" y="0"/>
                  </a:moveTo>
                  <a:lnTo>
                    <a:pt x="3396520" y="0"/>
                  </a:lnTo>
                  <a:lnTo>
                    <a:pt x="3396520" y="353116"/>
                  </a:lnTo>
                  <a:lnTo>
                    <a:pt x="0" y="353116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96520" cy="391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4094571" y="-5640902"/>
            <a:ext cx="5852739" cy="8669109"/>
            <a:chOff x="0" y="0"/>
            <a:chExt cx="1541462" cy="228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7755540">
            <a:off x="-3806377" y="5977911"/>
            <a:ext cx="5852739" cy="8669109"/>
            <a:chOff x="0" y="0"/>
            <a:chExt cx="1541462" cy="22832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700000">
            <a:off x="14094571" y="-6001659"/>
            <a:ext cx="5852739" cy="8669109"/>
            <a:chOff x="0" y="0"/>
            <a:chExt cx="1541462" cy="228322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7755540">
            <a:off x="-3770290" y="6336858"/>
            <a:ext cx="5852739" cy="8669109"/>
            <a:chOff x="0" y="0"/>
            <a:chExt cx="1541462" cy="22832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2700000">
            <a:off x="14094571" y="-6460803"/>
            <a:ext cx="5852739" cy="8669109"/>
            <a:chOff x="0" y="0"/>
            <a:chExt cx="1541462" cy="228322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7755540">
            <a:off x="-3724361" y="6793700"/>
            <a:ext cx="5852739" cy="8669109"/>
            <a:chOff x="0" y="0"/>
            <a:chExt cx="1541462" cy="228322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737386" y="684939"/>
            <a:ext cx="12896163" cy="723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</a:pPr>
            <a:r>
              <a:rPr lang="en-US" sz="450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Usuários  e privilégios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969743" y="2647436"/>
            <a:ext cx="11290787" cy="207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Aos usuários que possuem o privilégio de projeção, pode-se limitar o que pode ser visualizado. Por exemplo cpf e senha.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969743" y="6052688"/>
            <a:ext cx="12558189" cy="137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CREATE VIEW &lt;nome da VIEW&gt; as SELECT &lt;colunas que serão projetadas&gt; FROM &lt;tabela&gt;;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7386" y="1757271"/>
            <a:ext cx="12896163" cy="7588118"/>
            <a:chOff x="0" y="0"/>
            <a:chExt cx="3396520" cy="19985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6520" cy="1998517"/>
            </a:xfrm>
            <a:custGeom>
              <a:avLst/>
              <a:gdLst/>
              <a:ahLst/>
              <a:cxnLst/>
              <a:rect l="l" t="t" r="r" b="b"/>
              <a:pathLst>
                <a:path w="3396520" h="1998517">
                  <a:moveTo>
                    <a:pt x="0" y="0"/>
                  </a:moveTo>
                  <a:lnTo>
                    <a:pt x="3396520" y="0"/>
                  </a:lnTo>
                  <a:lnTo>
                    <a:pt x="3396520" y="1998517"/>
                  </a:lnTo>
                  <a:lnTo>
                    <a:pt x="0" y="1998517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96520" cy="2036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37386" y="372761"/>
            <a:ext cx="12896163" cy="1340737"/>
            <a:chOff x="0" y="0"/>
            <a:chExt cx="3396520" cy="3531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96520" cy="353116"/>
            </a:xfrm>
            <a:custGeom>
              <a:avLst/>
              <a:gdLst/>
              <a:ahLst/>
              <a:cxnLst/>
              <a:rect l="l" t="t" r="r" b="b"/>
              <a:pathLst>
                <a:path w="3396520" h="353116">
                  <a:moveTo>
                    <a:pt x="0" y="0"/>
                  </a:moveTo>
                  <a:lnTo>
                    <a:pt x="3396520" y="0"/>
                  </a:lnTo>
                  <a:lnTo>
                    <a:pt x="3396520" y="353116"/>
                  </a:lnTo>
                  <a:lnTo>
                    <a:pt x="0" y="353116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96520" cy="391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4094571" y="-5640902"/>
            <a:ext cx="5852739" cy="8669109"/>
            <a:chOff x="0" y="0"/>
            <a:chExt cx="1541462" cy="228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7755540">
            <a:off x="-3806377" y="5977911"/>
            <a:ext cx="5852739" cy="8669109"/>
            <a:chOff x="0" y="0"/>
            <a:chExt cx="1541462" cy="22832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700000">
            <a:off x="14094571" y="-6001659"/>
            <a:ext cx="5852739" cy="8669109"/>
            <a:chOff x="0" y="0"/>
            <a:chExt cx="1541462" cy="228322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7755540">
            <a:off x="-3770290" y="6336858"/>
            <a:ext cx="5852739" cy="8669109"/>
            <a:chOff x="0" y="0"/>
            <a:chExt cx="1541462" cy="22832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2700000">
            <a:off x="14094571" y="-6460803"/>
            <a:ext cx="5852739" cy="8669109"/>
            <a:chOff x="0" y="0"/>
            <a:chExt cx="1541462" cy="228322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7755540">
            <a:off x="-3724361" y="6793700"/>
            <a:ext cx="5852739" cy="8669109"/>
            <a:chOff x="0" y="0"/>
            <a:chExt cx="1541462" cy="228322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737386" y="684939"/>
            <a:ext cx="12896163" cy="723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</a:pPr>
            <a:r>
              <a:rPr lang="en-US" sz="450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VIEW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223223" y="1930627"/>
            <a:ext cx="11290787" cy="278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A View pode ser utilizada como poteiro e armazenar uma query.</a:t>
            </a:r>
          </a:p>
          <a:p>
            <a:pPr algn="l">
              <a:lnSpc>
                <a:spcPts val="5599"/>
              </a:lnSpc>
            </a:pPr>
            <a:endParaRPr lang="en-US" sz="3999">
              <a:solidFill>
                <a:srgbClr val="000000"/>
              </a:solidFill>
              <a:latin typeface="Arial Nova"/>
              <a:ea typeface="Arial Nova"/>
              <a:cs typeface="Arial Nova"/>
              <a:sym typeface="Arial Nova"/>
            </a:endParaRP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É possível criar uma query a partir da View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349964" y="5843752"/>
            <a:ext cx="11290787" cy="207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Views que possuem joinn são restritivas a comandos DDL, apenas UPDATE é possível realizar.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7386" y="1757271"/>
            <a:ext cx="12896163" cy="7588118"/>
            <a:chOff x="0" y="0"/>
            <a:chExt cx="3396520" cy="19985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6520" cy="1998517"/>
            </a:xfrm>
            <a:custGeom>
              <a:avLst/>
              <a:gdLst/>
              <a:ahLst/>
              <a:cxnLst/>
              <a:rect l="l" t="t" r="r" b="b"/>
              <a:pathLst>
                <a:path w="3396520" h="1998517">
                  <a:moveTo>
                    <a:pt x="0" y="0"/>
                  </a:moveTo>
                  <a:lnTo>
                    <a:pt x="3396520" y="0"/>
                  </a:lnTo>
                  <a:lnTo>
                    <a:pt x="3396520" y="1998517"/>
                  </a:lnTo>
                  <a:lnTo>
                    <a:pt x="0" y="1998517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96520" cy="2036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37386" y="372761"/>
            <a:ext cx="12896163" cy="1340737"/>
            <a:chOff x="0" y="0"/>
            <a:chExt cx="3396520" cy="3531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96520" cy="353116"/>
            </a:xfrm>
            <a:custGeom>
              <a:avLst/>
              <a:gdLst/>
              <a:ahLst/>
              <a:cxnLst/>
              <a:rect l="l" t="t" r="r" b="b"/>
              <a:pathLst>
                <a:path w="3396520" h="353116">
                  <a:moveTo>
                    <a:pt x="0" y="0"/>
                  </a:moveTo>
                  <a:lnTo>
                    <a:pt x="3396520" y="0"/>
                  </a:lnTo>
                  <a:lnTo>
                    <a:pt x="3396520" y="353116"/>
                  </a:lnTo>
                  <a:lnTo>
                    <a:pt x="0" y="353116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96520" cy="391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4094571" y="-5640902"/>
            <a:ext cx="5852739" cy="8669109"/>
            <a:chOff x="0" y="0"/>
            <a:chExt cx="1541462" cy="228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7755540">
            <a:off x="-3806377" y="5977911"/>
            <a:ext cx="5852739" cy="8669109"/>
            <a:chOff x="0" y="0"/>
            <a:chExt cx="1541462" cy="22832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700000">
            <a:off x="14094571" y="-6001659"/>
            <a:ext cx="5852739" cy="8669109"/>
            <a:chOff x="0" y="0"/>
            <a:chExt cx="1541462" cy="228322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7755540">
            <a:off x="-3770290" y="6336858"/>
            <a:ext cx="5852739" cy="8669109"/>
            <a:chOff x="0" y="0"/>
            <a:chExt cx="1541462" cy="22832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2700000">
            <a:off x="14094571" y="-6460803"/>
            <a:ext cx="5852739" cy="8669109"/>
            <a:chOff x="0" y="0"/>
            <a:chExt cx="1541462" cy="228322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7755540">
            <a:off x="-3724361" y="6793700"/>
            <a:ext cx="5852739" cy="8669109"/>
            <a:chOff x="0" y="0"/>
            <a:chExt cx="1541462" cy="228322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737386" y="684939"/>
            <a:ext cx="12896163" cy="723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</a:pPr>
            <a:r>
              <a:rPr lang="en-US" sz="450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função IFNULL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666814" y="3900482"/>
            <a:ext cx="11290787" cy="207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Aplicar a função IFNULL para retornar a string ‘Email não informado’ onde a coluna email for NULL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666814" y="6580772"/>
            <a:ext cx="11290787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Fazer consulta cliente, telefone, email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072695" y="2319693"/>
            <a:ext cx="11290787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No banco comercio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7386" y="1757271"/>
            <a:ext cx="12896163" cy="7588118"/>
            <a:chOff x="0" y="0"/>
            <a:chExt cx="3396520" cy="19985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6520" cy="1998517"/>
            </a:xfrm>
            <a:custGeom>
              <a:avLst/>
              <a:gdLst/>
              <a:ahLst/>
              <a:cxnLst/>
              <a:rect l="l" t="t" r="r" b="b"/>
              <a:pathLst>
                <a:path w="3396520" h="1998517">
                  <a:moveTo>
                    <a:pt x="0" y="0"/>
                  </a:moveTo>
                  <a:lnTo>
                    <a:pt x="3396520" y="0"/>
                  </a:lnTo>
                  <a:lnTo>
                    <a:pt x="3396520" y="1998517"/>
                  </a:lnTo>
                  <a:lnTo>
                    <a:pt x="0" y="1998517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96520" cy="2036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37386" y="372761"/>
            <a:ext cx="12896163" cy="1340737"/>
            <a:chOff x="0" y="0"/>
            <a:chExt cx="3396520" cy="3531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96520" cy="353116"/>
            </a:xfrm>
            <a:custGeom>
              <a:avLst/>
              <a:gdLst/>
              <a:ahLst/>
              <a:cxnLst/>
              <a:rect l="l" t="t" r="r" b="b"/>
              <a:pathLst>
                <a:path w="3396520" h="353116">
                  <a:moveTo>
                    <a:pt x="0" y="0"/>
                  </a:moveTo>
                  <a:lnTo>
                    <a:pt x="3396520" y="0"/>
                  </a:lnTo>
                  <a:lnTo>
                    <a:pt x="3396520" y="353116"/>
                  </a:lnTo>
                  <a:lnTo>
                    <a:pt x="0" y="353116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96520" cy="391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4094571" y="-5640902"/>
            <a:ext cx="5852739" cy="8669109"/>
            <a:chOff x="0" y="0"/>
            <a:chExt cx="1541462" cy="228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7755540">
            <a:off x="-3806377" y="5977911"/>
            <a:ext cx="5852739" cy="8669109"/>
            <a:chOff x="0" y="0"/>
            <a:chExt cx="1541462" cy="22832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700000">
            <a:off x="14094571" y="-6001659"/>
            <a:ext cx="5852739" cy="8669109"/>
            <a:chOff x="0" y="0"/>
            <a:chExt cx="1541462" cy="228322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7755540">
            <a:off x="-3770290" y="6336858"/>
            <a:ext cx="5852739" cy="8669109"/>
            <a:chOff x="0" y="0"/>
            <a:chExt cx="1541462" cy="22832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2700000">
            <a:off x="14094571" y="-6460803"/>
            <a:ext cx="5852739" cy="8669109"/>
            <a:chOff x="0" y="0"/>
            <a:chExt cx="1541462" cy="228322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7755540">
            <a:off x="-3724361" y="6793700"/>
            <a:ext cx="5852739" cy="8669109"/>
            <a:chOff x="0" y="0"/>
            <a:chExt cx="1541462" cy="228322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737386" y="684939"/>
            <a:ext cx="12896163" cy="723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</a:pPr>
            <a:r>
              <a:rPr lang="en-US" sz="450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PROCEDURE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709061" y="1889191"/>
            <a:ext cx="11290787" cy="701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DELIMITER } /* TROCAR O DELIMITADOR PARA NÃO GERAR ERRO */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SINTAXE: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CREATE PROCEDURE &lt;NOME PROCEDURE&gt;()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BEGIN</a:t>
            </a:r>
          </a:p>
          <a:p>
            <a:pPr algn="l">
              <a:lnSpc>
                <a:spcPts val="5599"/>
              </a:lnSpc>
            </a:pPr>
            <a:endParaRPr lang="en-US" sz="3999">
              <a:solidFill>
                <a:srgbClr val="000000"/>
              </a:solidFill>
              <a:latin typeface="Arial Nova"/>
              <a:ea typeface="Arial Nova"/>
              <a:cs typeface="Arial Nova"/>
              <a:sym typeface="Arial Nova"/>
            </a:endParaRP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SELECT NOME FROM CLIENTE;</a:t>
            </a:r>
            <a:r>
              <a:rPr lang="en-US" sz="3999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 COMANDO QUALQUER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END}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CALL RELATORIO()}CHAMAR PROCEDURE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7386" y="1757271"/>
            <a:ext cx="12896163" cy="7588118"/>
            <a:chOff x="0" y="0"/>
            <a:chExt cx="3396520" cy="19985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6520" cy="1998517"/>
            </a:xfrm>
            <a:custGeom>
              <a:avLst/>
              <a:gdLst/>
              <a:ahLst/>
              <a:cxnLst/>
              <a:rect l="l" t="t" r="r" b="b"/>
              <a:pathLst>
                <a:path w="3396520" h="1998517">
                  <a:moveTo>
                    <a:pt x="0" y="0"/>
                  </a:moveTo>
                  <a:lnTo>
                    <a:pt x="3396520" y="0"/>
                  </a:lnTo>
                  <a:lnTo>
                    <a:pt x="3396520" y="1998517"/>
                  </a:lnTo>
                  <a:lnTo>
                    <a:pt x="0" y="1998517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96520" cy="2036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37386" y="372761"/>
            <a:ext cx="12896163" cy="1340737"/>
            <a:chOff x="0" y="0"/>
            <a:chExt cx="3396520" cy="3531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96520" cy="353116"/>
            </a:xfrm>
            <a:custGeom>
              <a:avLst/>
              <a:gdLst/>
              <a:ahLst/>
              <a:cxnLst/>
              <a:rect l="l" t="t" r="r" b="b"/>
              <a:pathLst>
                <a:path w="3396520" h="353116">
                  <a:moveTo>
                    <a:pt x="0" y="0"/>
                  </a:moveTo>
                  <a:lnTo>
                    <a:pt x="3396520" y="0"/>
                  </a:lnTo>
                  <a:lnTo>
                    <a:pt x="3396520" y="353116"/>
                  </a:lnTo>
                  <a:lnTo>
                    <a:pt x="0" y="353116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96520" cy="391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4094571" y="-5640902"/>
            <a:ext cx="5852739" cy="8669109"/>
            <a:chOff x="0" y="0"/>
            <a:chExt cx="1541462" cy="228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7755540">
            <a:off x="-3806377" y="5977911"/>
            <a:ext cx="5852739" cy="8669109"/>
            <a:chOff x="0" y="0"/>
            <a:chExt cx="1541462" cy="22832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700000">
            <a:off x="14094571" y="-6001659"/>
            <a:ext cx="5852739" cy="8669109"/>
            <a:chOff x="0" y="0"/>
            <a:chExt cx="1541462" cy="228322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7755540">
            <a:off x="-3770290" y="6336858"/>
            <a:ext cx="5852739" cy="8669109"/>
            <a:chOff x="0" y="0"/>
            <a:chExt cx="1541462" cy="22832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2700000">
            <a:off x="14094571" y="-6460803"/>
            <a:ext cx="5852739" cy="8669109"/>
            <a:chOff x="0" y="0"/>
            <a:chExt cx="1541462" cy="228322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7755540">
            <a:off x="-3724361" y="6793700"/>
            <a:ext cx="5852739" cy="8669109"/>
            <a:chOff x="0" y="0"/>
            <a:chExt cx="1541462" cy="228322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737386" y="684939"/>
            <a:ext cx="12896163" cy="723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</a:pPr>
            <a:r>
              <a:rPr lang="en-US" sz="450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Usuários  e privilégios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044293" y="2338614"/>
            <a:ext cx="12457949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Nível de conta </a:t>
            </a:r>
            <a:r>
              <a:rPr lang="en-US" sz="3399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– O DBA especifica os privilégios individuais de cada conta existente no banco de dados, independente das suas relações no mesmo. Podem incluir privilégios como CREATE TABLE, CREATE VIEW, ALTER, DROP, MODIFY e SELECT.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Arial Nova"/>
              <a:ea typeface="Arial Nova"/>
              <a:cs typeface="Arial Nova"/>
              <a:sym typeface="Arial Nova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737386" y="5484655"/>
            <a:ext cx="12896163" cy="1287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 O DBA pode controlar o privilégio para acessar cada relação ou visão individual no banco de dados.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7386" y="1757271"/>
            <a:ext cx="12896163" cy="7588118"/>
            <a:chOff x="0" y="0"/>
            <a:chExt cx="3396520" cy="19985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6520" cy="1998517"/>
            </a:xfrm>
            <a:custGeom>
              <a:avLst/>
              <a:gdLst/>
              <a:ahLst/>
              <a:cxnLst/>
              <a:rect l="l" t="t" r="r" b="b"/>
              <a:pathLst>
                <a:path w="3396520" h="1998517">
                  <a:moveTo>
                    <a:pt x="0" y="0"/>
                  </a:moveTo>
                  <a:lnTo>
                    <a:pt x="3396520" y="0"/>
                  </a:lnTo>
                  <a:lnTo>
                    <a:pt x="3396520" y="1998517"/>
                  </a:lnTo>
                  <a:lnTo>
                    <a:pt x="0" y="1998517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96520" cy="2036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37386" y="372761"/>
            <a:ext cx="12896163" cy="1340737"/>
            <a:chOff x="0" y="0"/>
            <a:chExt cx="3396520" cy="3531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96520" cy="353116"/>
            </a:xfrm>
            <a:custGeom>
              <a:avLst/>
              <a:gdLst/>
              <a:ahLst/>
              <a:cxnLst/>
              <a:rect l="l" t="t" r="r" b="b"/>
              <a:pathLst>
                <a:path w="3396520" h="353116">
                  <a:moveTo>
                    <a:pt x="0" y="0"/>
                  </a:moveTo>
                  <a:lnTo>
                    <a:pt x="3396520" y="0"/>
                  </a:lnTo>
                  <a:lnTo>
                    <a:pt x="3396520" y="353116"/>
                  </a:lnTo>
                  <a:lnTo>
                    <a:pt x="0" y="353116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96520" cy="391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4094571" y="-5640902"/>
            <a:ext cx="5852739" cy="8669109"/>
            <a:chOff x="0" y="0"/>
            <a:chExt cx="1541462" cy="228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7755540">
            <a:off x="-3806377" y="5977911"/>
            <a:ext cx="5852739" cy="8669109"/>
            <a:chOff x="0" y="0"/>
            <a:chExt cx="1541462" cy="22832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700000">
            <a:off x="14094571" y="-6001659"/>
            <a:ext cx="5852739" cy="8669109"/>
            <a:chOff x="0" y="0"/>
            <a:chExt cx="1541462" cy="228322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7755540">
            <a:off x="-3770290" y="6336858"/>
            <a:ext cx="5852739" cy="8669109"/>
            <a:chOff x="0" y="0"/>
            <a:chExt cx="1541462" cy="22832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2700000">
            <a:off x="14094571" y="-6460803"/>
            <a:ext cx="5852739" cy="8669109"/>
            <a:chOff x="0" y="0"/>
            <a:chExt cx="1541462" cy="228322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7755540">
            <a:off x="-3724361" y="6793700"/>
            <a:ext cx="5852739" cy="8669109"/>
            <a:chOff x="0" y="0"/>
            <a:chExt cx="1541462" cy="228322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1737386" y="1781299"/>
            <a:ext cx="12896163" cy="6968662"/>
          </a:xfrm>
          <a:custGeom>
            <a:avLst/>
            <a:gdLst/>
            <a:ahLst/>
            <a:cxnLst/>
            <a:rect l="l" t="t" r="r" b="b"/>
            <a:pathLst>
              <a:path w="12896163" h="6968662">
                <a:moveTo>
                  <a:pt x="0" y="0"/>
                </a:moveTo>
                <a:lnTo>
                  <a:pt x="12896163" y="0"/>
                </a:lnTo>
                <a:lnTo>
                  <a:pt x="12896163" y="6968662"/>
                </a:lnTo>
                <a:lnTo>
                  <a:pt x="0" y="696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42" t="-863" r="-642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7" name="TextBox 27"/>
          <p:cNvSpPr txBox="1"/>
          <p:nvPr/>
        </p:nvSpPr>
        <p:spPr>
          <a:xfrm>
            <a:off x="1737386" y="684939"/>
            <a:ext cx="12896163" cy="723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</a:pPr>
            <a:r>
              <a:rPr lang="en-US" sz="450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Usuários  e privilégios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7386" y="1757271"/>
            <a:ext cx="12896163" cy="7588118"/>
            <a:chOff x="0" y="0"/>
            <a:chExt cx="3396520" cy="19985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6520" cy="1998517"/>
            </a:xfrm>
            <a:custGeom>
              <a:avLst/>
              <a:gdLst/>
              <a:ahLst/>
              <a:cxnLst/>
              <a:rect l="l" t="t" r="r" b="b"/>
              <a:pathLst>
                <a:path w="3396520" h="1998517">
                  <a:moveTo>
                    <a:pt x="0" y="0"/>
                  </a:moveTo>
                  <a:lnTo>
                    <a:pt x="3396520" y="0"/>
                  </a:lnTo>
                  <a:lnTo>
                    <a:pt x="3396520" y="1998517"/>
                  </a:lnTo>
                  <a:lnTo>
                    <a:pt x="0" y="1998517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96520" cy="2036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37386" y="372761"/>
            <a:ext cx="12896163" cy="1340737"/>
            <a:chOff x="0" y="0"/>
            <a:chExt cx="3396520" cy="3531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96520" cy="353116"/>
            </a:xfrm>
            <a:custGeom>
              <a:avLst/>
              <a:gdLst/>
              <a:ahLst/>
              <a:cxnLst/>
              <a:rect l="l" t="t" r="r" b="b"/>
              <a:pathLst>
                <a:path w="3396520" h="353116">
                  <a:moveTo>
                    <a:pt x="0" y="0"/>
                  </a:moveTo>
                  <a:lnTo>
                    <a:pt x="3396520" y="0"/>
                  </a:lnTo>
                  <a:lnTo>
                    <a:pt x="3396520" y="353116"/>
                  </a:lnTo>
                  <a:lnTo>
                    <a:pt x="0" y="353116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96520" cy="391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4094571" y="-5640902"/>
            <a:ext cx="5852739" cy="8669109"/>
            <a:chOff x="0" y="0"/>
            <a:chExt cx="1541462" cy="228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7755540">
            <a:off x="-3806377" y="5977911"/>
            <a:ext cx="5852739" cy="8669109"/>
            <a:chOff x="0" y="0"/>
            <a:chExt cx="1541462" cy="22832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700000">
            <a:off x="14094571" y="-6001659"/>
            <a:ext cx="5852739" cy="8669109"/>
            <a:chOff x="0" y="0"/>
            <a:chExt cx="1541462" cy="228322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7755540">
            <a:off x="-3770290" y="6336858"/>
            <a:ext cx="5852739" cy="8669109"/>
            <a:chOff x="0" y="0"/>
            <a:chExt cx="1541462" cy="22832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2700000">
            <a:off x="14094571" y="-6460803"/>
            <a:ext cx="5852739" cy="8669109"/>
            <a:chOff x="0" y="0"/>
            <a:chExt cx="1541462" cy="228322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7755540">
            <a:off x="-3724361" y="6793700"/>
            <a:ext cx="5852739" cy="8669109"/>
            <a:chOff x="0" y="0"/>
            <a:chExt cx="1541462" cy="228322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737386" y="684939"/>
            <a:ext cx="12896163" cy="723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</a:pPr>
            <a:r>
              <a:rPr lang="en-US" sz="450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Usuários  e privilégios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969743" y="2647436"/>
            <a:ext cx="12896163" cy="137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Acessar banco de dados Biblioteca. Definir 3 usuários e atribuir privilégios segundo suas atividades: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737386" y="5076825"/>
            <a:ext cx="12896163" cy="348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Bibliotecário: Privilégios de modificação e projeção;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Operador: Privilégio de projeção. Privilégio de modificação, porém apenas para as instruções Inclusão de novos registros;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rial Nova"/>
                <a:ea typeface="Arial Nova"/>
                <a:cs typeface="Arial Nova"/>
                <a:sym typeface="Arial Nova"/>
              </a:rPr>
              <a:t>Estagiário: Privilégio de projeção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04729" y="1734761"/>
            <a:ext cx="12896163" cy="7588118"/>
            <a:chOff x="0" y="0"/>
            <a:chExt cx="3396520" cy="19985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6520" cy="1998517"/>
            </a:xfrm>
            <a:custGeom>
              <a:avLst/>
              <a:gdLst/>
              <a:ahLst/>
              <a:cxnLst/>
              <a:rect l="l" t="t" r="r" b="b"/>
              <a:pathLst>
                <a:path w="3396520" h="1998517">
                  <a:moveTo>
                    <a:pt x="0" y="0"/>
                  </a:moveTo>
                  <a:lnTo>
                    <a:pt x="3396520" y="0"/>
                  </a:lnTo>
                  <a:lnTo>
                    <a:pt x="3396520" y="1998517"/>
                  </a:lnTo>
                  <a:lnTo>
                    <a:pt x="0" y="1998517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96520" cy="2036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37386" y="372761"/>
            <a:ext cx="12896163" cy="1340737"/>
            <a:chOff x="0" y="0"/>
            <a:chExt cx="3396520" cy="3531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96520" cy="353116"/>
            </a:xfrm>
            <a:custGeom>
              <a:avLst/>
              <a:gdLst/>
              <a:ahLst/>
              <a:cxnLst/>
              <a:rect l="l" t="t" r="r" b="b"/>
              <a:pathLst>
                <a:path w="3396520" h="353116">
                  <a:moveTo>
                    <a:pt x="0" y="0"/>
                  </a:moveTo>
                  <a:lnTo>
                    <a:pt x="3396520" y="0"/>
                  </a:lnTo>
                  <a:lnTo>
                    <a:pt x="3396520" y="353116"/>
                  </a:lnTo>
                  <a:lnTo>
                    <a:pt x="0" y="353116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96520" cy="391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4094571" y="-5640902"/>
            <a:ext cx="5852739" cy="8669109"/>
            <a:chOff x="0" y="0"/>
            <a:chExt cx="1541462" cy="228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7755540">
            <a:off x="-3806377" y="5977911"/>
            <a:ext cx="5852739" cy="8669109"/>
            <a:chOff x="0" y="0"/>
            <a:chExt cx="1541462" cy="22832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700000">
            <a:off x="14094571" y="-6001659"/>
            <a:ext cx="5852739" cy="8669109"/>
            <a:chOff x="0" y="0"/>
            <a:chExt cx="1541462" cy="228322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7755540">
            <a:off x="-3770290" y="6336858"/>
            <a:ext cx="5852739" cy="8669109"/>
            <a:chOff x="0" y="0"/>
            <a:chExt cx="1541462" cy="22832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2700000">
            <a:off x="14094571" y="-6460803"/>
            <a:ext cx="5852739" cy="8669109"/>
            <a:chOff x="0" y="0"/>
            <a:chExt cx="1541462" cy="228322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7755540">
            <a:off x="-3724361" y="6793700"/>
            <a:ext cx="5852739" cy="8669109"/>
            <a:chOff x="0" y="0"/>
            <a:chExt cx="1541462" cy="228322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737386" y="684939"/>
            <a:ext cx="12896163" cy="723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</a:pPr>
            <a:r>
              <a:rPr lang="pt-BR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Comandos SQL</a:t>
            </a:r>
            <a:r>
              <a:rPr lang="en-US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D7148F6-DB73-59C2-9350-E9CA271876ED}"/>
              </a:ext>
            </a:extLst>
          </p:cNvPr>
          <p:cNvSpPr txBox="1"/>
          <p:nvPr/>
        </p:nvSpPr>
        <p:spPr>
          <a:xfrm>
            <a:off x="2200532" y="6900850"/>
            <a:ext cx="1173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As instruções padronizadas seguem a mesma nomenclatura e formato para diferentes tipos de SGDB, respeitando as particularidades de cada um.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E8C08D4-0A20-F4F2-9CA6-03C8D533F1F4}"/>
              </a:ext>
            </a:extLst>
          </p:cNvPr>
          <p:cNvSpPr txBox="1"/>
          <p:nvPr/>
        </p:nvSpPr>
        <p:spPr>
          <a:xfrm>
            <a:off x="2222303" y="4774743"/>
            <a:ext cx="11766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Importante deixar claro que o SQL não é uma linguagem de programação, mas sim uma linguagem de consulta estruturada</a:t>
            </a:r>
            <a:r>
              <a:rPr lang="pt-BR" sz="3200" dirty="0"/>
              <a:t>. 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F6E5F39-42D6-8B96-ECA7-EE25F291EC35}"/>
              </a:ext>
            </a:extLst>
          </p:cNvPr>
          <p:cNvSpPr txBox="1"/>
          <p:nvPr/>
        </p:nvSpPr>
        <p:spPr>
          <a:xfrm>
            <a:off x="2302033" y="2402858"/>
            <a:ext cx="117668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Criado nos anos 70, para manipular bancos relacionais, </a:t>
            </a:r>
            <a:r>
              <a:rPr lang="pt-BR" sz="3200" dirty="0"/>
              <a:t>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chamado linguagem de consulta em inglês estruturado (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strutucred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english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query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2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7386" y="1757271"/>
            <a:ext cx="12896163" cy="7588118"/>
            <a:chOff x="0" y="0"/>
            <a:chExt cx="3396520" cy="19985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6520" cy="1998517"/>
            </a:xfrm>
            <a:custGeom>
              <a:avLst/>
              <a:gdLst/>
              <a:ahLst/>
              <a:cxnLst/>
              <a:rect l="l" t="t" r="r" b="b"/>
              <a:pathLst>
                <a:path w="3396520" h="1998517">
                  <a:moveTo>
                    <a:pt x="0" y="0"/>
                  </a:moveTo>
                  <a:lnTo>
                    <a:pt x="3396520" y="0"/>
                  </a:lnTo>
                  <a:lnTo>
                    <a:pt x="3396520" y="1998517"/>
                  </a:lnTo>
                  <a:lnTo>
                    <a:pt x="0" y="1998517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96520" cy="2036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37386" y="372761"/>
            <a:ext cx="12896163" cy="1340737"/>
            <a:chOff x="0" y="0"/>
            <a:chExt cx="3396520" cy="3531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96520" cy="353116"/>
            </a:xfrm>
            <a:custGeom>
              <a:avLst/>
              <a:gdLst/>
              <a:ahLst/>
              <a:cxnLst/>
              <a:rect l="l" t="t" r="r" b="b"/>
              <a:pathLst>
                <a:path w="3396520" h="353116">
                  <a:moveTo>
                    <a:pt x="0" y="0"/>
                  </a:moveTo>
                  <a:lnTo>
                    <a:pt x="3396520" y="0"/>
                  </a:lnTo>
                  <a:lnTo>
                    <a:pt x="3396520" y="353116"/>
                  </a:lnTo>
                  <a:lnTo>
                    <a:pt x="0" y="353116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96520" cy="391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4094571" y="-5640902"/>
            <a:ext cx="5852739" cy="8669109"/>
            <a:chOff x="0" y="0"/>
            <a:chExt cx="1541462" cy="228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7755540">
            <a:off x="-3806377" y="5977911"/>
            <a:ext cx="5852739" cy="8669109"/>
            <a:chOff x="0" y="0"/>
            <a:chExt cx="1541462" cy="22832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700000">
            <a:off x="14094571" y="-6001659"/>
            <a:ext cx="5852739" cy="8669109"/>
            <a:chOff x="0" y="0"/>
            <a:chExt cx="1541462" cy="228322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7755540">
            <a:off x="-3770290" y="6336858"/>
            <a:ext cx="5852739" cy="8669109"/>
            <a:chOff x="0" y="0"/>
            <a:chExt cx="1541462" cy="22832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2700000">
            <a:off x="14094571" y="-6460803"/>
            <a:ext cx="5852739" cy="8669109"/>
            <a:chOff x="0" y="0"/>
            <a:chExt cx="1541462" cy="228322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7755540">
            <a:off x="-3724361" y="6793700"/>
            <a:ext cx="5852739" cy="8669109"/>
            <a:chOff x="0" y="0"/>
            <a:chExt cx="1541462" cy="228322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737386" y="684939"/>
            <a:ext cx="12896163" cy="723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</a:pPr>
            <a:r>
              <a:rPr lang="pt-BR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Comandos SQL</a:t>
            </a:r>
            <a:r>
              <a:rPr lang="en-US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F6E5F39-42D6-8B96-ECA7-EE25F291EC35}"/>
              </a:ext>
            </a:extLst>
          </p:cNvPr>
          <p:cNvSpPr txBox="1"/>
          <p:nvPr/>
        </p:nvSpPr>
        <p:spPr>
          <a:xfrm>
            <a:off x="2270674" y="2424034"/>
            <a:ext cx="11766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DDL - Data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: utilizada para definição e descrição dos dados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B5326962-CE6A-3C81-17C9-60D64DF2C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039901"/>
            <a:ext cx="11279016" cy="476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4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7386" y="1757271"/>
            <a:ext cx="12896163" cy="7588118"/>
            <a:chOff x="0" y="0"/>
            <a:chExt cx="3396520" cy="19985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6520" cy="1998517"/>
            </a:xfrm>
            <a:custGeom>
              <a:avLst/>
              <a:gdLst/>
              <a:ahLst/>
              <a:cxnLst/>
              <a:rect l="l" t="t" r="r" b="b"/>
              <a:pathLst>
                <a:path w="3396520" h="1998517">
                  <a:moveTo>
                    <a:pt x="0" y="0"/>
                  </a:moveTo>
                  <a:lnTo>
                    <a:pt x="3396520" y="0"/>
                  </a:lnTo>
                  <a:lnTo>
                    <a:pt x="3396520" y="1998517"/>
                  </a:lnTo>
                  <a:lnTo>
                    <a:pt x="0" y="1998517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96520" cy="2036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37386" y="372761"/>
            <a:ext cx="12896163" cy="1340737"/>
            <a:chOff x="0" y="0"/>
            <a:chExt cx="3396520" cy="3531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96520" cy="353116"/>
            </a:xfrm>
            <a:custGeom>
              <a:avLst/>
              <a:gdLst/>
              <a:ahLst/>
              <a:cxnLst/>
              <a:rect l="l" t="t" r="r" b="b"/>
              <a:pathLst>
                <a:path w="3396520" h="353116">
                  <a:moveTo>
                    <a:pt x="0" y="0"/>
                  </a:moveTo>
                  <a:lnTo>
                    <a:pt x="3396520" y="0"/>
                  </a:lnTo>
                  <a:lnTo>
                    <a:pt x="3396520" y="353116"/>
                  </a:lnTo>
                  <a:lnTo>
                    <a:pt x="0" y="353116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96520" cy="391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4094571" y="-5640902"/>
            <a:ext cx="5852739" cy="8669109"/>
            <a:chOff x="0" y="0"/>
            <a:chExt cx="1541462" cy="228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7755540">
            <a:off x="-3806377" y="5977911"/>
            <a:ext cx="5852739" cy="8669109"/>
            <a:chOff x="0" y="0"/>
            <a:chExt cx="1541462" cy="22832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700000">
            <a:off x="14094571" y="-6001659"/>
            <a:ext cx="5852739" cy="8669109"/>
            <a:chOff x="0" y="0"/>
            <a:chExt cx="1541462" cy="228322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7755540">
            <a:off x="-3770290" y="6336858"/>
            <a:ext cx="5852739" cy="8669109"/>
            <a:chOff x="0" y="0"/>
            <a:chExt cx="1541462" cy="22832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2700000">
            <a:off x="14094571" y="-6460803"/>
            <a:ext cx="5852739" cy="8669109"/>
            <a:chOff x="0" y="0"/>
            <a:chExt cx="1541462" cy="228322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7755540">
            <a:off x="-3724361" y="6793700"/>
            <a:ext cx="5852739" cy="8669109"/>
            <a:chOff x="0" y="0"/>
            <a:chExt cx="1541462" cy="228322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737386" y="684939"/>
            <a:ext cx="12896163" cy="723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</a:pPr>
            <a:r>
              <a:rPr lang="pt-BR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Comandos SQL</a:t>
            </a:r>
            <a:r>
              <a:rPr lang="en-US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F6E5F39-42D6-8B96-ECA7-EE25F291EC35}"/>
              </a:ext>
            </a:extLst>
          </p:cNvPr>
          <p:cNvSpPr txBox="1"/>
          <p:nvPr/>
        </p:nvSpPr>
        <p:spPr>
          <a:xfrm>
            <a:off x="2302033" y="2391229"/>
            <a:ext cx="117668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DML - Data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Manipulation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: utilizada para a manipulação dos dados. Na DML, existe uma subcategoria de instruções, chamada DCL (Data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), que é utilizada para controlar o acesso aos dados 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46D9F2E-5D38-8748-D2A3-25A29E2DA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763805"/>
            <a:ext cx="12344400" cy="435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4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7386" y="1757271"/>
            <a:ext cx="12896163" cy="7588118"/>
            <a:chOff x="0" y="0"/>
            <a:chExt cx="3396520" cy="19985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6520" cy="1998517"/>
            </a:xfrm>
            <a:custGeom>
              <a:avLst/>
              <a:gdLst/>
              <a:ahLst/>
              <a:cxnLst/>
              <a:rect l="l" t="t" r="r" b="b"/>
              <a:pathLst>
                <a:path w="3396520" h="1998517">
                  <a:moveTo>
                    <a:pt x="0" y="0"/>
                  </a:moveTo>
                  <a:lnTo>
                    <a:pt x="3396520" y="0"/>
                  </a:lnTo>
                  <a:lnTo>
                    <a:pt x="3396520" y="1998517"/>
                  </a:lnTo>
                  <a:lnTo>
                    <a:pt x="0" y="1998517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96520" cy="2036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37386" y="372761"/>
            <a:ext cx="12896163" cy="1340737"/>
            <a:chOff x="0" y="0"/>
            <a:chExt cx="3396520" cy="3531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96520" cy="353116"/>
            </a:xfrm>
            <a:custGeom>
              <a:avLst/>
              <a:gdLst/>
              <a:ahLst/>
              <a:cxnLst/>
              <a:rect l="l" t="t" r="r" b="b"/>
              <a:pathLst>
                <a:path w="3396520" h="353116">
                  <a:moveTo>
                    <a:pt x="0" y="0"/>
                  </a:moveTo>
                  <a:lnTo>
                    <a:pt x="3396520" y="0"/>
                  </a:lnTo>
                  <a:lnTo>
                    <a:pt x="3396520" y="353116"/>
                  </a:lnTo>
                  <a:lnTo>
                    <a:pt x="0" y="353116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96520" cy="391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4094571" y="-5640902"/>
            <a:ext cx="5852739" cy="8669109"/>
            <a:chOff x="0" y="0"/>
            <a:chExt cx="1541462" cy="228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7755540">
            <a:off x="-3806377" y="5977911"/>
            <a:ext cx="5852739" cy="8669109"/>
            <a:chOff x="0" y="0"/>
            <a:chExt cx="1541462" cy="22832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700000">
            <a:off x="14094571" y="-6001659"/>
            <a:ext cx="5852739" cy="8669109"/>
            <a:chOff x="0" y="0"/>
            <a:chExt cx="1541462" cy="228322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7755540">
            <a:off x="-3770290" y="6336858"/>
            <a:ext cx="5852739" cy="8669109"/>
            <a:chOff x="0" y="0"/>
            <a:chExt cx="1541462" cy="22832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2700000">
            <a:off x="14094571" y="-6460803"/>
            <a:ext cx="5852739" cy="8669109"/>
            <a:chOff x="0" y="0"/>
            <a:chExt cx="1541462" cy="228322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7755540">
            <a:off x="-3724361" y="6793700"/>
            <a:ext cx="5852739" cy="8669109"/>
            <a:chOff x="0" y="0"/>
            <a:chExt cx="1541462" cy="228322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737386" y="684939"/>
            <a:ext cx="12896163" cy="723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</a:pPr>
            <a:r>
              <a:rPr lang="pt-BR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Comandos SQL</a:t>
            </a:r>
            <a:r>
              <a:rPr lang="en-US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F6E5F39-42D6-8B96-ECA7-EE25F291EC35}"/>
              </a:ext>
            </a:extLst>
          </p:cNvPr>
          <p:cNvSpPr txBox="1"/>
          <p:nvPr/>
        </p:nvSpPr>
        <p:spPr>
          <a:xfrm>
            <a:off x="2233189" y="2664514"/>
            <a:ext cx="11766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DCL  Data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: utilizada para controle de segurança do banco de dados, atribuindo e retirando permissões 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71D055BC-9207-64FA-8922-64A5E72CB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189" y="5205679"/>
            <a:ext cx="12192395" cy="330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0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7386" y="1757271"/>
            <a:ext cx="12896163" cy="7588118"/>
            <a:chOff x="0" y="0"/>
            <a:chExt cx="3396520" cy="19985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6520" cy="1998517"/>
            </a:xfrm>
            <a:custGeom>
              <a:avLst/>
              <a:gdLst/>
              <a:ahLst/>
              <a:cxnLst/>
              <a:rect l="l" t="t" r="r" b="b"/>
              <a:pathLst>
                <a:path w="3396520" h="1998517">
                  <a:moveTo>
                    <a:pt x="0" y="0"/>
                  </a:moveTo>
                  <a:lnTo>
                    <a:pt x="3396520" y="0"/>
                  </a:lnTo>
                  <a:lnTo>
                    <a:pt x="3396520" y="1998517"/>
                  </a:lnTo>
                  <a:lnTo>
                    <a:pt x="0" y="1998517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96520" cy="2036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37386" y="372761"/>
            <a:ext cx="12896163" cy="1340737"/>
            <a:chOff x="0" y="0"/>
            <a:chExt cx="3396520" cy="3531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96520" cy="353116"/>
            </a:xfrm>
            <a:custGeom>
              <a:avLst/>
              <a:gdLst/>
              <a:ahLst/>
              <a:cxnLst/>
              <a:rect l="l" t="t" r="r" b="b"/>
              <a:pathLst>
                <a:path w="3396520" h="353116">
                  <a:moveTo>
                    <a:pt x="0" y="0"/>
                  </a:moveTo>
                  <a:lnTo>
                    <a:pt x="3396520" y="0"/>
                  </a:lnTo>
                  <a:lnTo>
                    <a:pt x="3396520" y="353116"/>
                  </a:lnTo>
                  <a:lnTo>
                    <a:pt x="0" y="353116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96520" cy="391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4094571" y="-5640902"/>
            <a:ext cx="5852739" cy="8669109"/>
            <a:chOff x="0" y="0"/>
            <a:chExt cx="1541462" cy="228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7755540">
            <a:off x="-3806377" y="5977911"/>
            <a:ext cx="5852739" cy="8669109"/>
            <a:chOff x="0" y="0"/>
            <a:chExt cx="1541462" cy="22832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700000">
            <a:off x="14094571" y="-6001659"/>
            <a:ext cx="5852739" cy="8669109"/>
            <a:chOff x="0" y="0"/>
            <a:chExt cx="1541462" cy="228322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7755540">
            <a:off x="-3770290" y="6336858"/>
            <a:ext cx="5852739" cy="8669109"/>
            <a:chOff x="0" y="0"/>
            <a:chExt cx="1541462" cy="22832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2700000">
            <a:off x="14094571" y="-6460803"/>
            <a:ext cx="5852739" cy="8669109"/>
            <a:chOff x="0" y="0"/>
            <a:chExt cx="1541462" cy="228322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7755540">
            <a:off x="-3724361" y="6793700"/>
            <a:ext cx="5852739" cy="8669109"/>
            <a:chOff x="0" y="0"/>
            <a:chExt cx="1541462" cy="228322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737386" y="684939"/>
            <a:ext cx="12896163" cy="723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</a:pPr>
            <a:r>
              <a:rPr lang="pt-BR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Comandos SQL</a:t>
            </a:r>
            <a:r>
              <a:rPr lang="en-US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F6E5F39-42D6-8B96-ECA7-EE25F291EC35}"/>
              </a:ext>
            </a:extLst>
          </p:cNvPr>
          <p:cNvSpPr txBox="1"/>
          <p:nvPr/>
        </p:nvSpPr>
        <p:spPr>
          <a:xfrm>
            <a:off x="2233189" y="2664514"/>
            <a:ext cx="11766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TCL -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Transact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: utilizada para controle de transações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E75E79D3-7B27-D61C-6D0B-B83087CB4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728" y="4662737"/>
            <a:ext cx="11846275" cy="35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8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7386" y="1757271"/>
            <a:ext cx="12896163" cy="7588118"/>
            <a:chOff x="0" y="0"/>
            <a:chExt cx="3396520" cy="19985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6520" cy="1998517"/>
            </a:xfrm>
            <a:custGeom>
              <a:avLst/>
              <a:gdLst/>
              <a:ahLst/>
              <a:cxnLst/>
              <a:rect l="l" t="t" r="r" b="b"/>
              <a:pathLst>
                <a:path w="3396520" h="1998517">
                  <a:moveTo>
                    <a:pt x="0" y="0"/>
                  </a:moveTo>
                  <a:lnTo>
                    <a:pt x="3396520" y="0"/>
                  </a:lnTo>
                  <a:lnTo>
                    <a:pt x="3396520" y="1998517"/>
                  </a:lnTo>
                  <a:lnTo>
                    <a:pt x="0" y="1998517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96520" cy="2036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37386" y="372761"/>
            <a:ext cx="12896163" cy="1340737"/>
            <a:chOff x="0" y="0"/>
            <a:chExt cx="3396520" cy="3531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96520" cy="353116"/>
            </a:xfrm>
            <a:custGeom>
              <a:avLst/>
              <a:gdLst/>
              <a:ahLst/>
              <a:cxnLst/>
              <a:rect l="l" t="t" r="r" b="b"/>
              <a:pathLst>
                <a:path w="3396520" h="353116">
                  <a:moveTo>
                    <a:pt x="0" y="0"/>
                  </a:moveTo>
                  <a:lnTo>
                    <a:pt x="3396520" y="0"/>
                  </a:lnTo>
                  <a:lnTo>
                    <a:pt x="3396520" y="353116"/>
                  </a:lnTo>
                  <a:lnTo>
                    <a:pt x="0" y="353116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96520" cy="391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4094571" y="-5640902"/>
            <a:ext cx="5852739" cy="8669109"/>
            <a:chOff x="0" y="0"/>
            <a:chExt cx="1541462" cy="228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7755540">
            <a:off x="-3806377" y="5977911"/>
            <a:ext cx="5852739" cy="8669109"/>
            <a:chOff x="0" y="0"/>
            <a:chExt cx="1541462" cy="22832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700000">
            <a:off x="14094571" y="-6001659"/>
            <a:ext cx="5852739" cy="8669109"/>
            <a:chOff x="0" y="0"/>
            <a:chExt cx="1541462" cy="228322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7755540">
            <a:off x="-3770290" y="6336858"/>
            <a:ext cx="5852739" cy="8669109"/>
            <a:chOff x="0" y="0"/>
            <a:chExt cx="1541462" cy="22832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2700000">
            <a:off x="14094571" y="-6460803"/>
            <a:ext cx="5852739" cy="8669109"/>
            <a:chOff x="0" y="0"/>
            <a:chExt cx="1541462" cy="228322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7755540">
            <a:off x="-3724361" y="6793700"/>
            <a:ext cx="5852739" cy="8669109"/>
            <a:chOff x="0" y="0"/>
            <a:chExt cx="1541462" cy="228322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737386" y="684939"/>
            <a:ext cx="12896163" cy="723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</a:pPr>
            <a:r>
              <a:rPr lang="pt-BR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Comandos SQL</a:t>
            </a:r>
            <a:r>
              <a:rPr lang="en-US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F6E5F39-42D6-8B96-ECA7-EE25F291EC35}"/>
              </a:ext>
            </a:extLst>
          </p:cNvPr>
          <p:cNvSpPr txBox="1"/>
          <p:nvPr/>
        </p:nvSpPr>
        <p:spPr>
          <a:xfrm>
            <a:off x="2302033" y="2161894"/>
            <a:ext cx="11766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Criando o banco de dados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43CA42F0-E958-DE4F-3BBB-686E5376A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455" y="3266467"/>
            <a:ext cx="11766867" cy="528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53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7386" y="1757271"/>
            <a:ext cx="12896163" cy="7588118"/>
            <a:chOff x="0" y="0"/>
            <a:chExt cx="3396520" cy="19985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6520" cy="1998517"/>
            </a:xfrm>
            <a:custGeom>
              <a:avLst/>
              <a:gdLst/>
              <a:ahLst/>
              <a:cxnLst/>
              <a:rect l="l" t="t" r="r" b="b"/>
              <a:pathLst>
                <a:path w="3396520" h="1998517">
                  <a:moveTo>
                    <a:pt x="0" y="0"/>
                  </a:moveTo>
                  <a:lnTo>
                    <a:pt x="3396520" y="0"/>
                  </a:lnTo>
                  <a:lnTo>
                    <a:pt x="3396520" y="1998517"/>
                  </a:lnTo>
                  <a:lnTo>
                    <a:pt x="0" y="1998517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96520" cy="2036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37386" y="372761"/>
            <a:ext cx="12896163" cy="1340737"/>
            <a:chOff x="0" y="0"/>
            <a:chExt cx="3396520" cy="3531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96520" cy="353116"/>
            </a:xfrm>
            <a:custGeom>
              <a:avLst/>
              <a:gdLst/>
              <a:ahLst/>
              <a:cxnLst/>
              <a:rect l="l" t="t" r="r" b="b"/>
              <a:pathLst>
                <a:path w="3396520" h="353116">
                  <a:moveTo>
                    <a:pt x="0" y="0"/>
                  </a:moveTo>
                  <a:lnTo>
                    <a:pt x="3396520" y="0"/>
                  </a:lnTo>
                  <a:lnTo>
                    <a:pt x="3396520" y="353116"/>
                  </a:lnTo>
                  <a:lnTo>
                    <a:pt x="0" y="353116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96520" cy="391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4094571" y="-5640902"/>
            <a:ext cx="5852739" cy="8669109"/>
            <a:chOff x="0" y="0"/>
            <a:chExt cx="1541462" cy="228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7755540">
            <a:off x="-3806377" y="5977911"/>
            <a:ext cx="5852739" cy="8669109"/>
            <a:chOff x="0" y="0"/>
            <a:chExt cx="1541462" cy="22832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700000">
            <a:off x="14094571" y="-6001659"/>
            <a:ext cx="5852739" cy="8669109"/>
            <a:chOff x="0" y="0"/>
            <a:chExt cx="1541462" cy="228322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7755540">
            <a:off x="-3770290" y="6336858"/>
            <a:ext cx="5852739" cy="8669109"/>
            <a:chOff x="0" y="0"/>
            <a:chExt cx="1541462" cy="22832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2700000">
            <a:off x="14094571" y="-6460803"/>
            <a:ext cx="5852739" cy="8669109"/>
            <a:chOff x="0" y="0"/>
            <a:chExt cx="1541462" cy="228322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7755540">
            <a:off x="-3724361" y="6793700"/>
            <a:ext cx="5852739" cy="8669109"/>
            <a:chOff x="0" y="0"/>
            <a:chExt cx="1541462" cy="228322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737386" y="684939"/>
            <a:ext cx="12896163" cy="723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0"/>
              </a:lnSpc>
            </a:pPr>
            <a:r>
              <a:rPr lang="pt-BR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Comandos SQL</a:t>
            </a:r>
            <a:r>
              <a:rPr lang="en-US" sz="4500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F6E5F39-42D6-8B96-ECA7-EE25F291EC35}"/>
              </a:ext>
            </a:extLst>
          </p:cNvPr>
          <p:cNvSpPr txBox="1"/>
          <p:nvPr/>
        </p:nvSpPr>
        <p:spPr>
          <a:xfrm>
            <a:off x="2302033" y="2161894"/>
            <a:ext cx="11766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Para visualizar os bancos de dados que já foram criados, utiliza-se o comando SHOW DATABASES.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5EDE7698-5047-3F83-BE6F-E4A3A2D21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818" y="3923986"/>
            <a:ext cx="8858248" cy="447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7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845</Words>
  <Application>Microsoft Office PowerPoint</Application>
  <PresentationFormat>Personalizar</PresentationFormat>
  <Paragraphs>101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Calibri</vt:lpstr>
      <vt:lpstr>Arial Nova</vt:lpstr>
      <vt:lpstr>Jannah Heavy</vt:lpstr>
      <vt:lpstr>Jannah</vt:lpstr>
      <vt:lpstr>Arial Nova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MALOSTE</dc:creator>
  <cp:lastModifiedBy>Claudinei Maloste</cp:lastModifiedBy>
  <cp:revision>2</cp:revision>
  <dcterms:created xsi:type="dcterms:W3CDTF">2006-08-16T00:00:00Z</dcterms:created>
  <dcterms:modified xsi:type="dcterms:W3CDTF">2024-08-05T18:26:59Z</dcterms:modified>
  <dc:identifier>DAFoVLhcdAU</dc:identifier>
</cp:coreProperties>
</file>