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2"/>
  </p:notesMasterIdLst>
  <p:sldIdLst>
    <p:sldId id="260" r:id="rId2"/>
    <p:sldId id="273" r:id="rId3"/>
    <p:sldId id="261" r:id="rId4"/>
    <p:sldId id="262" r:id="rId5"/>
    <p:sldId id="263" r:id="rId6"/>
    <p:sldId id="288" r:id="rId7"/>
    <p:sldId id="264" r:id="rId8"/>
    <p:sldId id="290" r:id="rId9"/>
    <p:sldId id="267" r:id="rId10"/>
    <p:sldId id="269" r:id="rId11"/>
    <p:sldId id="272" r:id="rId12"/>
    <p:sldId id="271" r:id="rId13"/>
    <p:sldId id="270" r:id="rId14"/>
    <p:sldId id="268" r:id="rId15"/>
    <p:sldId id="275" r:id="rId16"/>
    <p:sldId id="276" r:id="rId17"/>
    <p:sldId id="277" r:id="rId18"/>
    <p:sldId id="291" r:id="rId19"/>
    <p:sldId id="278" r:id="rId20"/>
    <p:sldId id="279" r:id="rId21"/>
    <p:sldId id="280" r:id="rId22"/>
    <p:sldId id="282" r:id="rId23"/>
    <p:sldId id="284" r:id="rId24"/>
    <p:sldId id="286" r:id="rId25"/>
    <p:sldId id="289" r:id="rId26"/>
    <p:sldId id="285" r:id="rId27"/>
    <p:sldId id="283" r:id="rId28"/>
    <p:sldId id="281" r:id="rId29"/>
    <p:sldId id="287" r:id="rId30"/>
    <p:sldId id="292"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69727" autoAdjust="0"/>
  </p:normalViewPr>
  <p:slideViewPr>
    <p:cSldViewPr snapToGrid="0">
      <p:cViewPr varScale="1">
        <p:scale>
          <a:sx n="50" d="100"/>
          <a:sy n="50" d="100"/>
        </p:scale>
        <p:origin x="12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Evolution des ventes</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fr-FR"/>
        </a:p>
      </c:txPr>
    </c:title>
    <c:autoTitleDeleted val="0"/>
    <c:plotArea>
      <c:layout/>
      <c:lineChart>
        <c:grouping val="standard"/>
        <c:varyColors val="0"/>
        <c:ser>
          <c:idx val="0"/>
          <c:order val="0"/>
          <c:tx>
            <c:strRef>
              <c:f>Feuil1!$B$1</c:f>
              <c:strCache>
                <c:ptCount val="1"/>
                <c:pt idx="0">
                  <c:v>Série 1</c:v>
                </c:pt>
              </c:strCache>
            </c:strRef>
          </c:tx>
          <c:spPr>
            <a:ln w="34925" cap="rnd">
              <a:solidFill>
                <a:schemeClr val="lt1"/>
              </a:solidFill>
              <a:round/>
            </a:ln>
            <a:effectLst>
              <a:outerShdw dist="25400" dir="2700000" algn="tl" rotWithShape="0">
                <a:schemeClr val="accent1"/>
              </a:outerShdw>
            </a:effectLst>
          </c:spPr>
          <c:marker>
            <c:symbol val="none"/>
          </c:marker>
          <c:cat>
            <c:numRef>
              <c:f>Feuil1!$A$2:$A$13</c:f>
              <c:numCache>
                <c:formatCode>mmm</c:formatCode>
                <c:ptCount val="12"/>
                <c:pt idx="0">
                  <c:v>44256</c:v>
                </c:pt>
                <c:pt idx="1">
                  <c:v>44287</c:v>
                </c:pt>
                <c:pt idx="2">
                  <c:v>44317</c:v>
                </c:pt>
                <c:pt idx="3">
                  <c:v>44348</c:v>
                </c:pt>
                <c:pt idx="4">
                  <c:v>44378</c:v>
                </c:pt>
                <c:pt idx="5">
                  <c:v>44409</c:v>
                </c:pt>
                <c:pt idx="6">
                  <c:v>44440</c:v>
                </c:pt>
                <c:pt idx="7">
                  <c:v>44470</c:v>
                </c:pt>
                <c:pt idx="8">
                  <c:v>44501</c:v>
                </c:pt>
                <c:pt idx="9">
                  <c:v>44531</c:v>
                </c:pt>
                <c:pt idx="10">
                  <c:v>44562</c:v>
                </c:pt>
                <c:pt idx="11">
                  <c:v>44593</c:v>
                </c:pt>
              </c:numCache>
            </c:numRef>
          </c:cat>
          <c:val>
            <c:numRef>
              <c:f>Feuil1!$B$2:$B$13</c:f>
              <c:numCache>
                <c:formatCode>General</c:formatCode>
                <c:ptCount val="12"/>
                <c:pt idx="0">
                  <c:v>479407</c:v>
                </c:pt>
                <c:pt idx="1">
                  <c:v>473129</c:v>
                </c:pt>
                <c:pt idx="2">
                  <c:v>489453</c:v>
                </c:pt>
                <c:pt idx="3">
                  <c:v>481332</c:v>
                </c:pt>
                <c:pt idx="4">
                  <c:v>480941</c:v>
                </c:pt>
                <c:pt idx="5">
                  <c:v>479401</c:v>
                </c:pt>
                <c:pt idx="6">
                  <c:v>502899</c:v>
                </c:pt>
                <c:pt idx="7">
                  <c:v>319234</c:v>
                </c:pt>
                <c:pt idx="8">
                  <c:v>512996</c:v>
                </c:pt>
                <c:pt idx="9">
                  <c:v>523012</c:v>
                </c:pt>
                <c:pt idx="10">
                  <c:v>523008</c:v>
                </c:pt>
                <c:pt idx="11">
                  <c:v>532857</c:v>
                </c:pt>
              </c:numCache>
            </c:numRef>
          </c:val>
          <c:smooth val="0"/>
          <c:extLst>
            <c:ext xmlns:c16="http://schemas.microsoft.com/office/drawing/2014/chart" uri="{C3380CC4-5D6E-409C-BE32-E72D297353CC}">
              <c16:uniqueId val="{00000000-0A6F-4CA2-812F-4AA687F19FFA}"/>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503453280"/>
        <c:axId val="1503450368"/>
      </c:lineChart>
      <c:dateAx>
        <c:axId val="150345328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fr-FR" sz="1600"/>
                  <a:t>Date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fr-FR"/>
            </a:p>
          </c:txPr>
        </c:title>
        <c:numFmt formatCode="mmm"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400" b="0" i="0" u="none" strike="noStrike" kern="1200" spc="100" baseline="0">
                <a:solidFill>
                  <a:schemeClr val="lt1"/>
                </a:solidFill>
                <a:latin typeface="+mn-lt"/>
                <a:ea typeface="+mn-ea"/>
                <a:cs typeface="+mn-cs"/>
              </a:defRPr>
            </a:pPr>
            <a:endParaRPr lang="fr-FR"/>
          </a:p>
        </c:txPr>
        <c:crossAx val="1503450368"/>
        <c:crosses val="autoZero"/>
        <c:auto val="1"/>
        <c:lblOffset val="100"/>
        <c:baseTimeUnit val="months"/>
      </c:dateAx>
      <c:valAx>
        <c:axId val="1503450368"/>
        <c:scaling>
          <c:orientation val="minMax"/>
          <c:min val="250000"/>
        </c:scaling>
        <c:delete val="0"/>
        <c:axPos val="l"/>
        <c:title>
          <c:tx>
            <c:rich>
              <a:bodyPr rot="-540000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fr-FR" sz="1600"/>
                  <a:t>Ventes K€</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solidFill>
                <a:latin typeface="+mn-lt"/>
                <a:ea typeface="+mn-ea"/>
                <a:cs typeface="+mn-cs"/>
              </a:defRPr>
            </a:pPr>
            <a:endParaRPr lang="fr-FR"/>
          </a:p>
        </c:txPr>
        <c:crossAx val="1503453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75000"/>
      </a:schemeClr>
    </a:solidFill>
    <a:ln w="9525" cap="flat" cmpd="sng" algn="ctr">
      <a:solidFill>
        <a:schemeClr val="accent1"/>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Evolution des ventes</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fr-FR"/>
        </a:p>
      </c:txPr>
    </c:title>
    <c:autoTitleDeleted val="0"/>
    <c:plotArea>
      <c:layout/>
      <c:lineChart>
        <c:grouping val="standard"/>
        <c:varyColors val="0"/>
        <c:ser>
          <c:idx val="0"/>
          <c:order val="0"/>
          <c:tx>
            <c:strRef>
              <c:f>Feuil1!$B$1</c:f>
              <c:strCache>
                <c:ptCount val="1"/>
                <c:pt idx="0">
                  <c:v>Série 1</c:v>
                </c:pt>
              </c:strCache>
            </c:strRef>
          </c:tx>
          <c:spPr>
            <a:ln w="38100" cap="rnd">
              <a:solidFill>
                <a:schemeClr val="accent1"/>
              </a:solidFill>
              <a:round/>
            </a:ln>
            <a:effectLst/>
          </c:spPr>
          <c:marker>
            <c:symbol val="none"/>
          </c:marker>
          <c:cat>
            <c:numRef>
              <c:f>Feuil1!$A$2:$A$12</c:f>
              <c:numCache>
                <c:formatCode>mmm</c:formatCode>
                <c:ptCount val="11"/>
                <c:pt idx="0">
                  <c:v>44256</c:v>
                </c:pt>
                <c:pt idx="1">
                  <c:v>44287</c:v>
                </c:pt>
                <c:pt idx="2">
                  <c:v>44317</c:v>
                </c:pt>
                <c:pt idx="3">
                  <c:v>44348</c:v>
                </c:pt>
                <c:pt idx="4">
                  <c:v>44378</c:v>
                </c:pt>
                <c:pt idx="5">
                  <c:v>44409</c:v>
                </c:pt>
                <c:pt idx="6">
                  <c:v>44440</c:v>
                </c:pt>
                <c:pt idx="7">
                  <c:v>44501</c:v>
                </c:pt>
                <c:pt idx="8">
                  <c:v>44531</c:v>
                </c:pt>
                <c:pt idx="9">
                  <c:v>44562</c:v>
                </c:pt>
                <c:pt idx="10">
                  <c:v>44593</c:v>
                </c:pt>
              </c:numCache>
            </c:numRef>
          </c:cat>
          <c:val>
            <c:numRef>
              <c:f>Feuil1!$B$2:$B$12</c:f>
              <c:numCache>
                <c:formatCode>General</c:formatCode>
                <c:ptCount val="11"/>
                <c:pt idx="0">
                  <c:v>479407</c:v>
                </c:pt>
                <c:pt idx="1">
                  <c:v>473129</c:v>
                </c:pt>
                <c:pt idx="2">
                  <c:v>489453</c:v>
                </c:pt>
                <c:pt idx="3">
                  <c:v>481332</c:v>
                </c:pt>
                <c:pt idx="4">
                  <c:v>480941</c:v>
                </c:pt>
                <c:pt idx="5">
                  <c:v>479401</c:v>
                </c:pt>
                <c:pt idx="6">
                  <c:v>502899</c:v>
                </c:pt>
                <c:pt idx="7">
                  <c:v>512996</c:v>
                </c:pt>
                <c:pt idx="8">
                  <c:v>523012</c:v>
                </c:pt>
                <c:pt idx="9">
                  <c:v>523008</c:v>
                </c:pt>
                <c:pt idx="10">
                  <c:v>532857</c:v>
                </c:pt>
              </c:numCache>
            </c:numRef>
          </c:val>
          <c:smooth val="0"/>
          <c:extLst>
            <c:ext xmlns:c16="http://schemas.microsoft.com/office/drawing/2014/chart" uri="{C3380CC4-5D6E-409C-BE32-E72D297353CC}">
              <c16:uniqueId val="{00000000-8DFC-4B1E-BDE5-403DD0BC79D3}"/>
            </c:ext>
          </c:extLst>
        </c:ser>
        <c:dLbls>
          <c:showLegendKey val="0"/>
          <c:showVal val="0"/>
          <c:showCatName val="0"/>
          <c:showSerName val="0"/>
          <c:showPercent val="0"/>
          <c:showBubbleSize val="0"/>
        </c:dLbls>
        <c:smooth val="0"/>
        <c:axId val="1503453280"/>
        <c:axId val="1503450368"/>
      </c:lineChart>
      <c:dateAx>
        <c:axId val="1503453280"/>
        <c:scaling>
          <c:orientation val="minMax"/>
        </c:scaling>
        <c:delete val="0"/>
        <c:axPos val="b"/>
        <c:title>
          <c:tx>
            <c:rich>
              <a:bodyPr rot="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r>
                  <a:rPr lang="fr-FR" sz="1200"/>
                  <a:t>Date</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endParaRPr lang="fr-FR"/>
            </a:p>
          </c:txPr>
        </c:title>
        <c:numFmt formatCode="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mn-lt"/>
                <a:ea typeface="+mn-ea"/>
                <a:cs typeface="+mn-cs"/>
              </a:defRPr>
            </a:pPr>
            <a:endParaRPr lang="fr-FR"/>
          </a:p>
        </c:txPr>
        <c:crossAx val="1503450368"/>
        <c:crossesAt val="460000"/>
        <c:auto val="1"/>
        <c:lblOffset val="100"/>
        <c:baseTimeUnit val="months"/>
      </c:dateAx>
      <c:valAx>
        <c:axId val="1503450368"/>
        <c:scaling>
          <c:orientation val="minMax"/>
          <c:max val="540000"/>
          <c:min val="4700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fr-FR" sz="1400"/>
                  <a:t>Ventes K€</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fr-FR"/>
          </a:p>
        </c:txPr>
        <c:crossAx val="1503453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r>
              <a:rPr lang="fr-FR" sz="1800"/>
              <a:t>Chiffre d’affaire en fonction des catégories</a:t>
            </a:r>
          </a:p>
        </c:rich>
      </c:tx>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dk1">
                  <a:lumMod val="50000"/>
                  <a:lumOff val="50000"/>
                </a:schemeClr>
              </a:solidFill>
              <a:latin typeface="+mj-lt"/>
              <a:ea typeface="+mj-ea"/>
              <a:cs typeface="+mj-cs"/>
            </a:defRPr>
          </a:pPr>
          <a:endParaRPr lang="fr-FR"/>
        </a:p>
      </c:txPr>
    </c:title>
    <c:autoTitleDeleted val="0"/>
    <c:plotArea>
      <c:layout/>
      <c:barChart>
        <c:barDir val="col"/>
        <c:grouping val="clustered"/>
        <c:varyColors val="0"/>
        <c:ser>
          <c:idx val="0"/>
          <c:order val="0"/>
          <c:tx>
            <c:strRef>
              <c:f>Feuil1!$B$1</c:f>
              <c:strCache>
                <c:ptCount val="1"/>
                <c:pt idx="0">
                  <c:v>Chiffres d'affaires</c:v>
                </c:pt>
              </c:strCache>
            </c:strRef>
          </c:tx>
          <c:spPr>
            <a:solidFill>
              <a:schemeClr val="accent1"/>
            </a:solidFill>
            <a:ln>
              <a:noFill/>
            </a:ln>
            <a:effectLst/>
          </c:spPr>
          <c:invertIfNegative val="0"/>
          <c:cat>
            <c:strRef>
              <c:f>Feuil1!$A$2:$A$4</c:f>
              <c:strCache>
                <c:ptCount val="3"/>
                <c:pt idx="0">
                  <c:v>0.0</c:v>
                </c:pt>
                <c:pt idx="1">
                  <c:v>1.0</c:v>
                </c:pt>
                <c:pt idx="2">
                  <c:v>2.0</c:v>
                </c:pt>
              </c:strCache>
            </c:strRef>
          </c:cat>
          <c:val>
            <c:numRef>
              <c:f>Feuil1!$B$2:$B$4</c:f>
              <c:numCache>
                <c:formatCode>General</c:formatCode>
                <c:ptCount val="3"/>
                <c:pt idx="0">
                  <c:v>2021553</c:v>
                </c:pt>
                <c:pt idx="1">
                  <c:v>2206702</c:v>
                </c:pt>
                <c:pt idx="2">
                  <c:v>1232057</c:v>
                </c:pt>
              </c:numCache>
            </c:numRef>
          </c:val>
          <c:extLst>
            <c:ext xmlns:c16="http://schemas.microsoft.com/office/drawing/2014/chart" uri="{C3380CC4-5D6E-409C-BE32-E72D297353CC}">
              <c16:uniqueId val="{00000000-1FAD-4C6B-939B-EF02312448B5}"/>
            </c:ext>
          </c:extLst>
        </c:ser>
        <c:dLbls>
          <c:showLegendKey val="0"/>
          <c:showVal val="0"/>
          <c:showCatName val="0"/>
          <c:showSerName val="0"/>
          <c:showPercent val="0"/>
          <c:showBubbleSize val="0"/>
        </c:dLbls>
        <c:gapWidth val="247"/>
        <c:axId val="1052398991"/>
        <c:axId val="1052378191"/>
      </c:barChart>
      <c:lineChart>
        <c:grouping val="standard"/>
        <c:varyColors val="0"/>
        <c:ser>
          <c:idx val="1"/>
          <c:order val="1"/>
          <c:tx>
            <c:strRef>
              <c:f>Feuil1!$C$1</c:f>
              <c:strCache>
                <c:ptCount val="1"/>
                <c:pt idx="0">
                  <c:v>Pourcentage du chiffres d'affaires</c:v>
                </c:pt>
              </c:strCache>
            </c:strRef>
          </c:tx>
          <c:spPr>
            <a:ln w="22225" cap="rnd">
              <a:solidFill>
                <a:schemeClr val="accent2"/>
              </a:solidFill>
              <a:round/>
            </a:ln>
            <a:effectLst/>
          </c:spPr>
          <c:marker>
            <c:symbol val="none"/>
          </c:marker>
          <c:cat>
            <c:strRef>
              <c:f>Feuil1!$A$2:$A$4</c:f>
              <c:strCache>
                <c:ptCount val="3"/>
                <c:pt idx="0">
                  <c:v>0.0</c:v>
                </c:pt>
                <c:pt idx="1">
                  <c:v>1.0</c:v>
                </c:pt>
                <c:pt idx="2">
                  <c:v>2.0</c:v>
                </c:pt>
              </c:strCache>
            </c:strRef>
          </c:cat>
          <c:val>
            <c:numRef>
              <c:f>Feuil1!$C$2:$C$4</c:f>
              <c:numCache>
                <c:formatCode>General</c:formatCode>
                <c:ptCount val="3"/>
                <c:pt idx="0">
                  <c:v>0.37022678199589398</c:v>
                </c:pt>
                <c:pt idx="1">
                  <c:v>0.40413493006807305</c:v>
                </c:pt>
                <c:pt idx="2">
                  <c:v>0.22563865421560314</c:v>
                </c:pt>
              </c:numCache>
            </c:numRef>
          </c:val>
          <c:smooth val="0"/>
          <c:extLst>
            <c:ext xmlns:c16="http://schemas.microsoft.com/office/drawing/2014/chart" uri="{C3380CC4-5D6E-409C-BE32-E72D297353CC}">
              <c16:uniqueId val="{00000005-1FAD-4C6B-939B-EF02312448B5}"/>
            </c:ext>
          </c:extLst>
        </c:ser>
        <c:dLbls>
          <c:showLegendKey val="0"/>
          <c:showVal val="0"/>
          <c:showCatName val="0"/>
          <c:showSerName val="0"/>
          <c:showPercent val="0"/>
          <c:showBubbleSize val="0"/>
        </c:dLbls>
        <c:marker val="1"/>
        <c:smooth val="0"/>
        <c:axId val="1116535343"/>
        <c:axId val="1116534511"/>
      </c:lineChart>
      <c:catAx>
        <c:axId val="1052398991"/>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dk1">
                        <a:lumMod val="65000"/>
                        <a:lumOff val="35000"/>
                      </a:schemeClr>
                    </a:solidFill>
                    <a:latin typeface="+mn-lt"/>
                    <a:ea typeface="+mn-ea"/>
                    <a:cs typeface="+mn-cs"/>
                  </a:defRPr>
                </a:pPr>
                <a:r>
                  <a:rPr lang="fr-FR"/>
                  <a:t>Catégories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dk1">
                    <a:lumMod val="65000"/>
                    <a:lumOff val="35000"/>
                  </a:schemeClr>
                </a:solidFill>
                <a:latin typeface="+mn-lt"/>
                <a:ea typeface="+mn-ea"/>
                <a:cs typeface="+mn-cs"/>
              </a:defRPr>
            </a:pPr>
            <a:endParaRPr lang="fr-FR"/>
          </a:p>
        </c:txPr>
        <c:crossAx val="1052378191"/>
        <c:crosses val="autoZero"/>
        <c:auto val="1"/>
        <c:lblAlgn val="ctr"/>
        <c:lblOffset val="100"/>
        <c:noMultiLvlLbl val="0"/>
      </c:catAx>
      <c:valAx>
        <c:axId val="1052378191"/>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fr-FR"/>
          </a:p>
        </c:txPr>
        <c:crossAx val="1052398991"/>
        <c:crosses val="autoZero"/>
        <c:crossBetween val="between"/>
      </c:valAx>
      <c:valAx>
        <c:axId val="1116534511"/>
        <c:scaling>
          <c:orientation val="minMax"/>
          <c:max val="0.60000000000000009"/>
          <c:min val="0.1"/>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fr-FR"/>
          </a:p>
        </c:txPr>
        <c:crossAx val="1116535343"/>
        <c:crosses val="max"/>
        <c:crossBetween val="between"/>
      </c:valAx>
      <c:catAx>
        <c:axId val="1116535343"/>
        <c:scaling>
          <c:orientation val="minMax"/>
        </c:scaling>
        <c:delete val="1"/>
        <c:axPos val="b"/>
        <c:numFmt formatCode="General" sourceLinked="1"/>
        <c:majorTickMark val="out"/>
        <c:minorTickMark val="none"/>
        <c:tickLblPos val="nextTo"/>
        <c:crossAx val="1116534511"/>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sz="1200"/>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cap="none" spc="0" normalizeH="0" baseline="0">
                <a:solidFill>
                  <a:schemeClr val="dk1">
                    <a:lumMod val="50000"/>
                    <a:lumOff val="50000"/>
                  </a:schemeClr>
                </a:solidFill>
                <a:latin typeface="+mj-lt"/>
                <a:ea typeface="+mj-ea"/>
                <a:cs typeface="+mj-cs"/>
              </a:defRPr>
            </a:pPr>
            <a:r>
              <a:rPr lang="en-US" sz="2400" b="0" dirty="0"/>
              <a:t>Prix </a:t>
            </a:r>
            <a:r>
              <a:rPr lang="en-US" sz="2400" b="0" dirty="0" err="1"/>
              <a:t>moyen</a:t>
            </a:r>
            <a:r>
              <a:rPr lang="en-US" sz="2400" b="0" dirty="0"/>
              <a:t> des </a:t>
            </a:r>
            <a:r>
              <a:rPr lang="en-US" sz="2400" b="0" dirty="0" err="1"/>
              <a:t>produits</a:t>
            </a:r>
            <a:r>
              <a:rPr lang="en-US" sz="2400" b="0" dirty="0"/>
              <a:t> </a:t>
            </a:r>
            <a:r>
              <a:rPr lang="en-US" sz="2400" b="0" dirty="0" err="1"/>
              <a:t>en</a:t>
            </a:r>
            <a:r>
              <a:rPr lang="en-US" sz="2400" b="0" dirty="0"/>
              <a:t> </a:t>
            </a:r>
            <a:r>
              <a:rPr lang="en-US" sz="2400" b="0" dirty="0" err="1"/>
              <a:t>fonction</a:t>
            </a:r>
            <a:r>
              <a:rPr lang="en-US" sz="2400" b="0" dirty="0"/>
              <a:t> des </a:t>
            </a:r>
            <a:r>
              <a:rPr lang="en-US" sz="2400" b="0" dirty="0" err="1"/>
              <a:t>catégories</a:t>
            </a:r>
            <a:endParaRPr lang="en-US" sz="2400" b="0" dirty="0"/>
          </a:p>
        </c:rich>
      </c:tx>
      <c:layout>
        <c:manualLayout>
          <c:xMode val="edge"/>
          <c:yMode val="edge"/>
          <c:x val="0.14312105028297178"/>
          <c:y val="2.3458442287620545E-2"/>
        </c:manualLayout>
      </c:layout>
      <c:overlay val="0"/>
      <c:spPr>
        <a:noFill/>
        <a:ln>
          <a:noFill/>
        </a:ln>
        <a:effectLst/>
      </c:spPr>
      <c:txPr>
        <a:bodyPr rot="0" spcFirstLastPara="1" vertOverflow="ellipsis" vert="horz" wrap="square" anchor="ctr" anchorCtr="1"/>
        <a:lstStyle/>
        <a:p>
          <a:pPr>
            <a:defRPr sz="2400" b="0" i="0" u="none" strike="noStrike" kern="1200" cap="none" spc="0" normalizeH="0" baseline="0">
              <a:solidFill>
                <a:schemeClr val="dk1">
                  <a:lumMod val="50000"/>
                  <a:lumOff val="50000"/>
                </a:schemeClr>
              </a:solidFill>
              <a:latin typeface="+mj-lt"/>
              <a:ea typeface="+mj-ea"/>
              <a:cs typeface="+mj-cs"/>
            </a:defRPr>
          </a:pPr>
          <a:endParaRPr lang="fr-FR"/>
        </a:p>
      </c:txPr>
    </c:title>
    <c:autoTitleDeleted val="0"/>
    <c:plotArea>
      <c:layout/>
      <c:barChart>
        <c:barDir val="col"/>
        <c:grouping val="clustered"/>
        <c:varyColors val="0"/>
        <c:ser>
          <c:idx val="0"/>
          <c:order val="0"/>
          <c:tx>
            <c:strRef>
              <c:f>Feuil1!$B$1</c:f>
              <c:strCache>
                <c:ptCount val="1"/>
                <c:pt idx="0">
                  <c:v>Série 1</c:v>
                </c:pt>
              </c:strCache>
            </c:strRef>
          </c:tx>
          <c:spPr>
            <a:solidFill>
              <a:schemeClr val="accent1"/>
            </a:solidFill>
            <a:ln>
              <a:noFill/>
            </a:ln>
            <a:effectLst/>
          </c:spPr>
          <c:invertIfNegative val="0"/>
          <c:cat>
            <c:strRef>
              <c:f>Feuil1!$A$2:$A$4</c:f>
              <c:strCache>
                <c:ptCount val="3"/>
                <c:pt idx="0">
                  <c:v>0.0</c:v>
                </c:pt>
                <c:pt idx="1">
                  <c:v>1.0</c:v>
                </c:pt>
                <c:pt idx="2">
                  <c:v>2.0</c:v>
                </c:pt>
              </c:strCache>
            </c:strRef>
          </c:cat>
          <c:val>
            <c:numRef>
              <c:f>Feuil1!$B$2:$B$4</c:f>
              <c:numCache>
                <c:formatCode>0</c:formatCode>
                <c:ptCount val="3"/>
                <c:pt idx="0">
                  <c:v>10.6</c:v>
                </c:pt>
                <c:pt idx="1">
                  <c:v>20.5</c:v>
                </c:pt>
                <c:pt idx="2">
                  <c:v>75.2</c:v>
                </c:pt>
              </c:numCache>
            </c:numRef>
          </c:val>
          <c:extLst>
            <c:ext xmlns:c16="http://schemas.microsoft.com/office/drawing/2014/chart" uri="{C3380CC4-5D6E-409C-BE32-E72D297353CC}">
              <c16:uniqueId val="{00000000-27FC-4B61-BA84-5363CF0511D7}"/>
            </c:ext>
          </c:extLst>
        </c:ser>
        <c:dLbls>
          <c:showLegendKey val="0"/>
          <c:showVal val="0"/>
          <c:showCatName val="0"/>
          <c:showSerName val="0"/>
          <c:showPercent val="0"/>
          <c:showBubbleSize val="0"/>
        </c:dLbls>
        <c:gapWidth val="267"/>
        <c:overlap val="-43"/>
        <c:axId val="1116542415"/>
        <c:axId val="1116544079"/>
      </c:barChart>
      <c:catAx>
        <c:axId val="1116542415"/>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r>
                  <a:rPr lang="fr-FR" sz="1600" b="0"/>
                  <a:t>Catégories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fr-FR"/>
          </a:p>
        </c:txPr>
        <c:crossAx val="1116544079"/>
        <c:crosses val="autoZero"/>
        <c:auto val="1"/>
        <c:lblAlgn val="ctr"/>
        <c:lblOffset val="100"/>
        <c:noMultiLvlLbl val="0"/>
      </c:catAx>
      <c:valAx>
        <c:axId val="111654407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r>
                  <a:rPr lang="fr-FR" sz="1600" b="0"/>
                  <a:t>Prix moyen des produits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fr-F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crossAx val="111654241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Âge moyen des clients en fonction des categories de produits achetés  </a:t>
            </a:r>
          </a:p>
        </c:rich>
      </c:tx>
      <c:layout>
        <c:manualLayout>
          <c:xMode val="edge"/>
          <c:yMode val="edge"/>
          <c:x val="0.14105197644392548"/>
          <c:y val="2.3437498558224745E-3"/>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4.1771038385826763E-2"/>
          <c:y val="0.15979770113170386"/>
          <c:w val="0.92976066866703289"/>
          <c:h val="0.72261475671667608"/>
        </c:manualLayout>
      </c:layout>
      <c:barChart>
        <c:barDir val="col"/>
        <c:grouping val="clustered"/>
        <c:varyColors val="0"/>
        <c:ser>
          <c:idx val="0"/>
          <c:order val="0"/>
          <c:tx>
            <c:strRef>
              <c:f>Feuil1!$B$1</c:f>
              <c:strCache>
                <c:ptCount val="1"/>
                <c:pt idx="0">
                  <c:v>Série 1</c:v>
                </c:pt>
              </c:strCache>
            </c:strRef>
          </c:tx>
          <c:spPr>
            <a:solidFill>
              <a:schemeClr val="accent1"/>
            </a:solidFill>
            <a:ln>
              <a:noFill/>
            </a:ln>
            <a:effectLst/>
          </c:spPr>
          <c:invertIfNegative val="0"/>
          <c:dPt>
            <c:idx val="0"/>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4-6E2F-48EB-AB22-B6647B9D4D2A}"/>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5-6E2F-48EB-AB22-B6647B9D4D2A}"/>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6E2F-48EB-AB22-B6647B9D4D2A}"/>
              </c:ext>
            </c:extLst>
          </c:dPt>
          <c:dLbls>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Feuil1!$A$2:$A$4</c:f>
              <c:strCache>
                <c:ptCount val="3"/>
                <c:pt idx="0">
                  <c:v>Catégorie 0</c:v>
                </c:pt>
                <c:pt idx="1">
                  <c:v>Catégorie 1</c:v>
                </c:pt>
                <c:pt idx="2">
                  <c:v>Catégorie 2</c:v>
                </c:pt>
              </c:strCache>
            </c:strRef>
          </c:cat>
          <c:val>
            <c:numRef>
              <c:f>Feuil1!$B$2:$B$4</c:f>
              <c:numCache>
                <c:formatCode>0</c:formatCode>
                <c:ptCount val="3"/>
                <c:pt idx="0">
                  <c:v>43.9</c:v>
                </c:pt>
                <c:pt idx="1">
                  <c:v>47.658000000000001</c:v>
                </c:pt>
                <c:pt idx="2">
                  <c:v>25.7</c:v>
                </c:pt>
              </c:numCache>
            </c:numRef>
          </c:val>
          <c:extLst>
            <c:ext xmlns:c16="http://schemas.microsoft.com/office/drawing/2014/chart" uri="{C3380CC4-5D6E-409C-BE32-E72D297353CC}">
              <c16:uniqueId val="{00000000-6E2F-48EB-AB22-B6647B9D4D2A}"/>
            </c:ext>
          </c:extLst>
        </c:ser>
        <c:dLbls>
          <c:dLblPos val="outEnd"/>
          <c:showLegendKey val="0"/>
          <c:showVal val="1"/>
          <c:showCatName val="0"/>
          <c:showSerName val="0"/>
          <c:showPercent val="0"/>
          <c:showBubbleSize val="0"/>
        </c:dLbls>
        <c:gapWidth val="444"/>
        <c:overlap val="-90"/>
        <c:axId val="1116543247"/>
        <c:axId val="1116546991"/>
      </c:barChart>
      <c:catAx>
        <c:axId val="11165432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all" spc="120" normalizeH="0" baseline="0">
                <a:solidFill>
                  <a:schemeClr val="tx1">
                    <a:lumMod val="65000"/>
                    <a:lumOff val="35000"/>
                  </a:schemeClr>
                </a:solidFill>
                <a:latin typeface="+mn-lt"/>
                <a:ea typeface="+mn-ea"/>
                <a:cs typeface="+mn-cs"/>
              </a:defRPr>
            </a:pPr>
            <a:endParaRPr lang="fr-FR"/>
          </a:p>
        </c:txPr>
        <c:crossAx val="1116546991"/>
        <c:crosses val="autoZero"/>
        <c:auto val="1"/>
        <c:lblAlgn val="ctr"/>
        <c:lblOffset val="100"/>
        <c:noMultiLvlLbl val="0"/>
      </c:catAx>
      <c:valAx>
        <c:axId val="1116546991"/>
        <c:scaling>
          <c:orientation val="minMax"/>
        </c:scaling>
        <c:delete val="1"/>
        <c:axPos val="l"/>
        <c:numFmt formatCode="0" sourceLinked="1"/>
        <c:majorTickMark val="none"/>
        <c:minorTickMark val="none"/>
        <c:tickLblPos val="nextTo"/>
        <c:crossAx val="1116543247"/>
        <c:crosses val="autoZero"/>
        <c:crossBetween val="between"/>
      </c:valAx>
      <c:spPr>
        <a:noFill/>
        <a:ln>
          <a:noFill/>
        </a:ln>
        <a:effectLst/>
      </c:spPr>
    </c:plotArea>
    <c:legend>
      <c:legendPos val="t"/>
      <c:layout>
        <c:manualLayout>
          <c:xMode val="edge"/>
          <c:yMode val="edge"/>
          <c:x val="0.27213914891275282"/>
          <c:y val="0.1610285436951519"/>
          <c:w val="0.4557215577368528"/>
          <c:h val="4.1819578458906097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7B367-1575-4714-8B22-FA9A89884AB2}" type="datetimeFigureOut">
              <a:rPr lang="fr-FR" smtClean="0"/>
              <a:t>03/01/2021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65681-038A-42C5-9BA4-5B626249D8F2}" type="slidenum">
              <a:rPr lang="fr-FR" smtClean="0"/>
              <a:t>‹N°›</a:t>
            </a:fld>
            <a:endParaRPr lang="fr-FR"/>
          </a:p>
        </p:txBody>
      </p:sp>
    </p:spTree>
    <p:extLst>
      <p:ext uri="{BB962C8B-B14F-4D97-AF65-F5344CB8AC3E}">
        <p14:creationId xmlns:p14="http://schemas.microsoft.com/office/powerpoint/2010/main" val="57423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a:t>
            </a:fld>
            <a:endParaRPr lang="fr-FR"/>
          </a:p>
        </p:txBody>
      </p:sp>
    </p:spTree>
    <p:extLst>
      <p:ext uri="{BB962C8B-B14F-4D97-AF65-F5344CB8AC3E}">
        <p14:creationId xmlns:p14="http://schemas.microsoft.com/office/powerpoint/2010/main" val="2516179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Imputation -&gt; on remplace des valeurs manquantes par des valeurs moyennes</a:t>
            </a:r>
          </a:p>
          <a:p>
            <a:endParaRPr lang="fr-FR" dirty="0"/>
          </a:p>
          <a:p>
            <a:r>
              <a:rPr lang="fr-FR" dirty="0"/>
              <a:t>Suppression -&gt; on supprime le mois comportant les valeurs manquantes</a:t>
            </a:r>
          </a:p>
          <a:p>
            <a:r>
              <a:rPr lang="fr-FR" dirty="0"/>
              <a:t> </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11</a:t>
            </a:fld>
            <a:endParaRPr lang="fr-FR"/>
          </a:p>
        </p:txBody>
      </p:sp>
    </p:spTree>
    <p:extLst>
      <p:ext uri="{BB962C8B-B14F-4D97-AF65-F5344CB8AC3E}">
        <p14:creationId xmlns:p14="http://schemas.microsoft.com/office/powerpoint/2010/main" val="307575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la suppression, nous avons fait ici une fonction de restriction</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12</a:t>
            </a:fld>
            <a:endParaRPr lang="fr-FR"/>
          </a:p>
        </p:txBody>
      </p:sp>
    </p:spTree>
    <p:extLst>
      <p:ext uri="{BB962C8B-B14F-4D97-AF65-F5344CB8AC3E}">
        <p14:creationId xmlns:p14="http://schemas.microsoft.com/office/powerpoint/2010/main" val="2692129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Evolution stable entre mars et août</a:t>
            </a:r>
          </a:p>
          <a:p>
            <a:r>
              <a:rPr lang="fr-FR" dirty="0"/>
              <a:t>augmente de plus de 50 000 à partir de août 2021 </a:t>
            </a:r>
          </a:p>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13</a:t>
            </a:fld>
            <a:endParaRPr lang="fr-FR"/>
          </a:p>
        </p:txBody>
      </p:sp>
    </p:spTree>
    <p:extLst>
      <p:ext uri="{BB962C8B-B14F-4D97-AF65-F5344CB8AC3E}">
        <p14:creationId xmlns:p14="http://schemas.microsoft.com/office/powerpoint/2010/main" val="896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15</a:t>
            </a:fld>
            <a:endParaRPr lang="fr-FR"/>
          </a:p>
        </p:txBody>
      </p:sp>
    </p:spTree>
    <p:extLst>
      <p:ext uri="{BB962C8B-B14F-4D97-AF65-F5344CB8AC3E}">
        <p14:creationId xmlns:p14="http://schemas.microsoft.com/office/powerpoint/2010/main" val="247446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16</a:t>
            </a:fld>
            <a:endParaRPr lang="fr-FR"/>
          </a:p>
        </p:txBody>
      </p:sp>
    </p:spTree>
    <p:extLst>
      <p:ext uri="{BB962C8B-B14F-4D97-AF65-F5344CB8AC3E}">
        <p14:creationId xmlns:p14="http://schemas.microsoft.com/office/powerpoint/2010/main" val="348740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17</a:t>
            </a:fld>
            <a:endParaRPr lang="fr-FR"/>
          </a:p>
        </p:txBody>
      </p:sp>
    </p:spTree>
    <p:extLst>
      <p:ext uri="{BB962C8B-B14F-4D97-AF65-F5344CB8AC3E}">
        <p14:creationId xmlns:p14="http://schemas.microsoft.com/office/powerpoint/2010/main" val="1760666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19</a:t>
            </a:fld>
            <a:endParaRPr lang="fr-FR"/>
          </a:p>
        </p:txBody>
      </p:sp>
    </p:spTree>
    <p:extLst>
      <p:ext uri="{BB962C8B-B14F-4D97-AF65-F5344CB8AC3E}">
        <p14:creationId xmlns:p14="http://schemas.microsoft.com/office/powerpoint/2010/main" val="2006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Renouvellement des transaction </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21</a:t>
            </a:fld>
            <a:endParaRPr lang="fr-FR"/>
          </a:p>
        </p:txBody>
      </p:sp>
    </p:spTree>
    <p:extLst>
      <p:ext uri="{BB962C8B-B14F-4D97-AF65-F5344CB8AC3E}">
        <p14:creationId xmlns:p14="http://schemas.microsoft.com/office/powerpoint/2010/main" val="381348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de corrélation</a:t>
            </a:r>
          </a:p>
          <a:p>
            <a:endParaRPr lang="fr-FR" dirty="0"/>
          </a:p>
          <a:p>
            <a:r>
              <a:rPr lang="fr-FR" dirty="0"/>
              <a:t>Pas de différence entre masculin et féminin</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23</a:t>
            </a:fld>
            <a:endParaRPr lang="fr-FR"/>
          </a:p>
        </p:txBody>
      </p:sp>
    </p:spTree>
    <p:extLst>
      <p:ext uri="{BB962C8B-B14F-4D97-AF65-F5344CB8AC3E}">
        <p14:creationId xmlns:p14="http://schemas.microsoft.com/office/powerpoint/2010/main" val="3023795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Distribution est linéaire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peut également voir que la tranche 30-50 ans se détache</a:t>
            </a:r>
          </a:p>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24</a:t>
            </a:fld>
            <a:endParaRPr lang="fr-FR"/>
          </a:p>
        </p:txBody>
      </p:sp>
    </p:spTree>
    <p:extLst>
      <p:ext uri="{BB962C8B-B14F-4D97-AF65-F5344CB8AC3E}">
        <p14:creationId xmlns:p14="http://schemas.microsoft.com/office/powerpoint/2010/main" val="107488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 types de données à nettoyer : </a:t>
            </a:r>
          </a:p>
          <a:p>
            <a:pPr marL="171450" indent="-171450">
              <a:buFontTx/>
              <a:buChar char="-"/>
            </a:pPr>
            <a:r>
              <a:rPr lang="fr-FR" dirty="0"/>
              <a:t>Valeurs aberrantes </a:t>
            </a:r>
          </a:p>
          <a:p>
            <a:pPr marL="171450" indent="-171450">
              <a:buFontTx/>
              <a:buChar char="-"/>
            </a:pPr>
            <a:r>
              <a:rPr lang="fr-FR" dirty="0"/>
              <a:t>Valeurs manquantes</a:t>
            </a:r>
          </a:p>
          <a:p>
            <a:pPr marL="171450" indent="-171450">
              <a:buFontTx/>
              <a:buChar char="-"/>
            </a:pPr>
            <a:r>
              <a:rPr lang="fr-FR" dirty="0"/>
              <a:t>Autres (erreurs,…)</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3</a:t>
            </a:fld>
            <a:endParaRPr lang="fr-FR"/>
          </a:p>
        </p:txBody>
      </p:sp>
    </p:spTree>
    <p:extLst>
      <p:ext uri="{BB962C8B-B14F-4D97-AF65-F5344CB8AC3E}">
        <p14:creationId xmlns:p14="http://schemas.microsoft.com/office/powerpoint/2010/main" val="1271388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Distribution est linéaire </a:t>
            </a:r>
          </a:p>
          <a:p>
            <a:endParaRPr lang="fr-FR" dirty="0"/>
          </a:p>
          <a:p>
            <a:r>
              <a:rPr lang="fr-FR" dirty="0"/>
              <a:t>Une corrélation est présente</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25</a:t>
            </a:fld>
            <a:endParaRPr lang="fr-FR"/>
          </a:p>
        </p:txBody>
      </p:sp>
    </p:spTree>
    <p:extLst>
      <p:ext uri="{BB962C8B-B14F-4D97-AF65-F5344CB8AC3E}">
        <p14:creationId xmlns:p14="http://schemas.microsoft.com/office/powerpoint/2010/main" val="419388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Distribution linéaire négative</a:t>
            </a:r>
          </a:p>
          <a:p>
            <a:endParaRPr lang="fr-FR" dirty="0"/>
          </a:p>
          <a:p>
            <a:r>
              <a:rPr lang="fr-FR" dirty="0"/>
              <a:t>Une corrélation est présente </a:t>
            </a:r>
          </a:p>
          <a:p>
            <a:r>
              <a:rPr lang="fr-FR" dirty="0"/>
              <a:t>On peut également voir que la tranche 30-50 ans se détache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26</a:t>
            </a:fld>
            <a:endParaRPr lang="fr-FR"/>
          </a:p>
        </p:txBody>
      </p:sp>
    </p:spTree>
    <p:extLst>
      <p:ext uri="{BB962C8B-B14F-4D97-AF65-F5344CB8AC3E}">
        <p14:creationId xmlns:p14="http://schemas.microsoft.com/office/powerpoint/2010/main" val="1861424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corrélation est présente entre le montant global et l’âge de client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peut également voir que la tranche 30-50 ans se détache</a:t>
            </a:r>
          </a:p>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27</a:t>
            </a:fld>
            <a:endParaRPr lang="fr-FR"/>
          </a:p>
        </p:txBody>
      </p:sp>
    </p:spTree>
    <p:extLst>
      <p:ext uri="{BB962C8B-B14F-4D97-AF65-F5344CB8AC3E}">
        <p14:creationId xmlns:p14="http://schemas.microsoft.com/office/powerpoint/2010/main" val="1585646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n’y a pas de corrélation entre l'âge et les catégories de produits sauf pour la tranche 18-30 ans et la catégorie 2.</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28</a:t>
            </a:fld>
            <a:endParaRPr lang="fr-FR"/>
          </a:p>
        </p:txBody>
      </p:sp>
    </p:spTree>
    <p:extLst>
      <p:ext uri="{BB962C8B-B14F-4D97-AF65-F5344CB8AC3E}">
        <p14:creationId xmlns:p14="http://schemas.microsoft.com/office/powerpoint/2010/main" val="305052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N°1 : </a:t>
            </a:r>
          </a:p>
          <a:p>
            <a:r>
              <a:rPr lang="fr-FR" dirty="0"/>
              <a:t>mettre en vente davantage de produit de catégories 2</a:t>
            </a:r>
          </a:p>
          <a:p>
            <a:r>
              <a:rPr lang="fr-FR" dirty="0"/>
              <a:t>Proposer davantage de produit avec des prix supérieur à 40 € (corrélation prix / </a:t>
            </a:r>
            <a:r>
              <a:rPr lang="fr-FR" dirty="0" err="1"/>
              <a:t>age</a:t>
            </a:r>
            <a:r>
              <a:rPr lang="fr-FR" dirty="0"/>
              <a:t>)</a:t>
            </a:r>
          </a:p>
          <a:p>
            <a:endParaRPr lang="fr-FR" dirty="0"/>
          </a:p>
          <a:p>
            <a:r>
              <a:rPr lang="fr-FR" dirty="0"/>
              <a:t>N°2 : </a:t>
            </a:r>
          </a:p>
          <a:p>
            <a:r>
              <a:rPr lang="fr-FR" dirty="0"/>
              <a:t>Mettre en vente davantage de produit de catégorie 0</a:t>
            </a:r>
          </a:p>
          <a:p>
            <a:r>
              <a:rPr lang="fr-FR" dirty="0"/>
              <a:t>-&gt; moins cher mais cible la tranche 30-50 ans (entre 6000 et 12000 achats mensuels contre entre 2000 et 6000 pour les autres tranches, et achète aux alentours de 2,4 produits par session contre pour les autres tranches, entre 1,2 et 2 produits par sessions). 50% des acheteurs des produits de catégories 0 reviennent plus de 15 fois contre 32% pour les produits de catégories 1 et 14% pour les produits de catégories 2</a:t>
            </a:r>
          </a:p>
          <a:p>
            <a:endParaRPr lang="fr-FR" dirty="0"/>
          </a:p>
          <a:p>
            <a:r>
              <a:rPr lang="fr-FR" dirty="0"/>
              <a:t>N°3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Mettre en vente davantage de produit de catégorie 0</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 va permettre de ramener davantage de </a:t>
            </a:r>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29</a:t>
            </a:fld>
            <a:endParaRPr lang="fr-FR"/>
          </a:p>
        </p:txBody>
      </p:sp>
    </p:spTree>
    <p:extLst>
      <p:ext uri="{BB962C8B-B14F-4D97-AF65-F5344CB8AC3E}">
        <p14:creationId xmlns:p14="http://schemas.microsoft.com/office/powerpoint/2010/main" val="141135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Plusieurs valeurs aberrantes : </a:t>
            </a:r>
          </a:p>
          <a:p>
            <a:endParaRPr lang="fr-FR" dirty="0"/>
          </a:p>
          <a:p>
            <a:r>
              <a:rPr lang="fr-FR" dirty="0"/>
              <a:t>Un seul produit test, était utilisé pour toutes les interactions tests</a:t>
            </a:r>
          </a:p>
          <a:p>
            <a:endParaRPr lang="fr-FR" dirty="0"/>
          </a:p>
          <a:p>
            <a:r>
              <a:rPr lang="fr-FR" dirty="0"/>
              <a:t>2 clients test, un client masculin et un autre féminin, ont été utilisé pour toutes les interactions</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4</a:t>
            </a:fld>
            <a:endParaRPr lang="fr-FR"/>
          </a:p>
        </p:txBody>
      </p:sp>
    </p:spTree>
    <p:extLst>
      <p:ext uri="{BB962C8B-B14F-4D97-AF65-F5344CB8AC3E}">
        <p14:creationId xmlns:p14="http://schemas.microsoft.com/office/powerpoint/2010/main" val="24548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200 interactions test ont été effectuées</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5</a:t>
            </a:fld>
            <a:endParaRPr lang="fr-FR"/>
          </a:p>
        </p:txBody>
      </p:sp>
    </p:spTree>
    <p:extLst>
      <p:ext uri="{BB962C8B-B14F-4D97-AF65-F5344CB8AC3E}">
        <p14:creationId xmlns:p14="http://schemas.microsoft.com/office/powerpoint/2010/main" val="42824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Suppression : </a:t>
            </a:r>
          </a:p>
          <a:p>
            <a:endParaRPr lang="fr-FR" dirty="0"/>
          </a:p>
          <a:p>
            <a:pPr marL="171450" indent="-171450">
              <a:buFontTx/>
              <a:buChar char="-"/>
            </a:pPr>
            <a:r>
              <a:rPr lang="fr-FR" dirty="0" err="1"/>
              <a:t>Dropna</a:t>
            </a:r>
            <a:r>
              <a:rPr lang="fr-FR" dirty="0"/>
              <a:t> </a:t>
            </a:r>
          </a:p>
          <a:p>
            <a:pPr marL="171450" indent="-171450">
              <a:buFontTx/>
              <a:buChar char="-"/>
            </a:pPr>
            <a:endParaRPr lang="fr-FR" dirty="0"/>
          </a:p>
          <a:p>
            <a:pPr marL="171450" indent="-171450">
              <a:buFontTx/>
              <a:buChar char="-"/>
            </a:pPr>
            <a:r>
              <a:rPr lang="fr-FR" dirty="0"/>
              <a:t>Jointure externe des différents fichiers</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6</a:t>
            </a:fld>
            <a:endParaRPr lang="fr-FR"/>
          </a:p>
        </p:txBody>
      </p:sp>
    </p:spTree>
    <p:extLst>
      <p:ext uri="{BB962C8B-B14F-4D97-AF65-F5344CB8AC3E}">
        <p14:creationId xmlns:p14="http://schemas.microsoft.com/office/powerpoint/2010/main" val="167082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Nombre de clients n’ayant plus d’achats à leur nom comptabilisé dans la base de données (plus actifs)</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7</a:t>
            </a:fld>
            <a:endParaRPr lang="fr-FR"/>
          </a:p>
        </p:txBody>
      </p:sp>
    </p:spTree>
    <p:extLst>
      <p:ext uri="{BB962C8B-B14F-4D97-AF65-F5344CB8AC3E}">
        <p14:creationId xmlns:p14="http://schemas.microsoft.com/office/powerpoint/2010/main" val="206677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FR" dirty="0"/>
              <a:t>On montre tous les éléments contenant une date manquante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fr-FR" dirty="0"/>
              <a:t>On montre tous les éléments contenant une </a:t>
            </a:r>
            <a:r>
              <a:rPr lang="fr-FR" dirty="0" err="1"/>
              <a:t>client_id</a:t>
            </a:r>
            <a:r>
              <a:rPr lang="fr-FR" dirty="0"/>
              <a:t> manquant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Puis </a:t>
            </a:r>
            <a:r>
              <a:rPr lang="fr-FR" dirty="0" err="1"/>
              <a:t>dropna</a:t>
            </a:r>
            <a:r>
              <a:rPr lang="fr-FR"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nombre de lignes supprimée n’est de 45 lignes car tous les </a:t>
            </a:r>
            <a:r>
              <a:rPr lang="fr-FR" dirty="0" err="1"/>
              <a:t>client_id</a:t>
            </a:r>
            <a:r>
              <a:rPr lang="fr-FR" dirty="0"/>
              <a:t> </a:t>
            </a:r>
            <a:r>
              <a:rPr lang="fr-FR" dirty="0" err="1"/>
              <a:t>null</a:t>
            </a:r>
            <a:r>
              <a:rPr lang="fr-FR" dirty="0"/>
              <a:t> sont compris </a:t>
            </a:r>
            <a:r>
              <a:rPr lang="fr-FR" dirty="0" err="1"/>
              <a:t>parmis</a:t>
            </a:r>
            <a:r>
              <a:rPr lang="fr-FR" dirty="0"/>
              <a:t> les dates </a:t>
            </a:r>
            <a:r>
              <a:rPr lang="fr-FR" dirty="0" err="1"/>
              <a:t>null</a:t>
            </a:r>
            <a:endParaRPr lang="fr-FR"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228600" indent="-228600">
              <a:buAutoNum type="arabicParenR"/>
            </a:pPr>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8</a:t>
            </a:fld>
            <a:endParaRPr lang="fr-FR"/>
          </a:p>
        </p:txBody>
      </p:sp>
    </p:spTree>
    <p:extLst>
      <p:ext uri="{BB962C8B-B14F-4D97-AF65-F5344CB8AC3E}">
        <p14:creationId xmlns:p14="http://schemas.microsoft.com/office/powerpoint/2010/main" val="2420299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9</a:t>
            </a:fld>
            <a:endParaRPr lang="fr-FR"/>
          </a:p>
        </p:txBody>
      </p:sp>
    </p:spTree>
    <p:extLst>
      <p:ext uri="{BB962C8B-B14F-4D97-AF65-F5344CB8AC3E}">
        <p14:creationId xmlns:p14="http://schemas.microsoft.com/office/powerpoint/2010/main" val="324729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FR" dirty="0"/>
              <a:t>Catégorie de produit vendues normalement</a:t>
            </a:r>
          </a:p>
          <a:p>
            <a:pPr marL="228600" indent="-228600">
              <a:buAutoNum type="arabicParenR"/>
            </a:pPr>
            <a:endParaRPr lang="fr-FR" dirty="0"/>
          </a:p>
          <a:p>
            <a:pPr marL="228600" indent="-228600">
              <a:buAutoNum type="arabicParenR"/>
            </a:pPr>
            <a:r>
              <a:rPr lang="fr-FR" dirty="0"/>
              <a:t>Manque les produits de catégorie 1</a:t>
            </a:r>
          </a:p>
        </p:txBody>
      </p:sp>
      <p:sp>
        <p:nvSpPr>
          <p:cNvPr id="4" name="Espace réservé du numéro de diapositive 3"/>
          <p:cNvSpPr>
            <a:spLocks noGrp="1"/>
          </p:cNvSpPr>
          <p:nvPr>
            <p:ph type="sldNum" sz="quarter" idx="5"/>
          </p:nvPr>
        </p:nvSpPr>
        <p:spPr/>
        <p:txBody>
          <a:bodyPr/>
          <a:lstStyle/>
          <a:p>
            <a:fld id="{02F65681-038A-42C5-9BA4-5B626249D8F2}" type="slidenum">
              <a:rPr lang="fr-FR" smtClean="0"/>
              <a:t>10</a:t>
            </a:fld>
            <a:endParaRPr lang="fr-FR"/>
          </a:p>
        </p:txBody>
      </p:sp>
    </p:spTree>
    <p:extLst>
      <p:ext uri="{BB962C8B-B14F-4D97-AF65-F5344CB8AC3E}">
        <p14:creationId xmlns:p14="http://schemas.microsoft.com/office/powerpoint/2010/main" val="371543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46AFB-416D-4798-939F-FB28AF12885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B9F7C5A-4446-4569-9CCB-22372F288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DF39B39-1E99-425F-AA8A-7C59304DA2F4}"/>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67AA8B52-CA69-4013-B5B4-7206D9712C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B9288C-93CF-402F-AEDF-3667CF44E9E2}"/>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3626154179"/>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567AEB-F753-48BD-B26F-151C1335CE3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90BE791-8F2F-45E9-A9C9-FFB2DED50A9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72CDDA-7FEC-46A1-BA37-E5C859FDCCE7}"/>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8D7E6AE3-CCF9-4632-8860-0FF0C96C67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8E9B39-FA0A-4BC2-BB96-ABA972019ECC}"/>
              </a:ext>
            </a:extLst>
          </p:cNvPr>
          <p:cNvSpPr>
            <a:spLocks noGrp="1"/>
          </p:cNvSpPr>
          <p:nvPr>
            <p:ph type="sldNum" sz="quarter" idx="12"/>
          </p:nvPr>
        </p:nvSpPr>
        <p:spPr/>
        <p:txBody>
          <a:bodyPr/>
          <a:lstStyle/>
          <a:p>
            <a:fld id="{A03D0F97-1919-4643-B73C-2A49B1574923}" type="slidenum">
              <a:rPr lang="fr-FR" smtClean="0"/>
              <a:t>‹N°›</a:t>
            </a:fld>
            <a:endParaRPr lang="fr-FR" dirty="0"/>
          </a:p>
        </p:txBody>
      </p:sp>
    </p:spTree>
    <p:extLst>
      <p:ext uri="{BB962C8B-B14F-4D97-AF65-F5344CB8AC3E}">
        <p14:creationId xmlns:p14="http://schemas.microsoft.com/office/powerpoint/2010/main" val="154973911"/>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E41A2FE-F7E4-4D50-BABA-B4FDF4A76D1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C79928D-E1B0-4386-9D20-829BC8391E2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603296-4704-4A57-91EB-E48D7B1E71E9}"/>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D4845BE2-4078-49AA-BBDF-3903D438C5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F285FD-A6ED-4F6E-BABB-D295181E294D}"/>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31908928"/>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2F27509-46DB-4FFE-9191-9941436EFF10}"/>
              </a:ext>
            </a:extLst>
          </p:cNvPr>
          <p:cNvSpPr>
            <a:spLocks noGrp="1"/>
          </p:cNvSpPr>
          <p:nvPr>
            <p:ph type="dt" sz="half" idx="10"/>
          </p:nvPr>
        </p:nvSpPr>
        <p:spPr/>
        <p:txBody>
          <a:bodyPr/>
          <a:lstStyle/>
          <a:p>
            <a:endParaRPr lang="fr-FR"/>
          </a:p>
        </p:txBody>
      </p:sp>
      <p:sp>
        <p:nvSpPr>
          <p:cNvPr id="4" name="Espace réservé du pied de page 3">
            <a:extLst>
              <a:ext uri="{FF2B5EF4-FFF2-40B4-BE49-F238E27FC236}">
                <a16:creationId xmlns:a16="http://schemas.microsoft.com/office/drawing/2014/main" id="{8AF42980-BB0A-4F4C-AE12-A5B839B0249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E8BD91A-E9A4-4CF8-8064-783F9FA12251}"/>
              </a:ext>
            </a:extLst>
          </p:cNvPr>
          <p:cNvSpPr>
            <a:spLocks noGrp="1"/>
          </p:cNvSpPr>
          <p:nvPr>
            <p:ph type="sldNum" sz="quarter" idx="12"/>
          </p:nvPr>
        </p:nvSpPr>
        <p:spPr/>
        <p:txBody>
          <a:bodyPr/>
          <a:lstStyle>
            <a:lvl1pPr>
              <a:defRPr sz="1800"/>
            </a:lvl1pPr>
          </a:lstStyle>
          <a:p>
            <a:fld id="{A03D0F97-1919-4643-B73C-2A49B1574923}" type="slidenum">
              <a:rPr lang="fr-FR" smtClean="0"/>
              <a:pPr/>
              <a:t>‹N°›</a:t>
            </a:fld>
            <a:endParaRPr lang="fr-FR" sz="1800"/>
          </a:p>
        </p:txBody>
      </p:sp>
    </p:spTree>
    <p:extLst>
      <p:ext uri="{BB962C8B-B14F-4D97-AF65-F5344CB8AC3E}">
        <p14:creationId xmlns:p14="http://schemas.microsoft.com/office/powerpoint/2010/main" val="47852985"/>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C9E0CADE-69F4-4BE4-98E0-4DD22CF28F03}"/>
              </a:ext>
            </a:extLst>
          </p:cNvPr>
          <p:cNvSpPr>
            <a:spLocks noGrp="1"/>
          </p:cNvSpPr>
          <p:nvPr>
            <p:ph type="dt" sz="half" idx="10"/>
          </p:nvPr>
        </p:nvSpPr>
        <p:spPr/>
        <p:txBody>
          <a:bodyPr/>
          <a:lstStyle/>
          <a:p>
            <a:endParaRPr lang="fr-FR"/>
          </a:p>
        </p:txBody>
      </p:sp>
      <p:sp>
        <p:nvSpPr>
          <p:cNvPr id="4" name="Espace réservé du pied de page 3">
            <a:extLst>
              <a:ext uri="{FF2B5EF4-FFF2-40B4-BE49-F238E27FC236}">
                <a16:creationId xmlns:a16="http://schemas.microsoft.com/office/drawing/2014/main" id="{3A0AF4BB-DF36-4FFA-88DB-5BF818C8C044}"/>
              </a:ext>
            </a:extLst>
          </p:cNvPr>
          <p:cNvSpPr>
            <a:spLocks noGrp="1"/>
          </p:cNvSpPr>
          <p:nvPr>
            <p:ph type="ftr" sz="quarter" idx="11"/>
          </p:nvPr>
        </p:nvSpPr>
        <p:spPr/>
        <p:txBody>
          <a:bodyPr/>
          <a:lstStyle>
            <a:lvl1pPr>
              <a:defRPr sz="1800"/>
            </a:lvl1pPr>
          </a:lstStyle>
          <a:p>
            <a:endParaRPr lang="fr-FR" sz="1800"/>
          </a:p>
        </p:txBody>
      </p:sp>
      <p:sp>
        <p:nvSpPr>
          <p:cNvPr id="5" name="Espace réservé du numéro de diapositive 4">
            <a:extLst>
              <a:ext uri="{FF2B5EF4-FFF2-40B4-BE49-F238E27FC236}">
                <a16:creationId xmlns:a16="http://schemas.microsoft.com/office/drawing/2014/main" id="{D2FCDCB2-A767-41EA-A220-D4E35A59415D}"/>
              </a:ext>
            </a:extLst>
          </p:cNvPr>
          <p:cNvSpPr>
            <a:spLocks noGrp="1"/>
          </p:cNvSpPr>
          <p:nvPr>
            <p:ph type="sldNum" sz="quarter" idx="12"/>
          </p:nvPr>
        </p:nvSpPr>
        <p:spPr/>
        <p:txBody>
          <a:bodyPr/>
          <a:lstStyle>
            <a:lvl1pPr>
              <a:defRPr sz="1800"/>
            </a:lvl1pPr>
          </a:lstStyle>
          <a:p>
            <a:fld id="{A03D0F97-1919-4643-B73C-2A49B1574923}" type="slidenum">
              <a:rPr lang="fr-FR" smtClean="0"/>
              <a:pPr/>
              <a:t>‹N°›</a:t>
            </a:fld>
            <a:endParaRPr lang="fr-FR" sz="1800"/>
          </a:p>
        </p:txBody>
      </p:sp>
    </p:spTree>
    <p:extLst>
      <p:ext uri="{BB962C8B-B14F-4D97-AF65-F5344CB8AC3E}">
        <p14:creationId xmlns:p14="http://schemas.microsoft.com/office/powerpoint/2010/main" val="3965638575"/>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8EEEC-E1FB-46C8-837F-43DCEBAA89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D559E1C-89F9-450D-89BA-DCBF74F6F6D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6CCDF2-2DBF-4665-90AB-5819B5762659}"/>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8CD603F1-BD0C-4A22-BA6E-4051A9A2C5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D5C0AC-0396-4D61-BEE5-BAE0621F1091}"/>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3154100283"/>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56DDBD-BD54-4C2F-902E-B736D3773C9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0816C7D-CD96-4444-BDF0-386C1A50D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976550D-A6FE-47EB-86FF-01AF1BED3017}"/>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64E8FBBF-E030-4B42-92DB-B5416A5ED2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4EDB7C-2A8E-448A-B283-EFD0A4972602}"/>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2129484271"/>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5AE60-4EFB-45A4-A53E-76976CB79A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3FD49E-29C5-41D3-8910-E2EBCAA51E3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529E9E3-A8C8-40A0-8172-649E16609C3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748E0E3-985E-4FA3-8636-7B08C54A8799}"/>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CCCEACA2-08D9-498E-8F6B-76970A26162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522F9D-869B-4456-A195-8C988513AB81}"/>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1733918606"/>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D8787D-C09E-4E27-A057-FA4D5E62C87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E8AEAB9-B513-4254-B1F3-FD021C668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7BA3C6F-BA8B-4130-ADA0-E4DB7058474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C48FBAF-1091-4B20-A298-DD7B2B7BE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BB45E03-E115-4359-B4E3-4EE06AA7E42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7A1C122-4C47-4373-B571-63E845BE1B65}"/>
              </a:ext>
            </a:extLst>
          </p:cNvPr>
          <p:cNvSpPr>
            <a:spLocks noGrp="1"/>
          </p:cNvSpPr>
          <p:nvPr>
            <p:ph type="dt" sz="half" idx="10"/>
          </p:nvPr>
        </p:nvSpPr>
        <p:spPr/>
        <p:txBody>
          <a:bodyPr/>
          <a:lstStyle/>
          <a:p>
            <a:endParaRPr lang="fr-FR"/>
          </a:p>
        </p:txBody>
      </p:sp>
      <p:sp>
        <p:nvSpPr>
          <p:cNvPr id="8" name="Espace réservé du pied de page 7">
            <a:extLst>
              <a:ext uri="{FF2B5EF4-FFF2-40B4-BE49-F238E27FC236}">
                <a16:creationId xmlns:a16="http://schemas.microsoft.com/office/drawing/2014/main" id="{0EAEAB3D-11E9-40E1-8021-FE69A77D664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FA3955D-ACA4-4DA9-B71D-86D147609DA9}"/>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3193650589"/>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9270D-5F42-4729-BBA3-0D9745F055D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BF21866-853C-4AA2-86A7-63BEA70C60C3}"/>
              </a:ext>
            </a:extLst>
          </p:cNvPr>
          <p:cNvSpPr>
            <a:spLocks noGrp="1"/>
          </p:cNvSpPr>
          <p:nvPr>
            <p:ph type="dt" sz="half" idx="10"/>
          </p:nvPr>
        </p:nvSpPr>
        <p:spPr/>
        <p:txBody>
          <a:bodyPr/>
          <a:lstStyle/>
          <a:p>
            <a:endParaRPr lang="fr-FR"/>
          </a:p>
        </p:txBody>
      </p:sp>
      <p:sp>
        <p:nvSpPr>
          <p:cNvPr id="4" name="Espace réservé du pied de page 3">
            <a:extLst>
              <a:ext uri="{FF2B5EF4-FFF2-40B4-BE49-F238E27FC236}">
                <a16:creationId xmlns:a16="http://schemas.microsoft.com/office/drawing/2014/main" id="{3AC124AD-C40C-4973-8BF7-15AFF14DE18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3DC6656-5FE5-46FC-B7A7-BCF679FF02A8}"/>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4264117250"/>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395DC50-0D21-454D-A34F-326AD5F8D878}"/>
              </a:ext>
            </a:extLst>
          </p:cNvPr>
          <p:cNvSpPr>
            <a:spLocks noGrp="1"/>
          </p:cNvSpPr>
          <p:nvPr>
            <p:ph type="dt" sz="half" idx="10"/>
          </p:nvPr>
        </p:nvSpPr>
        <p:spPr/>
        <p:txBody>
          <a:bodyPr/>
          <a:lstStyle/>
          <a:p>
            <a:endParaRPr lang="fr-FR"/>
          </a:p>
        </p:txBody>
      </p:sp>
      <p:sp>
        <p:nvSpPr>
          <p:cNvPr id="3" name="Espace réservé du pied de page 2">
            <a:extLst>
              <a:ext uri="{FF2B5EF4-FFF2-40B4-BE49-F238E27FC236}">
                <a16:creationId xmlns:a16="http://schemas.microsoft.com/office/drawing/2014/main" id="{D7F586F4-E27D-4201-AEE2-DB58661DED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1CDE47-7950-4B1E-AD73-BAFB22B45913}"/>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3287940340"/>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B74A00-9F2D-4736-BA8B-0434D70BD16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8AFE575-7523-44CE-9B2F-12C7A501E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C74870-B656-4F38-A464-C779D141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6CC9E72-F8E8-4B76-9826-CBE962775B7E}"/>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38F4C505-1707-4EAD-B0DB-3A34A9683C5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DD3E88-A896-47F4-A2D1-810EB795B108}"/>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4146884575"/>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BCD6DA-73F8-4469-99E7-123A537EFC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666F45-92C0-4DE5-B79A-351EB448F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872894-569C-40AB-95B3-E97402367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B03E16-4A84-4EC1-85F8-955EEA21B7F3}"/>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5B138809-4CCE-47F6-BF17-9E9F139587F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42D33A7-77F6-4716-B3CB-C64E94CCEC71}"/>
              </a:ext>
            </a:extLst>
          </p:cNvPr>
          <p:cNvSpPr>
            <a:spLocks noGrp="1"/>
          </p:cNvSpPr>
          <p:nvPr>
            <p:ph type="sldNum" sz="quarter" idx="12"/>
          </p:nvPr>
        </p:nvSpPr>
        <p:spPr/>
        <p:txBody>
          <a:bodyPr/>
          <a:lstStyle/>
          <a:p>
            <a:fld id="{A03D0F97-1919-4643-B73C-2A49B1574923}" type="slidenum">
              <a:rPr lang="fr-FR" smtClean="0"/>
              <a:t>‹N°›</a:t>
            </a:fld>
            <a:endParaRPr lang="fr-FR"/>
          </a:p>
        </p:txBody>
      </p:sp>
    </p:spTree>
    <p:extLst>
      <p:ext uri="{BB962C8B-B14F-4D97-AF65-F5344CB8AC3E}">
        <p14:creationId xmlns:p14="http://schemas.microsoft.com/office/powerpoint/2010/main" val="2854029337"/>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B55694-5ADD-473F-8ABF-C1372AFC0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5E40545-D3EC-4360-8530-8991509B7A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002CBC-AB7A-4E1B-ADAA-FDF326B74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5545960F-041D-43D0-A906-26C36736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0C14B0E-5E81-49E3-9F80-E279DDFD1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D0F97-1919-4643-B73C-2A49B1574923}" type="slidenum">
              <a:rPr lang="fr-FR" smtClean="0"/>
              <a:t>‹N°›</a:t>
            </a:fld>
            <a:endParaRPr lang="fr-FR"/>
          </a:p>
        </p:txBody>
      </p:sp>
    </p:spTree>
    <p:extLst>
      <p:ext uri="{BB962C8B-B14F-4D97-AF65-F5344CB8AC3E}">
        <p14:creationId xmlns:p14="http://schemas.microsoft.com/office/powerpoint/2010/main" val="375728625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8" r:id="rId12"/>
    <p:sldLayoutId id="2147483859" r:id="rId13"/>
  </p:sldLayoutIdLst>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6">
            <a:extLst>
              <a:ext uri="{FF2B5EF4-FFF2-40B4-BE49-F238E27FC236}">
                <a16:creationId xmlns:a16="http://schemas.microsoft.com/office/drawing/2014/main" id="{63ABD13B-AA83-4E8D-9BAF-BCD0852B933D}"/>
              </a:ext>
            </a:extLst>
          </p:cNvPr>
          <p:cNvSpPr txBox="1">
            <a:spLocks/>
          </p:cNvSpPr>
          <p:nvPr/>
        </p:nvSpPr>
        <p:spPr>
          <a:xfrm>
            <a:off x="8610600" y="6417310"/>
            <a:ext cx="329692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03D0F97-1919-4643-B73C-2A49B1574923}" type="slidenum">
              <a:rPr lang="fr-FR" sz="1800" smtClean="0">
                <a:solidFill>
                  <a:schemeClr val="accent1">
                    <a:lumMod val="60000"/>
                    <a:lumOff val="40000"/>
                  </a:schemeClr>
                </a:solidFill>
              </a:rPr>
              <a:pPr/>
              <a:t>1</a:t>
            </a:fld>
            <a:endParaRPr lang="fr-FR" sz="1800" dirty="0">
              <a:solidFill>
                <a:schemeClr val="accent1">
                  <a:lumMod val="60000"/>
                  <a:lumOff val="40000"/>
                </a:schemeClr>
              </a:solidFill>
            </a:endParaRPr>
          </a:p>
        </p:txBody>
      </p:sp>
      <p:sp>
        <p:nvSpPr>
          <p:cNvPr id="4" name="Titre 1">
            <a:extLst>
              <a:ext uri="{FF2B5EF4-FFF2-40B4-BE49-F238E27FC236}">
                <a16:creationId xmlns:a16="http://schemas.microsoft.com/office/drawing/2014/main" id="{00DE7C37-FF8C-4256-AA36-D67E6F7B6B9F}"/>
              </a:ext>
            </a:extLst>
          </p:cNvPr>
          <p:cNvSpPr txBox="1">
            <a:spLocks/>
          </p:cNvSpPr>
          <p:nvPr/>
        </p:nvSpPr>
        <p:spPr>
          <a:xfrm>
            <a:off x="838200" y="183796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60000"/>
                    <a:lumOff val="40000"/>
                  </a:schemeClr>
                </a:solidFill>
              </a:rPr>
              <a:t>PROJET 4</a:t>
            </a:r>
          </a:p>
        </p:txBody>
      </p:sp>
      <p:sp>
        <p:nvSpPr>
          <p:cNvPr id="5" name="ZoneTexte 4">
            <a:extLst>
              <a:ext uri="{FF2B5EF4-FFF2-40B4-BE49-F238E27FC236}">
                <a16:creationId xmlns:a16="http://schemas.microsoft.com/office/drawing/2014/main" id="{6D23B563-425C-47F1-8F14-A5A9B03909E5}"/>
              </a:ext>
            </a:extLst>
          </p:cNvPr>
          <p:cNvSpPr txBox="1"/>
          <p:nvPr/>
        </p:nvSpPr>
        <p:spPr>
          <a:xfrm>
            <a:off x="838200" y="3434517"/>
            <a:ext cx="10515600" cy="646331"/>
          </a:xfrm>
          <a:prstGeom prst="rect">
            <a:avLst/>
          </a:prstGeom>
          <a:noFill/>
        </p:spPr>
        <p:txBody>
          <a:bodyPr wrap="square" rtlCol="0">
            <a:spAutoFit/>
          </a:bodyPr>
          <a:lstStyle/>
          <a:p>
            <a:pPr algn="ctr"/>
            <a:r>
              <a:rPr lang="fr-FR" sz="3600" dirty="0">
                <a:solidFill>
                  <a:schemeClr val="accent1">
                    <a:lumMod val="60000"/>
                    <a:lumOff val="40000"/>
                  </a:schemeClr>
                </a:solidFill>
                <a:latin typeface="+mj-lt"/>
              </a:rPr>
              <a:t>Analyse des ventes de l’entreprise</a:t>
            </a:r>
          </a:p>
        </p:txBody>
      </p:sp>
      <p:sp>
        <p:nvSpPr>
          <p:cNvPr id="6" name="Rectangle 5">
            <a:extLst>
              <a:ext uri="{FF2B5EF4-FFF2-40B4-BE49-F238E27FC236}">
                <a16:creationId xmlns:a16="http://schemas.microsoft.com/office/drawing/2014/main" id="{B55BEF72-5076-466D-B15C-9F842B8E458D}"/>
              </a:ext>
            </a:extLst>
          </p:cNvPr>
          <p:cNvSpPr/>
          <p:nvPr/>
        </p:nvSpPr>
        <p:spPr>
          <a:xfrm flipV="1">
            <a:off x="2123767" y="1632154"/>
            <a:ext cx="8180439" cy="304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A46F82FA-0715-4721-9610-D9B0EC21E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11353800" y="5696875"/>
            <a:ext cx="463296" cy="463296"/>
          </a:xfrm>
          <a:prstGeom prst="rect">
            <a:avLst/>
          </a:prstGeom>
        </p:spPr>
      </p:pic>
      <p:sp>
        <p:nvSpPr>
          <p:cNvPr id="8" name="ZoneTexte 7">
            <a:extLst>
              <a:ext uri="{FF2B5EF4-FFF2-40B4-BE49-F238E27FC236}">
                <a16:creationId xmlns:a16="http://schemas.microsoft.com/office/drawing/2014/main" id="{7C0C589D-4609-4301-8506-A9E8157B0EB9}"/>
              </a:ext>
            </a:extLst>
          </p:cNvPr>
          <p:cNvSpPr txBox="1"/>
          <p:nvPr/>
        </p:nvSpPr>
        <p:spPr>
          <a:xfrm>
            <a:off x="314632" y="6417310"/>
            <a:ext cx="4621162" cy="369332"/>
          </a:xfrm>
          <a:prstGeom prst="rect">
            <a:avLst/>
          </a:prstGeom>
          <a:noFill/>
        </p:spPr>
        <p:txBody>
          <a:bodyPr wrap="square" rtlCol="0">
            <a:spAutoFit/>
          </a:bodyPr>
          <a:lstStyle/>
          <a:p>
            <a:r>
              <a:rPr lang="fr-FR" dirty="0">
                <a:solidFill>
                  <a:schemeClr val="accent1">
                    <a:lumMod val="60000"/>
                    <a:lumOff val="40000"/>
                  </a:schemeClr>
                </a:solidFill>
              </a:rPr>
              <a:t>Théo FAUVEL</a:t>
            </a:r>
          </a:p>
        </p:txBody>
      </p:sp>
    </p:spTree>
    <p:extLst>
      <p:ext uri="{BB962C8B-B14F-4D97-AF65-F5344CB8AC3E}">
        <p14:creationId xmlns:p14="http://schemas.microsoft.com/office/powerpoint/2010/main" val="1151785140"/>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82C1E8-FCFB-4D13-AB43-3445DF656E0C}"/>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0B735111-D221-4622-AF5F-31629573154E}"/>
              </a:ext>
            </a:extLst>
          </p:cNvPr>
          <p:cNvSpPr>
            <a:spLocks noGrp="1"/>
          </p:cNvSpPr>
          <p:nvPr>
            <p:ph type="sldNum" sz="quarter" idx="12"/>
          </p:nvPr>
        </p:nvSpPr>
        <p:spPr>
          <a:xfrm>
            <a:off x="8823960" y="5913619"/>
            <a:ext cx="2743200" cy="365125"/>
          </a:xfrm>
        </p:spPr>
        <p:txBody>
          <a:bodyPr/>
          <a:lstStyle/>
          <a:p>
            <a:fld id="{A03D0F97-1919-4643-B73C-2A49B1574923}" type="slidenum">
              <a:rPr lang="fr-FR" smtClean="0"/>
              <a:pPr/>
              <a:t>10</a:t>
            </a:fld>
            <a:endParaRPr lang="fr-FR" sz="1800" dirty="0"/>
          </a:p>
        </p:txBody>
      </p:sp>
      <p:pic>
        <p:nvPicPr>
          <p:cNvPr id="4" name="Image 3">
            <a:extLst>
              <a:ext uri="{FF2B5EF4-FFF2-40B4-BE49-F238E27FC236}">
                <a16:creationId xmlns:a16="http://schemas.microsoft.com/office/drawing/2014/main" id="{09A0483D-7F39-4559-9F53-704E609097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99728" y="4049451"/>
            <a:ext cx="5116284" cy="1457270"/>
          </a:xfrm>
          <a:prstGeom prst="rect">
            <a:avLst/>
          </a:prstGeom>
        </p:spPr>
      </p:pic>
      <p:sp>
        <p:nvSpPr>
          <p:cNvPr id="6" name="Rectangle 5">
            <a:extLst>
              <a:ext uri="{FF2B5EF4-FFF2-40B4-BE49-F238E27FC236}">
                <a16:creationId xmlns:a16="http://schemas.microsoft.com/office/drawing/2014/main" id="{96830FD3-2E39-4FE3-9228-1C076ADC835D}"/>
              </a:ext>
            </a:extLst>
          </p:cNvPr>
          <p:cNvSpPr/>
          <p:nvPr/>
        </p:nvSpPr>
        <p:spPr>
          <a:xfrm>
            <a:off x="6096000" y="339634"/>
            <a:ext cx="5817326" cy="6178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121CB348-BA87-4C25-B782-4869519DA9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99728" y="1351279"/>
            <a:ext cx="4958203" cy="1759857"/>
          </a:xfrm>
          <a:prstGeom prst="rect">
            <a:avLst/>
          </a:prstGeom>
        </p:spPr>
      </p:pic>
      <p:sp>
        <p:nvSpPr>
          <p:cNvPr id="9" name="Flèche : droite 8">
            <a:extLst>
              <a:ext uri="{FF2B5EF4-FFF2-40B4-BE49-F238E27FC236}">
                <a16:creationId xmlns:a16="http://schemas.microsoft.com/office/drawing/2014/main" id="{81021982-1903-497F-9784-FF038AB7D5A5}"/>
              </a:ext>
            </a:extLst>
          </p:cNvPr>
          <p:cNvSpPr/>
          <p:nvPr/>
        </p:nvSpPr>
        <p:spPr>
          <a:xfrm rot="10800000">
            <a:off x="6614160" y="1168400"/>
            <a:ext cx="4765040" cy="1615440"/>
          </a:xfrm>
          <a:prstGeom prst="rightArrow">
            <a:avLst>
              <a:gd name="adj1" fmla="val 100000"/>
              <a:gd name="adj2" fmla="val 119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83C2F67C-0FE8-4540-B579-588F0B36372A}"/>
              </a:ext>
            </a:extLst>
          </p:cNvPr>
          <p:cNvSpPr txBox="1"/>
          <p:nvPr/>
        </p:nvSpPr>
        <p:spPr>
          <a:xfrm>
            <a:off x="8572500" y="1375955"/>
            <a:ext cx="2606040" cy="1200329"/>
          </a:xfrm>
          <a:prstGeom prst="rect">
            <a:avLst/>
          </a:prstGeom>
          <a:noFill/>
        </p:spPr>
        <p:txBody>
          <a:bodyPr wrap="square" rtlCol="0">
            <a:spAutoFit/>
          </a:bodyPr>
          <a:lstStyle/>
          <a:p>
            <a:pPr algn="ctr"/>
            <a:r>
              <a:rPr lang="fr-FR" sz="2400" dirty="0">
                <a:solidFill>
                  <a:schemeClr val="bg1"/>
                </a:solidFill>
              </a:rPr>
              <a:t>Catégories de produits vendues en général</a:t>
            </a:r>
          </a:p>
        </p:txBody>
      </p:sp>
      <p:sp>
        <p:nvSpPr>
          <p:cNvPr id="11" name="Flèche : droite 10">
            <a:extLst>
              <a:ext uri="{FF2B5EF4-FFF2-40B4-BE49-F238E27FC236}">
                <a16:creationId xmlns:a16="http://schemas.microsoft.com/office/drawing/2014/main" id="{A85A7282-C22F-4A83-BA4D-A5CDFF9ED214}"/>
              </a:ext>
            </a:extLst>
          </p:cNvPr>
          <p:cNvSpPr/>
          <p:nvPr/>
        </p:nvSpPr>
        <p:spPr>
          <a:xfrm rot="10800000">
            <a:off x="6614160" y="3843383"/>
            <a:ext cx="4765040" cy="1615440"/>
          </a:xfrm>
          <a:prstGeom prst="rightArrow">
            <a:avLst>
              <a:gd name="adj1" fmla="val 100000"/>
              <a:gd name="adj2" fmla="val 119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98771F7B-7E1C-41A4-A848-F43FB3000CC0}"/>
              </a:ext>
            </a:extLst>
          </p:cNvPr>
          <p:cNvSpPr txBox="1"/>
          <p:nvPr/>
        </p:nvSpPr>
        <p:spPr>
          <a:xfrm>
            <a:off x="8572500" y="4050938"/>
            <a:ext cx="2606040" cy="1200329"/>
          </a:xfrm>
          <a:prstGeom prst="rect">
            <a:avLst/>
          </a:prstGeom>
          <a:noFill/>
        </p:spPr>
        <p:txBody>
          <a:bodyPr wrap="square" rtlCol="0">
            <a:spAutoFit/>
          </a:bodyPr>
          <a:lstStyle/>
          <a:p>
            <a:pPr algn="ctr"/>
            <a:r>
              <a:rPr lang="fr-FR" sz="2400" dirty="0">
                <a:solidFill>
                  <a:schemeClr val="bg1"/>
                </a:solidFill>
              </a:rPr>
              <a:t>Catégories de produits vendues en octobre</a:t>
            </a:r>
          </a:p>
        </p:txBody>
      </p:sp>
    </p:spTree>
    <p:extLst>
      <p:ext uri="{BB962C8B-B14F-4D97-AF65-F5344CB8AC3E}">
        <p14:creationId xmlns:p14="http://schemas.microsoft.com/office/powerpoint/2010/main" val="88670787"/>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F4E108C-18FE-48C8-97E3-A87D137E259C}"/>
              </a:ext>
            </a:extLst>
          </p:cNvPr>
          <p:cNvSpPr/>
          <p:nvPr/>
        </p:nvSpPr>
        <p:spPr>
          <a:xfrm>
            <a:off x="278674" y="315685"/>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5CB65AB3-BC0E-432D-BF46-122DBBE188E6}"/>
              </a:ext>
            </a:extLst>
          </p:cNvPr>
          <p:cNvSpPr>
            <a:spLocks noGrp="1"/>
          </p:cNvSpPr>
          <p:nvPr>
            <p:ph type="sldNum" sz="quarter" idx="12"/>
          </p:nvPr>
        </p:nvSpPr>
        <p:spPr>
          <a:xfrm>
            <a:off x="8952945" y="5969451"/>
            <a:ext cx="2743200" cy="365125"/>
          </a:xfrm>
        </p:spPr>
        <p:txBody>
          <a:bodyPr/>
          <a:lstStyle/>
          <a:p>
            <a:fld id="{A03D0F97-1919-4643-B73C-2A49B1574923}" type="slidenum">
              <a:rPr lang="fr-FR" smtClean="0"/>
              <a:pPr/>
              <a:t>11</a:t>
            </a:fld>
            <a:endParaRPr lang="fr-FR" sz="1800" dirty="0"/>
          </a:p>
        </p:txBody>
      </p:sp>
      <p:sp>
        <p:nvSpPr>
          <p:cNvPr id="7" name="ZoneTexte 6">
            <a:extLst>
              <a:ext uri="{FF2B5EF4-FFF2-40B4-BE49-F238E27FC236}">
                <a16:creationId xmlns:a16="http://schemas.microsoft.com/office/drawing/2014/main" id="{FE1D6AB5-5452-4C08-8B4E-0DCF9D6D9C2A}"/>
              </a:ext>
            </a:extLst>
          </p:cNvPr>
          <p:cNvSpPr txBox="1"/>
          <p:nvPr/>
        </p:nvSpPr>
        <p:spPr>
          <a:xfrm>
            <a:off x="2418080" y="477520"/>
            <a:ext cx="7305040" cy="707886"/>
          </a:xfrm>
          <a:prstGeom prst="rect">
            <a:avLst/>
          </a:prstGeom>
          <a:noFill/>
        </p:spPr>
        <p:txBody>
          <a:bodyPr wrap="square" rtlCol="0" anchor="ctr">
            <a:spAutoFit/>
          </a:bodyPr>
          <a:lstStyle/>
          <a:p>
            <a:pPr algn="ctr"/>
            <a:r>
              <a:rPr lang="fr-FR" sz="4000" dirty="0">
                <a:solidFill>
                  <a:schemeClr val="accent1"/>
                </a:solidFill>
                <a:latin typeface="+mj-lt"/>
              </a:rPr>
              <a:t>2 méthodes</a:t>
            </a:r>
          </a:p>
        </p:txBody>
      </p:sp>
      <p:sp>
        <p:nvSpPr>
          <p:cNvPr id="12" name="ZoneTexte 11">
            <a:extLst>
              <a:ext uri="{FF2B5EF4-FFF2-40B4-BE49-F238E27FC236}">
                <a16:creationId xmlns:a16="http://schemas.microsoft.com/office/drawing/2014/main" id="{2D4F4497-98F9-4E40-B2B9-B1D7FCFC1A2A}"/>
              </a:ext>
            </a:extLst>
          </p:cNvPr>
          <p:cNvSpPr txBox="1"/>
          <p:nvPr/>
        </p:nvSpPr>
        <p:spPr>
          <a:xfrm>
            <a:off x="2047045" y="1886748"/>
            <a:ext cx="2508069" cy="1047616"/>
          </a:xfrm>
          <a:custGeom>
            <a:avLst/>
            <a:gdLst/>
            <a:ahLst/>
            <a:cxnLst/>
            <a:rect l="l" t="t" r="r" b="b"/>
            <a:pathLst>
              <a:path w="2508069" h="1047616">
                <a:moveTo>
                  <a:pt x="1416222" y="575043"/>
                </a:moveTo>
                <a:lnTo>
                  <a:pt x="1449220" y="575043"/>
                </a:lnTo>
                <a:lnTo>
                  <a:pt x="1449220" y="617640"/>
                </a:lnTo>
                <a:cubicBezTo>
                  <a:pt x="1440020" y="627773"/>
                  <a:pt x="1431321" y="635272"/>
                  <a:pt x="1423121" y="640139"/>
                </a:cubicBezTo>
                <a:cubicBezTo>
                  <a:pt x="1414922" y="645005"/>
                  <a:pt x="1406089" y="647438"/>
                  <a:pt x="1396623" y="647438"/>
                </a:cubicBezTo>
                <a:cubicBezTo>
                  <a:pt x="1384624" y="647438"/>
                  <a:pt x="1375324" y="644338"/>
                  <a:pt x="1368725" y="638139"/>
                </a:cubicBezTo>
                <a:cubicBezTo>
                  <a:pt x="1362125" y="631939"/>
                  <a:pt x="1358825" y="623640"/>
                  <a:pt x="1358825" y="613240"/>
                </a:cubicBezTo>
                <a:cubicBezTo>
                  <a:pt x="1358825" y="607241"/>
                  <a:pt x="1359992" y="601908"/>
                  <a:pt x="1362325" y="597241"/>
                </a:cubicBezTo>
                <a:cubicBezTo>
                  <a:pt x="1364658" y="592575"/>
                  <a:pt x="1368225" y="588575"/>
                  <a:pt x="1373024" y="585242"/>
                </a:cubicBezTo>
                <a:cubicBezTo>
                  <a:pt x="1377824" y="581909"/>
                  <a:pt x="1383824" y="579376"/>
                  <a:pt x="1391023" y="577642"/>
                </a:cubicBezTo>
                <a:cubicBezTo>
                  <a:pt x="1398223" y="575909"/>
                  <a:pt x="1406622" y="575043"/>
                  <a:pt x="1416222" y="575043"/>
                </a:cubicBezTo>
                <a:close/>
                <a:moveTo>
                  <a:pt x="1829597" y="492848"/>
                </a:moveTo>
                <a:cubicBezTo>
                  <a:pt x="1841329" y="492848"/>
                  <a:pt x="1851129" y="494947"/>
                  <a:pt x="1858995" y="499147"/>
                </a:cubicBezTo>
                <a:cubicBezTo>
                  <a:pt x="1866861" y="503347"/>
                  <a:pt x="1873127" y="509013"/>
                  <a:pt x="1877794" y="516146"/>
                </a:cubicBezTo>
                <a:cubicBezTo>
                  <a:pt x="1882460" y="523279"/>
                  <a:pt x="1885793" y="531512"/>
                  <a:pt x="1887793" y="540845"/>
                </a:cubicBezTo>
                <a:cubicBezTo>
                  <a:pt x="1889793" y="550177"/>
                  <a:pt x="1890793" y="559977"/>
                  <a:pt x="1890793" y="570243"/>
                </a:cubicBezTo>
                <a:cubicBezTo>
                  <a:pt x="1890793" y="581175"/>
                  <a:pt x="1889593" y="591308"/>
                  <a:pt x="1887193" y="600641"/>
                </a:cubicBezTo>
                <a:cubicBezTo>
                  <a:pt x="1884793" y="609974"/>
                  <a:pt x="1881094" y="618040"/>
                  <a:pt x="1876094" y="624839"/>
                </a:cubicBezTo>
                <a:cubicBezTo>
                  <a:pt x="1871094" y="631639"/>
                  <a:pt x="1864661" y="636972"/>
                  <a:pt x="1856795" y="640839"/>
                </a:cubicBezTo>
                <a:cubicBezTo>
                  <a:pt x="1848929" y="644705"/>
                  <a:pt x="1839596" y="646638"/>
                  <a:pt x="1828797" y="646638"/>
                </a:cubicBezTo>
                <a:cubicBezTo>
                  <a:pt x="1817064" y="646638"/>
                  <a:pt x="1807265" y="644572"/>
                  <a:pt x="1799399" y="640439"/>
                </a:cubicBezTo>
                <a:cubicBezTo>
                  <a:pt x="1791532" y="636305"/>
                  <a:pt x="1785266" y="630706"/>
                  <a:pt x="1780600" y="623640"/>
                </a:cubicBezTo>
                <a:cubicBezTo>
                  <a:pt x="1775933" y="616573"/>
                  <a:pt x="1772600" y="608340"/>
                  <a:pt x="1770600" y="598941"/>
                </a:cubicBezTo>
                <a:cubicBezTo>
                  <a:pt x="1768600" y="589542"/>
                  <a:pt x="1767600" y="579642"/>
                  <a:pt x="1767600" y="569243"/>
                </a:cubicBezTo>
                <a:cubicBezTo>
                  <a:pt x="1767600" y="558444"/>
                  <a:pt x="1768800" y="548378"/>
                  <a:pt x="1771200" y="539045"/>
                </a:cubicBezTo>
                <a:cubicBezTo>
                  <a:pt x="1773600" y="529712"/>
                  <a:pt x="1777300" y="521612"/>
                  <a:pt x="1782300" y="514746"/>
                </a:cubicBezTo>
                <a:cubicBezTo>
                  <a:pt x="1787299" y="507880"/>
                  <a:pt x="1793732" y="502514"/>
                  <a:pt x="1801598" y="498647"/>
                </a:cubicBezTo>
                <a:cubicBezTo>
                  <a:pt x="1809465" y="494781"/>
                  <a:pt x="1818797" y="492848"/>
                  <a:pt x="1829597" y="492848"/>
                </a:cubicBezTo>
                <a:close/>
                <a:moveTo>
                  <a:pt x="886696" y="492448"/>
                </a:moveTo>
                <a:cubicBezTo>
                  <a:pt x="896295" y="492448"/>
                  <a:pt x="904262" y="494647"/>
                  <a:pt x="910595" y="499047"/>
                </a:cubicBezTo>
                <a:cubicBezTo>
                  <a:pt x="916928" y="503447"/>
                  <a:pt x="921994" y="509313"/>
                  <a:pt x="925794" y="516646"/>
                </a:cubicBezTo>
                <a:cubicBezTo>
                  <a:pt x="929593" y="523979"/>
                  <a:pt x="932293" y="532345"/>
                  <a:pt x="933893" y="541745"/>
                </a:cubicBezTo>
                <a:cubicBezTo>
                  <a:pt x="935493" y="551144"/>
                  <a:pt x="936293" y="560910"/>
                  <a:pt x="936293" y="571043"/>
                </a:cubicBezTo>
                <a:cubicBezTo>
                  <a:pt x="936293" y="580242"/>
                  <a:pt x="935326" y="589408"/>
                  <a:pt x="933393" y="598541"/>
                </a:cubicBezTo>
                <a:cubicBezTo>
                  <a:pt x="931460" y="607674"/>
                  <a:pt x="928427" y="615873"/>
                  <a:pt x="924294" y="623140"/>
                </a:cubicBezTo>
                <a:cubicBezTo>
                  <a:pt x="920161" y="630406"/>
                  <a:pt x="914794" y="636272"/>
                  <a:pt x="908195" y="640739"/>
                </a:cubicBezTo>
                <a:cubicBezTo>
                  <a:pt x="901595" y="645205"/>
                  <a:pt x="893696" y="647438"/>
                  <a:pt x="884496" y="647438"/>
                </a:cubicBezTo>
                <a:cubicBezTo>
                  <a:pt x="874497" y="647438"/>
                  <a:pt x="864931" y="644205"/>
                  <a:pt x="855798" y="637739"/>
                </a:cubicBezTo>
                <a:cubicBezTo>
                  <a:pt x="846665" y="631272"/>
                  <a:pt x="837099" y="621973"/>
                  <a:pt x="827100" y="609840"/>
                </a:cubicBezTo>
                <a:lnTo>
                  <a:pt x="827100" y="531045"/>
                </a:lnTo>
                <a:cubicBezTo>
                  <a:pt x="832833" y="523846"/>
                  <a:pt x="838299" y="517813"/>
                  <a:pt x="843499" y="512946"/>
                </a:cubicBezTo>
                <a:cubicBezTo>
                  <a:pt x="848698" y="508080"/>
                  <a:pt x="853698" y="504114"/>
                  <a:pt x="858498" y="501047"/>
                </a:cubicBezTo>
                <a:cubicBezTo>
                  <a:pt x="863298" y="497981"/>
                  <a:pt x="867997" y="495781"/>
                  <a:pt x="872597" y="494447"/>
                </a:cubicBezTo>
                <a:cubicBezTo>
                  <a:pt x="877197" y="493114"/>
                  <a:pt x="881896" y="492448"/>
                  <a:pt x="886696" y="492448"/>
                </a:cubicBezTo>
                <a:close/>
                <a:moveTo>
                  <a:pt x="1681875" y="474249"/>
                </a:moveTo>
                <a:cubicBezTo>
                  <a:pt x="1679609" y="474249"/>
                  <a:pt x="1677709" y="474349"/>
                  <a:pt x="1676176" y="474549"/>
                </a:cubicBezTo>
                <a:cubicBezTo>
                  <a:pt x="1674642" y="474749"/>
                  <a:pt x="1673409" y="475082"/>
                  <a:pt x="1672476" y="475549"/>
                </a:cubicBezTo>
                <a:cubicBezTo>
                  <a:pt x="1671543" y="476015"/>
                  <a:pt x="1670909" y="476582"/>
                  <a:pt x="1670576" y="477248"/>
                </a:cubicBezTo>
                <a:cubicBezTo>
                  <a:pt x="1670243" y="477915"/>
                  <a:pt x="1670076" y="478648"/>
                  <a:pt x="1670076" y="479448"/>
                </a:cubicBezTo>
                <a:lnTo>
                  <a:pt x="1670076" y="660437"/>
                </a:lnTo>
                <a:cubicBezTo>
                  <a:pt x="1670076" y="661237"/>
                  <a:pt x="1670243" y="661971"/>
                  <a:pt x="1670576" y="662637"/>
                </a:cubicBezTo>
                <a:cubicBezTo>
                  <a:pt x="1670909" y="663304"/>
                  <a:pt x="1671543" y="663837"/>
                  <a:pt x="1672476" y="664237"/>
                </a:cubicBezTo>
                <a:cubicBezTo>
                  <a:pt x="1673409" y="664637"/>
                  <a:pt x="1674642" y="664970"/>
                  <a:pt x="1676176" y="665237"/>
                </a:cubicBezTo>
                <a:cubicBezTo>
                  <a:pt x="1677709" y="665504"/>
                  <a:pt x="1679609" y="665637"/>
                  <a:pt x="1681875" y="665637"/>
                </a:cubicBezTo>
                <a:cubicBezTo>
                  <a:pt x="1684275" y="665637"/>
                  <a:pt x="1686242" y="665504"/>
                  <a:pt x="1687775" y="665237"/>
                </a:cubicBezTo>
                <a:cubicBezTo>
                  <a:pt x="1689308" y="664970"/>
                  <a:pt x="1690508" y="664637"/>
                  <a:pt x="1691375" y="664237"/>
                </a:cubicBezTo>
                <a:cubicBezTo>
                  <a:pt x="1692241" y="663837"/>
                  <a:pt x="1692875" y="663304"/>
                  <a:pt x="1693275" y="662637"/>
                </a:cubicBezTo>
                <a:cubicBezTo>
                  <a:pt x="1693675" y="661971"/>
                  <a:pt x="1693875" y="661237"/>
                  <a:pt x="1693875" y="660437"/>
                </a:cubicBezTo>
                <a:lnTo>
                  <a:pt x="1693875" y="479448"/>
                </a:lnTo>
                <a:cubicBezTo>
                  <a:pt x="1693875" y="478648"/>
                  <a:pt x="1693675" y="477915"/>
                  <a:pt x="1693275" y="477248"/>
                </a:cubicBezTo>
                <a:cubicBezTo>
                  <a:pt x="1692875" y="476582"/>
                  <a:pt x="1692241" y="476015"/>
                  <a:pt x="1691375" y="475549"/>
                </a:cubicBezTo>
                <a:cubicBezTo>
                  <a:pt x="1690508" y="475082"/>
                  <a:pt x="1689308" y="474749"/>
                  <a:pt x="1687775" y="474549"/>
                </a:cubicBezTo>
                <a:cubicBezTo>
                  <a:pt x="1686242" y="474349"/>
                  <a:pt x="1684275" y="474249"/>
                  <a:pt x="1681875" y="474249"/>
                </a:cubicBezTo>
                <a:close/>
                <a:moveTo>
                  <a:pt x="1023850" y="474249"/>
                </a:moveTo>
                <a:cubicBezTo>
                  <a:pt x="1021584" y="474249"/>
                  <a:pt x="1019684" y="474349"/>
                  <a:pt x="1018151" y="474549"/>
                </a:cubicBezTo>
                <a:cubicBezTo>
                  <a:pt x="1016618" y="474749"/>
                  <a:pt x="1015384" y="475082"/>
                  <a:pt x="1014451" y="475549"/>
                </a:cubicBezTo>
                <a:cubicBezTo>
                  <a:pt x="1013518" y="476015"/>
                  <a:pt x="1012884" y="476582"/>
                  <a:pt x="1012551" y="477248"/>
                </a:cubicBezTo>
                <a:cubicBezTo>
                  <a:pt x="1012218" y="477915"/>
                  <a:pt x="1012051" y="478648"/>
                  <a:pt x="1012051" y="479448"/>
                </a:cubicBezTo>
                <a:lnTo>
                  <a:pt x="1012051" y="588842"/>
                </a:lnTo>
                <a:cubicBezTo>
                  <a:pt x="1012051" y="601641"/>
                  <a:pt x="1013151" y="612574"/>
                  <a:pt x="1015351" y="621640"/>
                </a:cubicBezTo>
                <a:cubicBezTo>
                  <a:pt x="1017551" y="630706"/>
                  <a:pt x="1021151" y="638672"/>
                  <a:pt x="1026150" y="645538"/>
                </a:cubicBezTo>
                <a:cubicBezTo>
                  <a:pt x="1031150" y="652404"/>
                  <a:pt x="1037716" y="657837"/>
                  <a:pt x="1045849" y="661837"/>
                </a:cubicBezTo>
                <a:cubicBezTo>
                  <a:pt x="1053982" y="665837"/>
                  <a:pt x="1063981" y="667837"/>
                  <a:pt x="1075847" y="667837"/>
                </a:cubicBezTo>
                <a:cubicBezTo>
                  <a:pt x="1085713" y="667837"/>
                  <a:pt x="1095613" y="665237"/>
                  <a:pt x="1105546" y="660037"/>
                </a:cubicBezTo>
                <a:cubicBezTo>
                  <a:pt x="1115478" y="654838"/>
                  <a:pt x="1125644" y="646438"/>
                  <a:pt x="1136044" y="634839"/>
                </a:cubicBezTo>
                <a:lnTo>
                  <a:pt x="1136044" y="660437"/>
                </a:lnTo>
                <a:cubicBezTo>
                  <a:pt x="1136044" y="661237"/>
                  <a:pt x="1136210" y="661971"/>
                  <a:pt x="1136544" y="662637"/>
                </a:cubicBezTo>
                <a:cubicBezTo>
                  <a:pt x="1136877" y="663304"/>
                  <a:pt x="1137443" y="663837"/>
                  <a:pt x="1138243" y="664237"/>
                </a:cubicBezTo>
                <a:cubicBezTo>
                  <a:pt x="1139043" y="664637"/>
                  <a:pt x="1140177" y="664970"/>
                  <a:pt x="1141643" y="665237"/>
                </a:cubicBezTo>
                <a:cubicBezTo>
                  <a:pt x="1143110" y="665504"/>
                  <a:pt x="1145043" y="665637"/>
                  <a:pt x="1147443" y="665637"/>
                </a:cubicBezTo>
                <a:cubicBezTo>
                  <a:pt x="1149576" y="665637"/>
                  <a:pt x="1151376" y="665504"/>
                  <a:pt x="1152843" y="665237"/>
                </a:cubicBezTo>
                <a:cubicBezTo>
                  <a:pt x="1154309" y="664970"/>
                  <a:pt x="1155509" y="664637"/>
                  <a:pt x="1156442" y="664237"/>
                </a:cubicBezTo>
                <a:cubicBezTo>
                  <a:pt x="1157376" y="663837"/>
                  <a:pt x="1158009" y="663304"/>
                  <a:pt x="1158342" y="662637"/>
                </a:cubicBezTo>
                <a:cubicBezTo>
                  <a:pt x="1158676" y="661971"/>
                  <a:pt x="1158842" y="661237"/>
                  <a:pt x="1158842" y="660437"/>
                </a:cubicBezTo>
                <a:lnTo>
                  <a:pt x="1158842" y="479448"/>
                </a:lnTo>
                <a:cubicBezTo>
                  <a:pt x="1158842" y="478648"/>
                  <a:pt x="1158642" y="477915"/>
                  <a:pt x="1158242" y="477248"/>
                </a:cubicBezTo>
                <a:cubicBezTo>
                  <a:pt x="1157842" y="476582"/>
                  <a:pt x="1157209" y="476015"/>
                  <a:pt x="1156342" y="475549"/>
                </a:cubicBezTo>
                <a:cubicBezTo>
                  <a:pt x="1155476" y="475082"/>
                  <a:pt x="1154276" y="474749"/>
                  <a:pt x="1152743" y="474549"/>
                </a:cubicBezTo>
                <a:cubicBezTo>
                  <a:pt x="1151209" y="474349"/>
                  <a:pt x="1149309" y="474249"/>
                  <a:pt x="1147043" y="474249"/>
                </a:cubicBezTo>
                <a:cubicBezTo>
                  <a:pt x="1144643" y="474249"/>
                  <a:pt x="1142677" y="474349"/>
                  <a:pt x="1141143" y="474549"/>
                </a:cubicBezTo>
                <a:cubicBezTo>
                  <a:pt x="1139610" y="474749"/>
                  <a:pt x="1138377" y="475082"/>
                  <a:pt x="1137443" y="475549"/>
                </a:cubicBezTo>
                <a:cubicBezTo>
                  <a:pt x="1136510" y="476015"/>
                  <a:pt x="1135877" y="476582"/>
                  <a:pt x="1135544" y="477248"/>
                </a:cubicBezTo>
                <a:cubicBezTo>
                  <a:pt x="1135210" y="477915"/>
                  <a:pt x="1135044" y="478648"/>
                  <a:pt x="1135044" y="479448"/>
                </a:cubicBezTo>
                <a:lnTo>
                  <a:pt x="1135044" y="609240"/>
                </a:lnTo>
                <a:cubicBezTo>
                  <a:pt x="1124778" y="621906"/>
                  <a:pt x="1115078" y="631506"/>
                  <a:pt x="1105945" y="638039"/>
                </a:cubicBezTo>
                <a:cubicBezTo>
                  <a:pt x="1096813" y="644572"/>
                  <a:pt x="1087647" y="647838"/>
                  <a:pt x="1078447" y="647838"/>
                </a:cubicBezTo>
                <a:cubicBezTo>
                  <a:pt x="1071248" y="647838"/>
                  <a:pt x="1064948" y="646471"/>
                  <a:pt x="1059548" y="643738"/>
                </a:cubicBezTo>
                <a:cubicBezTo>
                  <a:pt x="1054149" y="641005"/>
                  <a:pt x="1049715" y="637139"/>
                  <a:pt x="1046249" y="632139"/>
                </a:cubicBezTo>
                <a:cubicBezTo>
                  <a:pt x="1042783" y="627139"/>
                  <a:pt x="1040183" y="621106"/>
                  <a:pt x="1038450" y="614040"/>
                </a:cubicBezTo>
                <a:cubicBezTo>
                  <a:pt x="1036716" y="606974"/>
                  <a:pt x="1035850" y="597841"/>
                  <a:pt x="1035850" y="586642"/>
                </a:cubicBezTo>
                <a:lnTo>
                  <a:pt x="1035850" y="479448"/>
                </a:lnTo>
                <a:cubicBezTo>
                  <a:pt x="1035850" y="478648"/>
                  <a:pt x="1035650" y="477915"/>
                  <a:pt x="1035250" y="477248"/>
                </a:cubicBezTo>
                <a:cubicBezTo>
                  <a:pt x="1034850" y="476582"/>
                  <a:pt x="1034216" y="476015"/>
                  <a:pt x="1033350" y="475549"/>
                </a:cubicBezTo>
                <a:cubicBezTo>
                  <a:pt x="1032483" y="475082"/>
                  <a:pt x="1031283" y="474749"/>
                  <a:pt x="1029750" y="474549"/>
                </a:cubicBezTo>
                <a:cubicBezTo>
                  <a:pt x="1028217" y="474349"/>
                  <a:pt x="1026250" y="474249"/>
                  <a:pt x="1023850" y="474249"/>
                </a:cubicBezTo>
                <a:close/>
                <a:moveTo>
                  <a:pt x="2048346" y="472049"/>
                </a:moveTo>
                <a:cubicBezTo>
                  <a:pt x="2038480" y="472049"/>
                  <a:pt x="2028547" y="474649"/>
                  <a:pt x="2018548" y="479848"/>
                </a:cubicBezTo>
                <a:cubicBezTo>
                  <a:pt x="2008549" y="485048"/>
                  <a:pt x="1998349" y="493448"/>
                  <a:pt x="1987950" y="505047"/>
                </a:cubicBezTo>
                <a:lnTo>
                  <a:pt x="1987950" y="479448"/>
                </a:lnTo>
                <a:cubicBezTo>
                  <a:pt x="1987950" y="478648"/>
                  <a:pt x="1987783" y="477915"/>
                  <a:pt x="1987450" y="477248"/>
                </a:cubicBezTo>
                <a:cubicBezTo>
                  <a:pt x="1987116" y="476582"/>
                  <a:pt x="1986550" y="476015"/>
                  <a:pt x="1985750" y="475549"/>
                </a:cubicBezTo>
                <a:cubicBezTo>
                  <a:pt x="1984950" y="475082"/>
                  <a:pt x="1983817" y="474749"/>
                  <a:pt x="1982350" y="474549"/>
                </a:cubicBezTo>
                <a:cubicBezTo>
                  <a:pt x="1980884" y="474349"/>
                  <a:pt x="1979017" y="474249"/>
                  <a:pt x="1976751" y="474249"/>
                </a:cubicBezTo>
                <a:cubicBezTo>
                  <a:pt x="1974484" y="474249"/>
                  <a:pt x="1972651" y="474349"/>
                  <a:pt x="1971251" y="474549"/>
                </a:cubicBezTo>
                <a:cubicBezTo>
                  <a:pt x="1969851" y="474749"/>
                  <a:pt x="1968684" y="475082"/>
                  <a:pt x="1967751" y="475549"/>
                </a:cubicBezTo>
                <a:cubicBezTo>
                  <a:pt x="1966818" y="476015"/>
                  <a:pt x="1966185" y="476582"/>
                  <a:pt x="1965851" y="477248"/>
                </a:cubicBezTo>
                <a:cubicBezTo>
                  <a:pt x="1965518" y="477915"/>
                  <a:pt x="1965351" y="478648"/>
                  <a:pt x="1965351" y="479448"/>
                </a:cubicBezTo>
                <a:lnTo>
                  <a:pt x="1965351" y="660437"/>
                </a:lnTo>
                <a:cubicBezTo>
                  <a:pt x="1965351" y="661237"/>
                  <a:pt x="1965518" y="661971"/>
                  <a:pt x="1965851" y="662637"/>
                </a:cubicBezTo>
                <a:cubicBezTo>
                  <a:pt x="1966185" y="663304"/>
                  <a:pt x="1966818" y="663837"/>
                  <a:pt x="1967751" y="664237"/>
                </a:cubicBezTo>
                <a:cubicBezTo>
                  <a:pt x="1968684" y="664637"/>
                  <a:pt x="1969918" y="664970"/>
                  <a:pt x="1971451" y="665237"/>
                </a:cubicBezTo>
                <a:cubicBezTo>
                  <a:pt x="1972984" y="665504"/>
                  <a:pt x="1974884" y="665637"/>
                  <a:pt x="1977150" y="665637"/>
                </a:cubicBezTo>
                <a:cubicBezTo>
                  <a:pt x="1979550" y="665637"/>
                  <a:pt x="1981517" y="665504"/>
                  <a:pt x="1983050" y="665237"/>
                </a:cubicBezTo>
                <a:cubicBezTo>
                  <a:pt x="1984583" y="664970"/>
                  <a:pt x="1985783" y="664637"/>
                  <a:pt x="1986650" y="664237"/>
                </a:cubicBezTo>
                <a:cubicBezTo>
                  <a:pt x="1987516" y="663837"/>
                  <a:pt x="1988150" y="663304"/>
                  <a:pt x="1988550" y="662637"/>
                </a:cubicBezTo>
                <a:cubicBezTo>
                  <a:pt x="1988950" y="661971"/>
                  <a:pt x="1989150" y="661237"/>
                  <a:pt x="1989150" y="660437"/>
                </a:cubicBezTo>
                <a:lnTo>
                  <a:pt x="1989150" y="530645"/>
                </a:lnTo>
                <a:cubicBezTo>
                  <a:pt x="1999283" y="517979"/>
                  <a:pt x="2008949" y="508380"/>
                  <a:pt x="2018148" y="501847"/>
                </a:cubicBezTo>
                <a:cubicBezTo>
                  <a:pt x="2027347" y="495314"/>
                  <a:pt x="2036547" y="492048"/>
                  <a:pt x="2045746" y="492048"/>
                </a:cubicBezTo>
                <a:cubicBezTo>
                  <a:pt x="2052946" y="492048"/>
                  <a:pt x="2059245" y="493414"/>
                  <a:pt x="2064645" y="496147"/>
                </a:cubicBezTo>
                <a:cubicBezTo>
                  <a:pt x="2070045" y="498881"/>
                  <a:pt x="2074478" y="502747"/>
                  <a:pt x="2077944" y="507747"/>
                </a:cubicBezTo>
                <a:cubicBezTo>
                  <a:pt x="2081411" y="512746"/>
                  <a:pt x="2084011" y="518746"/>
                  <a:pt x="2085744" y="525746"/>
                </a:cubicBezTo>
                <a:cubicBezTo>
                  <a:pt x="2087477" y="532745"/>
                  <a:pt x="2088344" y="541845"/>
                  <a:pt x="2088344" y="553044"/>
                </a:cubicBezTo>
                <a:lnTo>
                  <a:pt x="2088344" y="660437"/>
                </a:lnTo>
                <a:cubicBezTo>
                  <a:pt x="2088344" y="661237"/>
                  <a:pt x="2088544" y="661971"/>
                  <a:pt x="2088944" y="662637"/>
                </a:cubicBezTo>
                <a:cubicBezTo>
                  <a:pt x="2089344" y="663304"/>
                  <a:pt x="2089977" y="663837"/>
                  <a:pt x="2090844" y="664237"/>
                </a:cubicBezTo>
                <a:cubicBezTo>
                  <a:pt x="2091710" y="664637"/>
                  <a:pt x="2092910" y="664970"/>
                  <a:pt x="2094443" y="665237"/>
                </a:cubicBezTo>
                <a:cubicBezTo>
                  <a:pt x="2095977" y="665504"/>
                  <a:pt x="2097943" y="665637"/>
                  <a:pt x="2100343" y="665637"/>
                </a:cubicBezTo>
                <a:cubicBezTo>
                  <a:pt x="2102609" y="665637"/>
                  <a:pt x="2104509" y="665504"/>
                  <a:pt x="2106043" y="665237"/>
                </a:cubicBezTo>
                <a:cubicBezTo>
                  <a:pt x="2107576" y="664970"/>
                  <a:pt x="2108776" y="664637"/>
                  <a:pt x="2109642" y="664237"/>
                </a:cubicBezTo>
                <a:cubicBezTo>
                  <a:pt x="2110509" y="663837"/>
                  <a:pt x="2111142" y="663304"/>
                  <a:pt x="2111542" y="662637"/>
                </a:cubicBezTo>
                <a:cubicBezTo>
                  <a:pt x="2111942" y="661971"/>
                  <a:pt x="2112142" y="661237"/>
                  <a:pt x="2112142" y="660437"/>
                </a:cubicBezTo>
                <a:lnTo>
                  <a:pt x="2112142" y="550844"/>
                </a:lnTo>
                <a:cubicBezTo>
                  <a:pt x="2112142" y="538045"/>
                  <a:pt x="2111042" y="527112"/>
                  <a:pt x="2108842" y="518046"/>
                </a:cubicBezTo>
                <a:cubicBezTo>
                  <a:pt x="2106643" y="508980"/>
                  <a:pt x="2103043" y="501047"/>
                  <a:pt x="2098043" y="494247"/>
                </a:cubicBezTo>
                <a:cubicBezTo>
                  <a:pt x="2093043" y="487448"/>
                  <a:pt x="2086477" y="482048"/>
                  <a:pt x="2078344" y="478048"/>
                </a:cubicBezTo>
                <a:cubicBezTo>
                  <a:pt x="2070211" y="474049"/>
                  <a:pt x="2060212" y="472049"/>
                  <a:pt x="2048346" y="472049"/>
                </a:cubicBezTo>
                <a:close/>
                <a:moveTo>
                  <a:pt x="1830997" y="472049"/>
                </a:moveTo>
                <a:cubicBezTo>
                  <a:pt x="1816198" y="472049"/>
                  <a:pt x="1803265" y="474515"/>
                  <a:pt x="1792199" y="479448"/>
                </a:cubicBezTo>
                <a:cubicBezTo>
                  <a:pt x="1781133" y="484381"/>
                  <a:pt x="1771900" y="491281"/>
                  <a:pt x="1764501" y="500147"/>
                </a:cubicBezTo>
                <a:cubicBezTo>
                  <a:pt x="1757101" y="509013"/>
                  <a:pt x="1751568" y="519513"/>
                  <a:pt x="1747902" y="531645"/>
                </a:cubicBezTo>
                <a:cubicBezTo>
                  <a:pt x="1744235" y="543778"/>
                  <a:pt x="1742402" y="557044"/>
                  <a:pt x="1742402" y="571443"/>
                </a:cubicBezTo>
                <a:cubicBezTo>
                  <a:pt x="1742402" y="586375"/>
                  <a:pt x="1744169" y="599774"/>
                  <a:pt x="1747702" y="611640"/>
                </a:cubicBezTo>
                <a:cubicBezTo>
                  <a:pt x="1751235" y="623506"/>
                  <a:pt x="1756568" y="633606"/>
                  <a:pt x="1763701" y="641938"/>
                </a:cubicBezTo>
                <a:cubicBezTo>
                  <a:pt x="1770834" y="650271"/>
                  <a:pt x="1779700" y="656671"/>
                  <a:pt x="1790299" y="661137"/>
                </a:cubicBezTo>
                <a:cubicBezTo>
                  <a:pt x="1800898" y="665604"/>
                  <a:pt x="1813264" y="667837"/>
                  <a:pt x="1827397" y="667837"/>
                </a:cubicBezTo>
                <a:cubicBezTo>
                  <a:pt x="1842063" y="667837"/>
                  <a:pt x="1854929" y="665337"/>
                  <a:pt x="1865994" y="660337"/>
                </a:cubicBezTo>
                <a:cubicBezTo>
                  <a:pt x="1877061" y="655338"/>
                  <a:pt x="1886293" y="648371"/>
                  <a:pt x="1893693" y="639439"/>
                </a:cubicBezTo>
                <a:cubicBezTo>
                  <a:pt x="1901092" y="630506"/>
                  <a:pt x="1906659" y="619973"/>
                  <a:pt x="1910392" y="607841"/>
                </a:cubicBezTo>
                <a:cubicBezTo>
                  <a:pt x="1914125" y="595708"/>
                  <a:pt x="1915991" y="582442"/>
                  <a:pt x="1915991" y="568043"/>
                </a:cubicBezTo>
                <a:cubicBezTo>
                  <a:pt x="1915991" y="553244"/>
                  <a:pt x="1914192" y="539911"/>
                  <a:pt x="1910592" y="528045"/>
                </a:cubicBezTo>
                <a:cubicBezTo>
                  <a:pt x="1906992" y="516179"/>
                  <a:pt x="1901659" y="506080"/>
                  <a:pt x="1894593" y="497747"/>
                </a:cubicBezTo>
                <a:cubicBezTo>
                  <a:pt x="1887527" y="489414"/>
                  <a:pt x="1878694" y="483048"/>
                  <a:pt x="1868094" y="478648"/>
                </a:cubicBezTo>
                <a:cubicBezTo>
                  <a:pt x="1857495" y="474249"/>
                  <a:pt x="1845129" y="472049"/>
                  <a:pt x="1830997" y="472049"/>
                </a:cubicBezTo>
                <a:close/>
                <a:moveTo>
                  <a:pt x="1406222" y="472049"/>
                </a:moveTo>
                <a:cubicBezTo>
                  <a:pt x="1399823" y="472049"/>
                  <a:pt x="1393423" y="472649"/>
                  <a:pt x="1387024" y="473849"/>
                </a:cubicBezTo>
                <a:cubicBezTo>
                  <a:pt x="1380624" y="475049"/>
                  <a:pt x="1374658" y="476615"/>
                  <a:pt x="1369125" y="478548"/>
                </a:cubicBezTo>
                <a:cubicBezTo>
                  <a:pt x="1363592" y="480482"/>
                  <a:pt x="1358692" y="482582"/>
                  <a:pt x="1354426" y="484848"/>
                </a:cubicBezTo>
                <a:cubicBezTo>
                  <a:pt x="1350159" y="487115"/>
                  <a:pt x="1347193" y="489081"/>
                  <a:pt x="1345526" y="490748"/>
                </a:cubicBezTo>
                <a:cubicBezTo>
                  <a:pt x="1343860" y="492414"/>
                  <a:pt x="1342826" y="494081"/>
                  <a:pt x="1342426" y="495747"/>
                </a:cubicBezTo>
                <a:cubicBezTo>
                  <a:pt x="1342026" y="497414"/>
                  <a:pt x="1341826" y="499647"/>
                  <a:pt x="1341826" y="502447"/>
                </a:cubicBezTo>
                <a:cubicBezTo>
                  <a:pt x="1341826" y="504047"/>
                  <a:pt x="1341926" y="505413"/>
                  <a:pt x="1342126" y="506547"/>
                </a:cubicBezTo>
                <a:cubicBezTo>
                  <a:pt x="1342326" y="507680"/>
                  <a:pt x="1342660" y="508613"/>
                  <a:pt x="1343126" y="509347"/>
                </a:cubicBezTo>
                <a:cubicBezTo>
                  <a:pt x="1343593" y="510080"/>
                  <a:pt x="1344160" y="510580"/>
                  <a:pt x="1344826" y="510846"/>
                </a:cubicBezTo>
                <a:cubicBezTo>
                  <a:pt x="1345493" y="511113"/>
                  <a:pt x="1346226" y="511246"/>
                  <a:pt x="1347026" y="511246"/>
                </a:cubicBezTo>
                <a:cubicBezTo>
                  <a:pt x="1348359" y="511246"/>
                  <a:pt x="1350593" y="510280"/>
                  <a:pt x="1353726" y="508347"/>
                </a:cubicBezTo>
                <a:cubicBezTo>
                  <a:pt x="1356859" y="506413"/>
                  <a:pt x="1360825" y="504247"/>
                  <a:pt x="1365625" y="501847"/>
                </a:cubicBezTo>
                <a:cubicBezTo>
                  <a:pt x="1370425" y="499447"/>
                  <a:pt x="1376024" y="497281"/>
                  <a:pt x="1382424" y="495347"/>
                </a:cubicBezTo>
                <a:cubicBezTo>
                  <a:pt x="1388824" y="493414"/>
                  <a:pt x="1396023" y="492448"/>
                  <a:pt x="1404023" y="492448"/>
                </a:cubicBezTo>
                <a:cubicBezTo>
                  <a:pt x="1412289" y="492448"/>
                  <a:pt x="1419288" y="493448"/>
                  <a:pt x="1425021" y="495447"/>
                </a:cubicBezTo>
                <a:cubicBezTo>
                  <a:pt x="1430754" y="497447"/>
                  <a:pt x="1435421" y="500447"/>
                  <a:pt x="1439020" y="504447"/>
                </a:cubicBezTo>
                <a:cubicBezTo>
                  <a:pt x="1442620" y="508447"/>
                  <a:pt x="1445220" y="513413"/>
                  <a:pt x="1446820" y="519346"/>
                </a:cubicBezTo>
                <a:cubicBezTo>
                  <a:pt x="1448420" y="525279"/>
                  <a:pt x="1449220" y="532112"/>
                  <a:pt x="1449220" y="539845"/>
                </a:cubicBezTo>
                <a:lnTo>
                  <a:pt x="1449220" y="555444"/>
                </a:lnTo>
                <a:lnTo>
                  <a:pt x="1420422" y="555444"/>
                </a:lnTo>
                <a:cubicBezTo>
                  <a:pt x="1407356" y="555444"/>
                  <a:pt x="1395490" y="556677"/>
                  <a:pt x="1384824" y="559143"/>
                </a:cubicBezTo>
                <a:cubicBezTo>
                  <a:pt x="1374158" y="561610"/>
                  <a:pt x="1365025" y="565310"/>
                  <a:pt x="1357425" y="570243"/>
                </a:cubicBezTo>
                <a:cubicBezTo>
                  <a:pt x="1349826" y="575176"/>
                  <a:pt x="1343960" y="581342"/>
                  <a:pt x="1339827" y="588742"/>
                </a:cubicBezTo>
                <a:cubicBezTo>
                  <a:pt x="1335693" y="596141"/>
                  <a:pt x="1333627" y="604841"/>
                  <a:pt x="1333627" y="614840"/>
                </a:cubicBezTo>
                <a:cubicBezTo>
                  <a:pt x="1333627" y="622973"/>
                  <a:pt x="1335027" y="630306"/>
                  <a:pt x="1337827" y="636839"/>
                </a:cubicBezTo>
                <a:cubicBezTo>
                  <a:pt x="1340626" y="643372"/>
                  <a:pt x="1344626" y="648938"/>
                  <a:pt x="1349826" y="653538"/>
                </a:cubicBezTo>
                <a:cubicBezTo>
                  <a:pt x="1355026" y="658137"/>
                  <a:pt x="1361392" y="661671"/>
                  <a:pt x="1368925" y="664137"/>
                </a:cubicBezTo>
                <a:cubicBezTo>
                  <a:pt x="1376458" y="666604"/>
                  <a:pt x="1384957" y="667837"/>
                  <a:pt x="1394423" y="667837"/>
                </a:cubicBezTo>
                <a:cubicBezTo>
                  <a:pt x="1404956" y="667837"/>
                  <a:pt x="1415122" y="665437"/>
                  <a:pt x="1424921" y="660637"/>
                </a:cubicBezTo>
                <a:cubicBezTo>
                  <a:pt x="1434721" y="655838"/>
                  <a:pt x="1443687" y="649038"/>
                  <a:pt x="1451820" y="640239"/>
                </a:cubicBezTo>
                <a:lnTo>
                  <a:pt x="1451820" y="660437"/>
                </a:lnTo>
                <a:cubicBezTo>
                  <a:pt x="1451820" y="661771"/>
                  <a:pt x="1452253" y="662804"/>
                  <a:pt x="1453120" y="663537"/>
                </a:cubicBezTo>
                <a:cubicBezTo>
                  <a:pt x="1453986" y="664270"/>
                  <a:pt x="1455219" y="664804"/>
                  <a:pt x="1456819" y="665137"/>
                </a:cubicBezTo>
                <a:cubicBezTo>
                  <a:pt x="1458419" y="665470"/>
                  <a:pt x="1460353" y="665637"/>
                  <a:pt x="1462619" y="665637"/>
                </a:cubicBezTo>
                <a:cubicBezTo>
                  <a:pt x="1465019" y="665637"/>
                  <a:pt x="1466919" y="665470"/>
                  <a:pt x="1468319" y="665137"/>
                </a:cubicBezTo>
                <a:cubicBezTo>
                  <a:pt x="1469719" y="664804"/>
                  <a:pt x="1470852" y="664270"/>
                  <a:pt x="1471719" y="663537"/>
                </a:cubicBezTo>
                <a:cubicBezTo>
                  <a:pt x="1472585" y="662804"/>
                  <a:pt x="1473018" y="661771"/>
                  <a:pt x="1473018" y="660437"/>
                </a:cubicBezTo>
                <a:lnTo>
                  <a:pt x="1473018" y="538045"/>
                </a:lnTo>
                <a:cubicBezTo>
                  <a:pt x="1473018" y="527645"/>
                  <a:pt x="1471885" y="518346"/>
                  <a:pt x="1469619" y="510146"/>
                </a:cubicBezTo>
                <a:cubicBezTo>
                  <a:pt x="1467352" y="501947"/>
                  <a:pt x="1463586" y="495047"/>
                  <a:pt x="1458319" y="489448"/>
                </a:cubicBezTo>
                <a:cubicBezTo>
                  <a:pt x="1453053" y="483848"/>
                  <a:pt x="1446153" y="479548"/>
                  <a:pt x="1437621" y="476549"/>
                </a:cubicBezTo>
                <a:cubicBezTo>
                  <a:pt x="1429088" y="473549"/>
                  <a:pt x="1418622" y="472049"/>
                  <a:pt x="1406222" y="472049"/>
                </a:cubicBezTo>
                <a:close/>
                <a:moveTo>
                  <a:pt x="888896" y="472049"/>
                </a:moveTo>
                <a:cubicBezTo>
                  <a:pt x="882896" y="472049"/>
                  <a:pt x="877230" y="472715"/>
                  <a:pt x="871897" y="474049"/>
                </a:cubicBezTo>
                <a:cubicBezTo>
                  <a:pt x="866564" y="475382"/>
                  <a:pt x="861364" y="477448"/>
                  <a:pt x="856298" y="480248"/>
                </a:cubicBezTo>
                <a:cubicBezTo>
                  <a:pt x="851232" y="483048"/>
                  <a:pt x="846165" y="486548"/>
                  <a:pt x="841099" y="490748"/>
                </a:cubicBezTo>
                <a:cubicBezTo>
                  <a:pt x="836032" y="494947"/>
                  <a:pt x="830699" y="499914"/>
                  <a:pt x="825100" y="505647"/>
                </a:cubicBezTo>
                <a:lnTo>
                  <a:pt x="825100" y="479448"/>
                </a:lnTo>
                <a:cubicBezTo>
                  <a:pt x="825100" y="478515"/>
                  <a:pt x="824900" y="477715"/>
                  <a:pt x="824500" y="477049"/>
                </a:cubicBezTo>
                <a:cubicBezTo>
                  <a:pt x="824100" y="476382"/>
                  <a:pt x="823433" y="475849"/>
                  <a:pt x="822500" y="475449"/>
                </a:cubicBezTo>
                <a:cubicBezTo>
                  <a:pt x="821567" y="475049"/>
                  <a:pt x="820433" y="474749"/>
                  <a:pt x="819100" y="474549"/>
                </a:cubicBezTo>
                <a:cubicBezTo>
                  <a:pt x="817767" y="474349"/>
                  <a:pt x="816100" y="474249"/>
                  <a:pt x="814100" y="474249"/>
                </a:cubicBezTo>
                <a:cubicBezTo>
                  <a:pt x="812101" y="474249"/>
                  <a:pt x="810401" y="474349"/>
                  <a:pt x="809001" y="474549"/>
                </a:cubicBezTo>
                <a:cubicBezTo>
                  <a:pt x="807601" y="474749"/>
                  <a:pt x="806468" y="475049"/>
                  <a:pt x="805601" y="475449"/>
                </a:cubicBezTo>
                <a:cubicBezTo>
                  <a:pt x="804734" y="475849"/>
                  <a:pt x="804134" y="476382"/>
                  <a:pt x="803801" y="477049"/>
                </a:cubicBezTo>
                <a:cubicBezTo>
                  <a:pt x="803468" y="477715"/>
                  <a:pt x="803301" y="478515"/>
                  <a:pt x="803301" y="479448"/>
                </a:cubicBezTo>
                <a:lnTo>
                  <a:pt x="803301" y="732233"/>
                </a:lnTo>
                <a:cubicBezTo>
                  <a:pt x="803301" y="733033"/>
                  <a:pt x="803468" y="733766"/>
                  <a:pt x="803801" y="734433"/>
                </a:cubicBezTo>
                <a:cubicBezTo>
                  <a:pt x="804134" y="735099"/>
                  <a:pt x="804768" y="735666"/>
                  <a:pt x="805701" y="736133"/>
                </a:cubicBezTo>
                <a:cubicBezTo>
                  <a:pt x="806634" y="736599"/>
                  <a:pt x="807868" y="736933"/>
                  <a:pt x="809401" y="737133"/>
                </a:cubicBezTo>
                <a:cubicBezTo>
                  <a:pt x="810934" y="737333"/>
                  <a:pt x="812834" y="737433"/>
                  <a:pt x="815100" y="737433"/>
                </a:cubicBezTo>
                <a:cubicBezTo>
                  <a:pt x="817500" y="737433"/>
                  <a:pt x="819467" y="737333"/>
                  <a:pt x="821000" y="737133"/>
                </a:cubicBezTo>
                <a:cubicBezTo>
                  <a:pt x="822533" y="736933"/>
                  <a:pt x="823733" y="736599"/>
                  <a:pt x="824600" y="736133"/>
                </a:cubicBezTo>
                <a:cubicBezTo>
                  <a:pt x="825466" y="735666"/>
                  <a:pt x="826100" y="735099"/>
                  <a:pt x="826500" y="734433"/>
                </a:cubicBezTo>
                <a:cubicBezTo>
                  <a:pt x="826900" y="733766"/>
                  <a:pt x="827100" y="733033"/>
                  <a:pt x="827100" y="732233"/>
                </a:cubicBezTo>
                <a:lnTo>
                  <a:pt x="827100" y="638839"/>
                </a:lnTo>
                <a:cubicBezTo>
                  <a:pt x="832033" y="643905"/>
                  <a:pt x="836732" y="648238"/>
                  <a:pt x="841199" y="651838"/>
                </a:cubicBezTo>
                <a:cubicBezTo>
                  <a:pt x="845665" y="655438"/>
                  <a:pt x="850132" y="658437"/>
                  <a:pt x="854598" y="660837"/>
                </a:cubicBezTo>
                <a:cubicBezTo>
                  <a:pt x="859064" y="663237"/>
                  <a:pt x="863631" y="665004"/>
                  <a:pt x="868297" y="666137"/>
                </a:cubicBezTo>
                <a:cubicBezTo>
                  <a:pt x="872964" y="667270"/>
                  <a:pt x="877963" y="667837"/>
                  <a:pt x="883296" y="667837"/>
                </a:cubicBezTo>
                <a:cubicBezTo>
                  <a:pt x="895829" y="667837"/>
                  <a:pt x="906961" y="665470"/>
                  <a:pt x="916694" y="660737"/>
                </a:cubicBezTo>
                <a:cubicBezTo>
                  <a:pt x="926427" y="656004"/>
                  <a:pt x="934593" y="649305"/>
                  <a:pt x="941193" y="640639"/>
                </a:cubicBezTo>
                <a:cubicBezTo>
                  <a:pt x="947792" y="631972"/>
                  <a:pt x="952792" y="621440"/>
                  <a:pt x="956192" y="609040"/>
                </a:cubicBezTo>
                <a:cubicBezTo>
                  <a:pt x="959592" y="596641"/>
                  <a:pt x="961291" y="582709"/>
                  <a:pt x="961291" y="567243"/>
                </a:cubicBezTo>
                <a:cubicBezTo>
                  <a:pt x="961291" y="554177"/>
                  <a:pt x="959992" y="541878"/>
                  <a:pt x="957392" y="530345"/>
                </a:cubicBezTo>
                <a:cubicBezTo>
                  <a:pt x="954792" y="518813"/>
                  <a:pt x="950592" y="508713"/>
                  <a:pt x="944792" y="500047"/>
                </a:cubicBezTo>
                <a:cubicBezTo>
                  <a:pt x="938993" y="491381"/>
                  <a:pt x="931493" y="484548"/>
                  <a:pt x="922294" y="479548"/>
                </a:cubicBezTo>
                <a:cubicBezTo>
                  <a:pt x="913094" y="474549"/>
                  <a:pt x="901962" y="472049"/>
                  <a:pt x="888896" y="472049"/>
                </a:cubicBezTo>
                <a:close/>
                <a:moveTo>
                  <a:pt x="559446" y="472049"/>
                </a:moveTo>
                <a:cubicBezTo>
                  <a:pt x="550247" y="472049"/>
                  <a:pt x="540981" y="474649"/>
                  <a:pt x="531648" y="479848"/>
                </a:cubicBezTo>
                <a:cubicBezTo>
                  <a:pt x="522315" y="485048"/>
                  <a:pt x="512449" y="493448"/>
                  <a:pt x="502050" y="505047"/>
                </a:cubicBezTo>
                <a:lnTo>
                  <a:pt x="502050" y="479448"/>
                </a:lnTo>
                <a:cubicBezTo>
                  <a:pt x="502050" y="478648"/>
                  <a:pt x="501883" y="477915"/>
                  <a:pt x="501550" y="477248"/>
                </a:cubicBezTo>
                <a:cubicBezTo>
                  <a:pt x="501216" y="476582"/>
                  <a:pt x="500650" y="476015"/>
                  <a:pt x="499850" y="475549"/>
                </a:cubicBezTo>
                <a:cubicBezTo>
                  <a:pt x="499050" y="475082"/>
                  <a:pt x="497917" y="474749"/>
                  <a:pt x="496450" y="474549"/>
                </a:cubicBezTo>
                <a:cubicBezTo>
                  <a:pt x="494984" y="474349"/>
                  <a:pt x="493117" y="474249"/>
                  <a:pt x="490850" y="474249"/>
                </a:cubicBezTo>
                <a:cubicBezTo>
                  <a:pt x="488584" y="474249"/>
                  <a:pt x="486751" y="474349"/>
                  <a:pt x="485351" y="474549"/>
                </a:cubicBezTo>
                <a:cubicBezTo>
                  <a:pt x="483951" y="474749"/>
                  <a:pt x="482784" y="475082"/>
                  <a:pt x="481851" y="475549"/>
                </a:cubicBezTo>
                <a:cubicBezTo>
                  <a:pt x="480918" y="476015"/>
                  <a:pt x="480284" y="476582"/>
                  <a:pt x="479951" y="477248"/>
                </a:cubicBezTo>
                <a:cubicBezTo>
                  <a:pt x="479618" y="477915"/>
                  <a:pt x="479451" y="478648"/>
                  <a:pt x="479451" y="479448"/>
                </a:cubicBezTo>
                <a:lnTo>
                  <a:pt x="479451" y="660437"/>
                </a:lnTo>
                <a:cubicBezTo>
                  <a:pt x="479451" y="661237"/>
                  <a:pt x="479618" y="661971"/>
                  <a:pt x="479951" y="662637"/>
                </a:cubicBezTo>
                <a:cubicBezTo>
                  <a:pt x="480284" y="663304"/>
                  <a:pt x="480918" y="663837"/>
                  <a:pt x="481851" y="664237"/>
                </a:cubicBezTo>
                <a:cubicBezTo>
                  <a:pt x="482784" y="664637"/>
                  <a:pt x="484017" y="664970"/>
                  <a:pt x="485551" y="665237"/>
                </a:cubicBezTo>
                <a:cubicBezTo>
                  <a:pt x="487084" y="665504"/>
                  <a:pt x="488984" y="665637"/>
                  <a:pt x="491250" y="665637"/>
                </a:cubicBezTo>
                <a:cubicBezTo>
                  <a:pt x="493650" y="665637"/>
                  <a:pt x="495617" y="665504"/>
                  <a:pt x="497150" y="665237"/>
                </a:cubicBezTo>
                <a:cubicBezTo>
                  <a:pt x="498683" y="664970"/>
                  <a:pt x="499883" y="664637"/>
                  <a:pt x="500750" y="664237"/>
                </a:cubicBezTo>
                <a:cubicBezTo>
                  <a:pt x="501616" y="663837"/>
                  <a:pt x="502250" y="663304"/>
                  <a:pt x="502650" y="662637"/>
                </a:cubicBezTo>
                <a:cubicBezTo>
                  <a:pt x="503050" y="661971"/>
                  <a:pt x="503250" y="661237"/>
                  <a:pt x="503250" y="660437"/>
                </a:cubicBezTo>
                <a:lnTo>
                  <a:pt x="503250" y="530645"/>
                </a:lnTo>
                <a:cubicBezTo>
                  <a:pt x="513382" y="517979"/>
                  <a:pt x="522748" y="508380"/>
                  <a:pt x="531348" y="501847"/>
                </a:cubicBezTo>
                <a:cubicBezTo>
                  <a:pt x="539947" y="495314"/>
                  <a:pt x="548447" y="492048"/>
                  <a:pt x="556846" y="492048"/>
                </a:cubicBezTo>
                <a:cubicBezTo>
                  <a:pt x="563646" y="492048"/>
                  <a:pt x="569546" y="493414"/>
                  <a:pt x="574545" y="496147"/>
                </a:cubicBezTo>
                <a:cubicBezTo>
                  <a:pt x="579545" y="498881"/>
                  <a:pt x="583678" y="502747"/>
                  <a:pt x="586945" y="507747"/>
                </a:cubicBezTo>
                <a:cubicBezTo>
                  <a:pt x="590211" y="512746"/>
                  <a:pt x="592644" y="518746"/>
                  <a:pt x="594244" y="525746"/>
                </a:cubicBezTo>
                <a:cubicBezTo>
                  <a:pt x="595844" y="532745"/>
                  <a:pt x="596644" y="540511"/>
                  <a:pt x="596644" y="549044"/>
                </a:cubicBezTo>
                <a:lnTo>
                  <a:pt x="596644" y="660437"/>
                </a:lnTo>
                <a:cubicBezTo>
                  <a:pt x="596644" y="661237"/>
                  <a:pt x="596811" y="661971"/>
                  <a:pt x="597144" y="662637"/>
                </a:cubicBezTo>
                <a:cubicBezTo>
                  <a:pt x="597477" y="663304"/>
                  <a:pt x="598111" y="663837"/>
                  <a:pt x="599044" y="664237"/>
                </a:cubicBezTo>
                <a:cubicBezTo>
                  <a:pt x="599977" y="664637"/>
                  <a:pt x="601210" y="664970"/>
                  <a:pt x="602744" y="665237"/>
                </a:cubicBezTo>
                <a:cubicBezTo>
                  <a:pt x="604277" y="665504"/>
                  <a:pt x="606177" y="665637"/>
                  <a:pt x="608443" y="665637"/>
                </a:cubicBezTo>
                <a:cubicBezTo>
                  <a:pt x="610710" y="665637"/>
                  <a:pt x="612610" y="665504"/>
                  <a:pt x="614143" y="665237"/>
                </a:cubicBezTo>
                <a:cubicBezTo>
                  <a:pt x="615676" y="664970"/>
                  <a:pt x="616876" y="664637"/>
                  <a:pt x="617743" y="664237"/>
                </a:cubicBezTo>
                <a:cubicBezTo>
                  <a:pt x="618609" y="663837"/>
                  <a:pt x="619243" y="663304"/>
                  <a:pt x="619643" y="662637"/>
                </a:cubicBezTo>
                <a:cubicBezTo>
                  <a:pt x="620043" y="661971"/>
                  <a:pt x="620243" y="661237"/>
                  <a:pt x="620243" y="660437"/>
                </a:cubicBezTo>
                <a:lnTo>
                  <a:pt x="620243" y="530645"/>
                </a:lnTo>
                <a:cubicBezTo>
                  <a:pt x="630509" y="517979"/>
                  <a:pt x="639941" y="508380"/>
                  <a:pt x="648541" y="501847"/>
                </a:cubicBezTo>
                <a:cubicBezTo>
                  <a:pt x="657140" y="495314"/>
                  <a:pt x="665640" y="492048"/>
                  <a:pt x="674039" y="492048"/>
                </a:cubicBezTo>
                <a:cubicBezTo>
                  <a:pt x="680839" y="492048"/>
                  <a:pt x="686738" y="493414"/>
                  <a:pt x="691738" y="496147"/>
                </a:cubicBezTo>
                <a:cubicBezTo>
                  <a:pt x="696738" y="498881"/>
                  <a:pt x="700871" y="502747"/>
                  <a:pt x="704137" y="507747"/>
                </a:cubicBezTo>
                <a:cubicBezTo>
                  <a:pt x="707404" y="512746"/>
                  <a:pt x="709804" y="518746"/>
                  <a:pt x="711337" y="525746"/>
                </a:cubicBezTo>
                <a:cubicBezTo>
                  <a:pt x="712870" y="532745"/>
                  <a:pt x="713637" y="540511"/>
                  <a:pt x="713637" y="549044"/>
                </a:cubicBezTo>
                <a:lnTo>
                  <a:pt x="713637" y="660437"/>
                </a:lnTo>
                <a:cubicBezTo>
                  <a:pt x="713637" y="661237"/>
                  <a:pt x="713803" y="661971"/>
                  <a:pt x="714137" y="662637"/>
                </a:cubicBezTo>
                <a:cubicBezTo>
                  <a:pt x="714470" y="663304"/>
                  <a:pt x="715103" y="663837"/>
                  <a:pt x="716037" y="664237"/>
                </a:cubicBezTo>
                <a:cubicBezTo>
                  <a:pt x="716970" y="664637"/>
                  <a:pt x="718203" y="664970"/>
                  <a:pt x="719736" y="665237"/>
                </a:cubicBezTo>
                <a:cubicBezTo>
                  <a:pt x="721270" y="665504"/>
                  <a:pt x="723236" y="665637"/>
                  <a:pt x="725636" y="665637"/>
                </a:cubicBezTo>
                <a:cubicBezTo>
                  <a:pt x="727903" y="665637"/>
                  <a:pt x="729803" y="665504"/>
                  <a:pt x="731336" y="665237"/>
                </a:cubicBezTo>
                <a:cubicBezTo>
                  <a:pt x="732869" y="664970"/>
                  <a:pt x="734069" y="664637"/>
                  <a:pt x="734936" y="664237"/>
                </a:cubicBezTo>
                <a:cubicBezTo>
                  <a:pt x="735802" y="663837"/>
                  <a:pt x="736435" y="663304"/>
                  <a:pt x="736835" y="662637"/>
                </a:cubicBezTo>
                <a:cubicBezTo>
                  <a:pt x="737235" y="661971"/>
                  <a:pt x="737435" y="661237"/>
                  <a:pt x="737435" y="660437"/>
                </a:cubicBezTo>
                <a:lnTo>
                  <a:pt x="737435" y="546844"/>
                </a:lnTo>
                <a:cubicBezTo>
                  <a:pt x="737435" y="536712"/>
                  <a:pt x="736402" y="527112"/>
                  <a:pt x="734336" y="518046"/>
                </a:cubicBezTo>
                <a:cubicBezTo>
                  <a:pt x="732269" y="508980"/>
                  <a:pt x="728869" y="501047"/>
                  <a:pt x="724136" y="494247"/>
                </a:cubicBezTo>
                <a:cubicBezTo>
                  <a:pt x="719403" y="487448"/>
                  <a:pt x="713137" y="482048"/>
                  <a:pt x="705337" y="478048"/>
                </a:cubicBezTo>
                <a:cubicBezTo>
                  <a:pt x="697538" y="474049"/>
                  <a:pt x="687972" y="472049"/>
                  <a:pt x="676639" y="472049"/>
                </a:cubicBezTo>
                <a:cubicBezTo>
                  <a:pt x="672106" y="472049"/>
                  <a:pt x="667506" y="472682"/>
                  <a:pt x="662840" y="473949"/>
                </a:cubicBezTo>
                <a:cubicBezTo>
                  <a:pt x="658173" y="475215"/>
                  <a:pt x="653341" y="477282"/>
                  <a:pt x="648341" y="480148"/>
                </a:cubicBezTo>
                <a:cubicBezTo>
                  <a:pt x="643341" y="483015"/>
                  <a:pt x="638075" y="486815"/>
                  <a:pt x="632542" y="491548"/>
                </a:cubicBezTo>
                <a:cubicBezTo>
                  <a:pt x="627009" y="496281"/>
                  <a:pt x="621109" y="502114"/>
                  <a:pt x="614843" y="509047"/>
                </a:cubicBezTo>
                <a:cubicBezTo>
                  <a:pt x="612843" y="503580"/>
                  <a:pt x="610243" y="498581"/>
                  <a:pt x="607043" y="494047"/>
                </a:cubicBezTo>
                <a:cubicBezTo>
                  <a:pt x="603844" y="489514"/>
                  <a:pt x="599977" y="485615"/>
                  <a:pt x="595444" y="482348"/>
                </a:cubicBezTo>
                <a:cubicBezTo>
                  <a:pt x="590911" y="479082"/>
                  <a:pt x="585678" y="476549"/>
                  <a:pt x="579745" y="474749"/>
                </a:cubicBezTo>
                <a:cubicBezTo>
                  <a:pt x="573812" y="472949"/>
                  <a:pt x="567046" y="472049"/>
                  <a:pt x="559446" y="472049"/>
                </a:cubicBezTo>
                <a:close/>
                <a:moveTo>
                  <a:pt x="1555925" y="425652"/>
                </a:moveTo>
                <a:cubicBezTo>
                  <a:pt x="1553658" y="425652"/>
                  <a:pt x="1551759" y="425752"/>
                  <a:pt x="1550225" y="425952"/>
                </a:cubicBezTo>
                <a:cubicBezTo>
                  <a:pt x="1548692" y="426152"/>
                  <a:pt x="1547459" y="426485"/>
                  <a:pt x="1546526" y="426952"/>
                </a:cubicBezTo>
                <a:cubicBezTo>
                  <a:pt x="1545592" y="427418"/>
                  <a:pt x="1544959" y="427985"/>
                  <a:pt x="1544626" y="428651"/>
                </a:cubicBezTo>
                <a:cubicBezTo>
                  <a:pt x="1544292" y="429318"/>
                  <a:pt x="1544126" y="430051"/>
                  <a:pt x="1544126" y="430851"/>
                </a:cubicBezTo>
                <a:lnTo>
                  <a:pt x="1544126" y="475249"/>
                </a:lnTo>
                <a:lnTo>
                  <a:pt x="1517127" y="475249"/>
                </a:lnTo>
                <a:cubicBezTo>
                  <a:pt x="1516194" y="475249"/>
                  <a:pt x="1515361" y="475449"/>
                  <a:pt x="1514628" y="475849"/>
                </a:cubicBezTo>
                <a:cubicBezTo>
                  <a:pt x="1513894" y="476249"/>
                  <a:pt x="1513261" y="476882"/>
                  <a:pt x="1512728" y="477748"/>
                </a:cubicBezTo>
                <a:cubicBezTo>
                  <a:pt x="1512194" y="478615"/>
                  <a:pt x="1511794" y="479682"/>
                  <a:pt x="1511528" y="480948"/>
                </a:cubicBezTo>
                <a:cubicBezTo>
                  <a:pt x="1511261" y="482215"/>
                  <a:pt x="1511128" y="483715"/>
                  <a:pt x="1511128" y="485448"/>
                </a:cubicBezTo>
                <a:cubicBezTo>
                  <a:pt x="1511128" y="488781"/>
                  <a:pt x="1511661" y="491281"/>
                  <a:pt x="1512728" y="492948"/>
                </a:cubicBezTo>
                <a:cubicBezTo>
                  <a:pt x="1513794" y="494614"/>
                  <a:pt x="1515261" y="495447"/>
                  <a:pt x="1517127" y="495447"/>
                </a:cubicBezTo>
                <a:lnTo>
                  <a:pt x="1544126" y="495447"/>
                </a:lnTo>
                <a:lnTo>
                  <a:pt x="1544126" y="608041"/>
                </a:lnTo>
                <a:cubicBezTo>
                  <a:pt x="1544126" y="618173"/>
                  <a:pt x="1545026" y="626973"/>
                  <a:pt x="1546826" y="634439"/>
                </a:cubicBezTo>
                <a:cubicBezTo>
                  <a:pt x="1548625" y="641905"/>
                  <a:pt x="1551525" y="648071"/>
                  <a:pt x="1555525" y="652938"/>
                </a:cubicBezTo>
                <a:cubicBezTo>
                  <a:pt x="1559525" y="657804"/>
                  <a:pt x="1564658" y="661437"/>
                  <a:pt x="1570924" y="663837"/>
                </a:cubicBezTo>
                <a:cubicBezTo>
                  <a:pt x="1577190" y="666237"/>
                  <a:pt x="1584790" y="667437"/>
                  <a:pt x="1593723" y="667437"/>
                </a:cubicBezTo>
                <a:cubicBezTo>
                  <a:pt x="1596389" y="667437"/>
                  <a:pt x="1599122" y="667270"/>
                  <a:pt x="1601922" y="666937"/>
                </a:cubicBezTo>
                <a:cubicBezTo>
                  <a:pt x="1604722" y="666604"/>
                  <a:pt x="1607389" y="666137"/>
                  <a:pt x="1609922" y="665537"/>
                </a:cubicBezTo>
                <a:cubicBezTo>
                  <a:pt x="1612455" y="664937"/>
                  <a:pt x="1614688" y="664204"/>
                  <a:pt x="1616621" y="663337"/>
                </a:cubicBezTo>
                <a:cubicBezTo>
                  <a:pt x="1618555" y="662471"/>
                  <a:pt x="1620021" y="661537"/>
                  <a:pt x="1621021" y="660537"/>
                </a:cubicBezTo>
                <a:cubicBezTo>
                  <a:pt x="1622021" y="659537"/>
                  <a:pt x="1622754" y="658171"/>
                  <a:pt x="1623221" y="656438"/>
                </a:cubicBezTo>
                <a:cubicBezTo>
                  <a:pt x="1623688" y="654704"/>
                  <a:pt x="1623921" y="652438"/>
                  <a:pt x="1623921" y="649638"/>
                </a:cubicBezTo>
                <a:cubicBezTo>
                  <a:pt x="1623921" y="647905"/>
                  <a:pt x="1623821" y="646471"/>
                  <a:pt x="1623621" y="645338"/>
                </a:cubicBezTo>
                <a:cubicBezTo>
                  <a:pt x="1623421" y="644205"/>
                  <a:pt x="1623154" y="643272"/>
                  <a:pt x="1622821" y="642538"/>
                </a:cubicBezTo>
                <a:cubicBezTo>
                  <a:pt x="1622488" y="641805"/>
                  <a:pt x="1622054" y="641305"/>
                  <a:pt x="1621521" y="641038"/>
                </a:cubicBezTo>
                <a:cubicBezTo>
                  <a:pt x="1620988" y="640772"/>
                  <a:pt x="1620388" y="640639"/>
                  <a:pt x="1619721" y="640639"/>
                </a:cubicBezTo>
                <a:cubicBezTo>
                  <a:pt x="1618655" y="640639"/>
                  <a:pt x="1617421" y="640972"/>
                  <a:pt x="1616021" y="641638"/>
                </a:cubicBezTo>
                <a:cubicBezTo>
                  <a:pt x="1614621" y="642305"/>
                  <a:pt x="1612922" y="643038"/>
                  <a:pt x="1610922" y="643838"/>
                </a:cubicBezTo>
                <a:cubicBezTo>
                  <a:pt x="1608922" y="644638"/>
                  <a:pt x="1606622" y="645372"/>
                  <a:pt x="1604022" y="646038"/>
                </a:cubicBezTo>
                <a:cubicBezTo>
                  <a:pt x="1601422" y="646705"/>
                  <a:pt x="1598522" y="647038"/>
                  <a:pt x="1595323" y="647038"/>
                </a:cubicBezTo>
                <a:cubicBezTo>
                  <a:pt x="1584923" y="647038"/>
                  <a:pt x="1577757" y="643438"/>
                  <a:pt x="1573824" y="636239"/>
                </a:cubicBezTo>
                <a:cubicBezTo>
                  <a:pt x="1569891" y="629039"/>
                  <a:pt x="1567924" y="618573"/>
                  <a:pt x="1567924" y="604841"/>
                </a:cubicBezTo>
                <a:lnTo>
                  <a:pt x="1567924" y="495447"/>
                </a:lnTo>
                <a:lnTo>
                  <a:pt x="1617921" y="495447"/>
                </a:lnTo>
                <a:cubicBezTo>
                  <a:pt x="1619655" y="495447"/>
                  <a:pt x="1621088" y="494614"/>
                  <a:pt x="1622221" y="492948"/>
                </a:cubicBezTo>
                <a:cubicBezTo>
                  <a:pt x="1623354" y="491281"/>
                  <a:pt x="1623921" y="488781"/>
                  <a:pt x="1623921" y="485448"/>
                </a:cubicBezTo>
                <a:cubicBezTo>
                  <a:pt x="1623921" y="483715"/>
                  <a:pt x="1623788" y="482215"/>
                  <a:pt x="1623521" y="480948"/>
                </a:cubicBezTo>
                <a:cubicBezTo>
                  <a:pt x="1623254" y="479682"/>
                  <a:pt x="1622854" y="478615"/>
                  <a:pt x="1622321" y="477748"/>
                </a:cubicBezTo>
                <a:cubicBezTo>
                  <a:pt x="1621788" y="476882"/>
                  <a:pt x="1621154" y="476249"/>
                  <a:pt x="1620421" y="475849"/>
                </a:cubicBezTo>
                <a:cubicBezTo>
                  <a:pt x="1619688" y="475449"/>
                  <a:pt x="1618855" y="475249"/>
                  <a:pt x="1617921" y="475249"/>
                </a:cubicBezTo>
                <a:lnTo>
                  <a:pt x="1567924" y="475249"/>
                </a:lnTo>
                <a:lnTo>
                  <a:pt x="1567924" y="430851"/>
                </a:lnTo>
                <a:cubicBezTo>
                  <a:pt x="1567924" y="430051"/>
                  <a:pt x="1567724" y="429318"/>
                  <a:pt x="1567324" y="428651"/>
                </a:cubicBezTo>
                <a:cubicBezTo>
                  <a:pt x="1566924" y="427985"/>
                  <a:pt x="1566291" y="427418"/>
                  <a:pt x="1565424" y="426952"/>
                </a:cubicBezTo>
                <a:cubicBezTo>
                  <a:pt x="1564558" y="426485"/>
                  <a:pt x="1563358" y="426152"/>
                  <a:pt x="1561825" y="425952"/>
                </a:cubicBezTo>
                <a:cubicBezTo>
                  <a:pt x="1560291" y="425752"/>
                  <a:pt x="1558325" y="425652"/>
                  <a:pt x="1555925" y="425652"/>
                </a:cubicBezTo>
                <a:close/>
                <a:moveTo>
                  <a:pt x="1241600" y="425652"/>
                </a:moveTo>
                <a:cubicBezTo>
                  <a:pt x="1239333" y="425652"/>
                  <a:pt x="1237433" y="425752"/>
                  <a:pt x="1235900" y="425952"/>
                </a:cubicBezTo>
                <a:cubicBezTo>
                  <a:pt x="1234367" y="426152"/>
                  <a:pt x="1233134" y="426485"/>
                  <a:pt x="1232201" y="426952"/>
                </a:cubicBezTo>
                <a:cubicBezTo>
                  <a:pt x="1231267" y="427418"/>
                  <a:pt x="1230634" y="427985"/>
                  <a:pt x="1230301" y="428651"/>
                </a:cubicBezTo>
                <a:cubicBezTo>
                  <a:pt x="1229967" y="429318"/>
                  <a:pt x="1229801" y="430051"/>
                  <a:pt x="1229801" y="430851"/>
                </a:cubicBezTo>
                <a:lnTo>
                  <a:pt x="1229801" y="475249"/>
                </a:lnTo>
                <a:lnTo>
                  <a:pt x="1202802" y="475249"/>
                </a:lnTo>
                <a:cubicBezTo>
                  <a:pt x="1201869" y="475249"/>
                  <a:pt x="1201036" y="475449"/>
                  <a:pt x="1200302" y="475849"/>
                </a:cubicBezTo>
                <a:cubicBezTo>
                  <a:pt x="1199569" y="476249"/>
                  <a:pt x="1198936" y="476882"/>
                  <a:pt x="1198403" y="477748"/>
                </a:cubicBezTo>
                <a:cubicBezTo>
                  <a:pt x="1197869" y="478615"/>
                  <a:pt x="1197469" y="479682"/>
                  <a:pt x="1197203" y="480948"/>
                </a:cubicBezTo>
                <a:cubicBezTo>
                  <a:pt x="1196936" y="482215"/>
                  <a:pt x="1196803" y="483715"/>
                  <a:pt x="1196803" y="485448"/>
                </a:cubicBezTo>
                <a:cubicBezTo>
                  <a:pt x="1196803" y="488781"/>
                  <a:pt x="1197336" y="491281"/>
                  <a:pt x="1198403" y="492948"/>
                </a:cubicBezTo>
                <a:cubicBezTo>
                  <a:pt x="1199469" y="494614"/>
                  <a:pt x="1200936" y="495447"/>
                  <a:pt x="1202802" y="495447"/>
                </a:cubicBezTo>
                <a:lnTo>
                  <a:pt x="1229801" y="495447"/>
                </a:lnTo>
                <a:lnTo>
                  <a:pt x="1229801" y="608041"/>
                </a:lnTo>
                <a:cubicBezTo>
                  <a:pt x="1229801" y="618173"/>
                  <a:pt x="1230701" y="626973"/>
                  <a:pt x="1232500" y="634439"/>
                </a:cubicBezTo>
                <a:cubicBezTo>
                  <a:pt x="1234300" y="641905"/>
                  <a:pt x="1237200" y="648071"/>
                  <a:pt x="1241200" y="652938"/>
                </a:cubicBezTo>
                <a:cubicBezTo>
                  <a:pt x="1245200" y="657804"/>
                  <a:pt x="1250333" y="661437"/>
                  <a:pt x="1256599" y="663837"/>
                </a:cubicBezTo>
                <a:cubicBezTo>
                  <a:pt x="1262865" y="666237"/>
                  <a:pt x="1270465" y="667437"/>
                  <a:pt x="1279398" y="667437"/>
                </a:cubicBezTo>
                <a:cubicBezTo>
                  <a:pt x="1282064" y="667437"/>
                  <a:pt x="1284797" y="667270"/>
                  <a:pt x="1287597" y="666937"/>
                </a:cubicBezTo>
                <a:cubicBezTo>
                  <a:pt x="1290397" y="666604"/>
                  <a:pt x="1293063" y="666137"/>
                  <a:pt x="1295597" y="665537"/>
                </a:cubicBezTo>
                <a:cubicBezTo>
                  <a:pt x="1298130" y="664937"/>
                  <a:pt x="1300363" y="664204"/>
                  <a:pt x="1302296" y="663337"/>
                </a:cubicBezTo>
                <a:cubicBezTo>
                  <a:pt x="1304229" y="662471"/>
                  <a:pt x="1305696" y="661537"/>
                  <a:pt x="1306696" y="660537"/>
                </a:cubicBezTo>
                <a:cubicBezTo>
                  <a:pt x="1307696" y="659537"/>
                  <a:pt x="1308429" y="658171"/>
                  <a:pt x="1308896" y="656438"/>
                </a:cubicBezTo>
                <a:cubicBezTo>
                  <a:pt x="1309362" y="654704"/>
                  <a:pt x="1309596" y="652438"/>
                  <a:pt x="1309596" y="649638"/>
                </a:cubicBezTo>
                <a:cubicBezTo>
                  <a:pt x="1309596" y="647905"/>
                  <a:pt x="1309496" y="646471"/>
                  <a:pt x="1309296" y="645338"/>
                </a:cubicBezTo>
                <a:cubicBezTo>
                  <a:pt x="1309096" y="644205"/>
                  <a:pt x="1308829" y="643272"/>
                  <a:pt x="1308496" y="642538"/>
                </a:cubicBezTo>
                <a:cubicBezTo>
                  <a:pt x="1308163" y="641805"/>
                  <a:pt x="1307729" y="641305"/>
                  <a:pt x="1307196" y="641038"/>
                </a:cubicBezTo>
                <a:cubicBezTo>
                  <a:pt x="1306663" y="640772"/>
                  <a:pt x="1306063" y="640639"/>
                  <a:pt x="1305396" y="640639"/>
                </a:cubicBezTo>
                <a:cubicBezTo>
                  <a:pt x="1304329" y="640639"/>
                  <a:pt x="1303096" y="640972"/>
                  <a:pt x="1301696" y="641638"/>
                </a:cubicBezTo>
                <a:cubicBezTo>
                  <a:pt x="1300296" y="642305"/>
                  <a:pt x="1298596" y="643038"/>
                  <a:pt x="1296597" y="643838"/>
                </a:cubicBezTo>
                <a:cubicBezTo>
                  <a:pt x="1294597" y="644638"/>
                  <a:pt x="1292297" y="645372"/>
                  <a:pt x="1289697" y="646038"/>
                </a:cubicBezTo>
                <a:cubicBezTo>
                  <a:pt x="1287097" y="646705"/>
                  <a:pt x="1284197" y="647038"/>
                  <a:pt x="1280998" y="647038"/>
                </a:cubicBezTo>
                <a:cubicBezTo>
                  <a:pt x="1270598" y="647038"/>
                  <a:pt x="1263432" y="643438"/>
                  <a:pt x="1259499" y="636239"/>
                </a:cubicBezTo>
                <a:cubicBezTo>
                  <a:pt x="1255566" y="629039"/>
                  <a:pt x="1253599" y="618573"/>
                  <a:pt x="1253599" y="604841"/>
                </a:cubicBezTo>
                <a:lnTo>
                  <a:pt x="1253599" y="495447"/>
                </a:lnTo>
                <a:lnTo>
                  <a:pt x="1303596" y="495447"/>
                </a:lnTo>
                <a:cubicBezTo>
                  <a:pt x="1305329" y="495447"/>
                  <a:pt x="1306763" y="494614"/>
                  <a:pt x="1307896" y="492948"/>
                </a:cubicBezTo>
                <a:cubicBezTo>
                  <a:pt x="1309029" y="491281"/>
                  <a:pt x="1309596" y="488781"/>
                  <a:pt x="1309596" y="485448"/>
                </a:cubicBezTo>
                <a:cubicBezTo>
                  <a:pt x="1309596" y="483715"/>
                  <a:pt x="1309462" y="482215"/>
                  <a:pt x="1309196" y="480948"/>
                </a:cubicBezTo>
                <a:cubicBezTo>
                  <a:pt x="1308929" y="479682"/>
                  <a:pt x="1308529" y="478615"/>
                  <a:pt x="1307996" y="477748"/>
                </a:cubicBezTo>
                <a:cubicBezTo>
                  <a:pt x="1307463" y="476882"/>
                  <a:pt x="1306829" y="476249"/>
                  <a:pt x="1306096" y="475849"/>
                </a:cubicBezTo>
                <a:cubicBezTo>
                  <a:pt x="1305363" y="475449"/>
                  <a:pt x="1304529" y="475249"/>
                  <a:pt x="1303596" y="475249"/>
                </a:cubicBezTo>
                <a:lnTo>
                  <a:pt x="1253599" y="475249"/>
                </a:lnTo>
                <a:lnTo>
                  <a:pt x="1253599" y="430851"/>
                </a:lnTo>
                <a:cubicBezTo>
                  <a:pt x="1253599" y="430051"/>
                  <a:pt x="1253399" y="429318"/>
                  <a:pt x="1252999" y="428651"/>
                </a:cubicBezTo>
                <a:cubicBezTo>
                  <a:pt x="1252599" y="427985"/>
                  <a:pt x="1251966" y="427418"/>
                  <a:pt x="1251099" y="426952"/>
                </a:cubicBezTo>
                <a:cubicBezTo>
                  <a:pt x="1250233" y="426485"/>
                  <a:pt x="1249033" y="426152"/>
                  <a:pt x="1247500" y="425952"/>
                </a:cubicBezTo>
                <a:cubicBezTo>
                  <a:pt x="1245966" y="425752"/>
                  <a:pt x="1244000" y="425652"/>
                  <a:pt x="1241600" y="425652"/>
                </a:cubicBezTo>
                <a:close/>
                <a:moveTo>
                  <a:pt x="391275" y="404453"/>
                </a:moveTo>
                <a:cubicBezTo>
                  <a:pt x="389142" y="404453"/>
                  <a:pt x="387309" y="404586"/>
                  <a:pt x="385775" y="404853"/>
                </a:cubicBezTo>
                <a:cubicBezTo>
                  <a:pt x="384242" y="405120"/>
                  <a:pt x="382976" y="405453"/>
                  <a:pt x="381976" y="405853"/>
                </a:cubicBezTo>
                <a:cubicBezTo>
                  <a:pt x="380976" y="406253"/>
                  <a:pt x="380242" y="406786"/>
                  <a:pt x="379776" y="407453"/>
                </a:cubicBezTo>
                <a:cubicBezTo>
                  <a:pt x="379309" y="408119"/>
                  <a:pt x="379076" y="408853"/>
                  <a:pt x="379076" y="409653"/>
                </a:cubicBezTo>
                <a:lnTo>
                  <a:pt x="379076" y="660437"/>
                </a:lnTo>
                <a:cubicBezTo>
                  <a:pt x="379076" y="661237"/>
                  <a:pt x="379276" y="661971"/>
                  <a:pt x="379676" y="662637"/>
                </a:cubicBezTo>
                <a:cubicBezTo>
                  <a:pt x="380076" y="663304"/>
                  <a:pt x="380742" y="663837"/>
                  <a:pt x="381676" y="664237"/>
                </a:cubicBezTo>
                <a:cubicBezTo>
                  <a:pt x="382609" y="664637"/>
                  <a:pt x="383876" y="664970"/>
                  <a:pt x="385475" y="665237"/>
                </a:cubicBezTo>
                <a:cubicBezTo>
                  <a:pt x="387075" y="665504"/>
                  <a:pt x="389009" y="665637"/>
                  <a:pt x="391275" y="665637"/>
                </a:cubicBezTo>
                <a:cubicBezTo>
                  <a:pt x="393675" y="665637"/>
                  <a:pt x="395642" y="665504"/>
                  <a:pt x="397175" y="665237"/>
                </a:cubicBezTo>
                <a:cubicBezTo>
                  <a:pt x="398708" y="664970"/>
                  <a:pt x="399941" y="664637"/>
                  <a:pt x="400875" y="664237"/>
                </a:cubicBezTo>
                <a:cubicBezTo>
                  <a:pt x="401808" y="663837"/>
                  <a:pt x="402474" y="663304"/>
                  <a:pt x="402874" y="662637"/>
                </a:cubicBezTo>
                <a:cubicBezTo>
                  <a:pt x="403274" y="661971"/>
                  <a:pt x="403474" y="661237"/>
                  <a:pt x="403474" y="660437"/>
                </a:cubicBezTo>
                <a:lnTo>
                  <a:pt x="403474" y="409653"/>
                </a:lnTo>
                <a:cubicBezTo>
                  <a:pt x="403474" y="408853"/>
                  <a:pt x="403274" y="408119"/>
                  <a:pt x="402874" y="407453"/>
                </a:cubicBezTo>
                <a:cubicBezTo>
                  <a:pt x="402474" y="406786"/>
                  <a:pt x="401808" y="406253"/>
                  <a:pt x="400875" y="405853"/>
                </a:cubicBezTo>
                <a:cubicBezTo>
                  <a:pt x="399941" y="405453"/>
                  <a:pt x="398708" y="405120"/>
                  <a:pt x="397175" y="404853"/>
                </a:cubicBezTo>
                <a:cubicBezTo>
                  <a:pt x="395642" y="404586"/>
                  <a:pt x="393675" y="404453"/>
                  <a:pt x="391275" y="404453"/>
                </a:cubicBezTo>
                <a:close/>
                <a:moveTo>
                  <a:pt x="1682075" y="402253"/>
                </a:moveTo>
                <a:cubicBezTo>
                  <a:pt x="1676076" y="402253"/>
                  <a:pt x="1671943" y="403386"/>
                  <a:pt x="1669676" y="405653"/>
                </a:cubicBezTo>
                <a:cubicBezTo>
                  <a:pt x="1667410" y="407919"/>
                  <a:pt x="1666276" y="412252"/>
                  <a:pt x="1666276" y="418652"/>
                </a:cubicBezTo>
                <a:cubicBezTo>
                  <a:pt x="1666276" y="425052"/>
                  <a:pt x="1667376" y="429351"/>
                  <a:pt x="1669576" y="431551"/>
                </a:cubicBezTo>
                <a:cubicBezTo>
                  <a:pt x="1671776" y="433751"/>
                  <a:pt x="1675809" y="434851"/>
                  <a:pt x="1681675" y="434851"/>
                </a:cubicBezTo>
                <a:cubicBezTo>
                  <a:pt x="1687675" y="434851"/>
                  <a:pt x="1691808" y="433718"/>
                  <a:pt x="1694075" y="431451"/>
                </a:cubicBezTo>
                <a:cubicBezTo>
                  <a:pt x="1696341" y="429185"/>
                  <a:pt x="1697475" y="424852"/>
                  <a:pt x="1697475" y="418452"/>
                </a:cubicBezTo>
                <a:cubicBezTo>
                  <a:pt x="1697475" y="412052"/>
                  <a:pt x="1696375" y="407753"/>
                  <a:pt x="1694175" y="405553"/>
                </a:cubicBezTo>
                <a:cubicBezTo>
                  <a:pt x="1691975" y="403353"/>
                  <a:pt x="1687942" y="402253"/>
                  <a:pt x="1682075" y="402253"/>
                </a:cubicBezTo>
                <a:close/>
                <a:moveTo>
                  <a:pt x="174606" y="0"/>
                </a:moveTo>
                <a:lnTo>
                  <a:pt x="2333463" y="0"/>
                </a:lnTo>
                <a:cubicBezTo>
                  <a:pt x="2429895" y="0"/>
                  <a:pt x="2508069" y="78174"/>
                  <a:pt x="2508069" y="174606"/>
                </a:cubicBezTo>
                <a:lnTo>
                  <a:pt x="2508069" y="873010"/>
                </a:lnTo>
                <a:cubicBezTo>
                  <a:pt x="2508069" y="969442"/>
                  <a:pt x="2429895" y="1047616"/>
                  <a:pt x="2333463" y="1047616"/>
                </a:cubicBezTo>
                <a:lnTo>
                  <a:pt x="174606" y="1047616"/>
                </a:lnTo>
                <a:cubicBezTo>
                  <a:pt x="78174" y="1047616"/>
                  <a:pt x="0" y="969442"/>
                  <a:pt x="0" y="873010"/>
                </a:cubicBezTo>
                <a:lnTo>
                  <a:pt x="0" y="174606"/>
                </a:lnTo>
                <a:cubicBezTo>
                  <a:pt x="0" y="78174"/>
                  <a:pt x="78174" y="0"/>
                  <a:pt x="174606"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fr-FR" sz="3200" dirty="0">
              <a:solidFill>
                <a:schemeClr val="tx2"/>
              </a:solidFill>
              <a:latin typeface="Calibri Light" panose="020F0302020204030204" pitchFamily="34" charset="0"/>
              <a:cs typeface="Calibri Light" panose="020F0302020204030204" pitchFamily="34" charset="0"/>
            </a:endParaRPr>
          </a:p>
        </p:txBody>
      </p:sp>
      <p:sp>
        <p:nvSpPr>
          <p:cNvPr id="11" name="ZoneTexte 10">
            <a:extLst>
              <a:ext uri="{FF2B5EF4-FFF2-40B4-BE49-F238E27FC236}">
                <a16:creationId xmlns:a16="http://schemas.microsoft.com/office/drawing/2014/main" id="{99D1B93D-517A-4794-82B9-675651DD39B1}"/>
              </a:ext>
            </a:extLst>
          </p:cNvPr>
          <p:cNvSpPr txBox="1"/>
          <p:nvPr/>
        </p:nvSpPr>
        <p:spPr>
          <a:xfrm>
            <a:off x="7636889" y="1886748"/>
            <a:ext cx="2508069" cy="1047616"/>
          </a:xfrm>
          <a:custGeom>
            <a:avLst/>
            <a:gdLst/>
            <a:ahLst/>
            <a:cxnLst/>
            <a:rect l="l" t="t" r="r" b="b"/>
            <a:pathLst>
              <a:path w="2508069" h="1047616">
                <a:moveTo>
                  <a:pt x="1910671" y="492849"/>
                </a:moveTo>
                <a:cubicBezTo>
                  <a:pt x="1922404" y="492849"/>
                  <a:pt x="1932204" y="494948"/>
                  <a:pt x="1940070" y="499148"/>
                </a:cubicBezTo>
                <a:cubicBezTo>
                  <a:pt x="1947936" y="503348"/>
                  <a:pt x="1954202" y="509014"/>
                  <a:pt x="1958869" y="516147"/>
                </a:cubicBezTo>
                <a:cubicBezTo>
                  <a:pt x="1963535" y="523280"/>
                  <a:pt x="1966868" y="531513"/>
                  <a:pt x="1968868" y="540846"/>
                </a:cubicBezTo>
                <a:cubicBezTo>
                  <a:pt x="1970868" y="550178"/>
                  <a:pt x="1971868" y="559978"/>
                  <a:pt x="1971868" y="570244"/>
                </a:cubicBezTo>
                <a:cubicBezTo>
                  <a:pt x="1971868" y="581176"/>
                  <a:pt x="1970668" y="591309"/>
                  <a:pt x="1968268" y="600642"/>
                </a:cubicBezTo>
                <a:cubicBezTo>
                  <a:pt x="1965868" y="609975"/>
                  <a:pt x="1962168" y="618041"/>
                  <a:pt x="1957169" y="624840"/>
                </a:cubicBezTo>
                <a:cubicBezTo>
                  <a:pt x="1952169" y="631640"/>
                  <a:pt x="1945736" y="636973"/>
                  <a:pt x="1937870" y="640840"/>
                </a:cubicBezTo>
                <a:cubicBezTo>
                  <a:pt x="1930004" y="644706"/>
                  <a:pt x="1920671" y="646639"/>
                  <a:pt x="1909872" y="646639"/>
                </a:cubicBezTo>
                <a:cubicBezTo>
                  <a:pt x="1898139" y="646639"/>
                  <a:pt x="1888340" y="644573"/>
                  <a:pt x="1880473" y="640440"/>
                </a:cubicBezTo>
                <a:cubicBezTo>
                  <a:pt x="1872607" y="636306"/>
                  <a:pt x="1866341" y="630707"/>
                  <a:pt x="1861675" y="623641"/>
                </a:cubicBezTo>
                <a:cubicBezTo>
                  <a:pt x="1857008" y="616574"/>
                  <a:pt x="1853675" y="608341"/>
                  <a:pt x="1851675" y="598942"/>
                </a:cubicBezTo>
                <a:cubicBezTo>
                  <a:pt x="1849675" y="589543"/>
                  <a:pt x="1848675" y="579643"/>
                  <a:pt x="1848675" y="569244"/>
                </a:cubicBezTo>
                <a:cubicBezTo>
                  <a:pt x="1848675" y="558445"/>
                  <a:pt x="1849875" y="548379"/>
                  <a:pt x="1852275" y="539046"/>
                </a:cubicBezTo>
                <a:cubicBezTo>
                  <a:pt x="1854675" y="529713"/>
                  <a:pt x="1858375" y="521613"/>
                  <a:pt x="1863374" y="514747"/>
                </a:cubicBezTo>
                <a:cubicBezTo>
                  <a:pt x="1868374" y="507881"/>
                  <a:pt x="1874807" y="502515"/>
                  <a:pt x="1882673" y="498648"/>
                </a:cubicBezTo>
                <a:cubicBezTo>
                  <a:pt x="1890539" y="494782"/>
                  <a:pt x="1899872" y="492849"/>
                  <a:pt x="1910671" y="492849"/>
                </a:cubicBezTo>
                <a:close/>
                <a:moveTo>
                  <a:pt x="1296872" y="492449"/>
                </a:moveTo>
                <a:cubicBezTo>
                  <a:pt x="1314471" y="492449"/>
                  <a:pt x="1327870" y="497848"/>
                  <a:pt x="1337069" y="508648"/>
                </a:cubicBezTo>
                <a:cubicBezTo>
                  <a:pt x="1346269" y="519447"/>
                  <a:pt x="1350668" y="534446"/>
                  <a:pt x="1350268" y="553645"/>
                </a:cubicBezTo>
                <a:lnTo>
                  <a:pt x="1240275" y="553645"/>
                </a:lnTo>
                <a:cubicBezTo>
                  <a:pt x="1240675" y="545645"/>
                  <a:pt x="1242142" y="537946"/>
                  <a:pt x="1244675" y="530546"/>
                </a:cubicBezTo>
                <a:cubicBezTo>
                  <a:pt x="1247208" y="523147"/>
                  <a:pt x="1250841" y="516647"/>
                  <a:pt x="1255574" y="511047"/>
                </a:cubicBezTo>
                <a:cubicBezTo>
                  <a:pt x="1260307" y="505448"/>
                  <a:pt x="1266107" y="500948"/>
                  <a:pt x="1272973" y="497548"/>
                </a:cubicBezTo>
                <a:cubicBezTo>
                  <a:pt x="1279839" y="494148"/>
                  <a:pt x="1287806" y="492449"/>
                  <a:pt x="1296872" y="492449"/>
                </a:cubicBezTo>
                <a:close/>
                <a:moveTo>
                  <a:pt x="967771" y="492449"/>
                </a:moveTo>
                <a:cubicBezTo>
                  <a:pt x="977370" y="492449"/>
                  <a:pt x="985336" y="494648"/>
                  <a:pt x="991669" y="499048"/>
                </a:cubicBezTo>
                <a:cubicBezTo>
                  <a:pt x="998002" y="503448"/>
                  <a:pt x="1003069" y="509314"/>
                  <a:pt x="1006869" y="516647"/>
                </a:cubicBezTo>
                <a:cubicBezTo>
                  <a:pt x="1010668" y="523980"/>
                  <a:pt x="1013368" y="532346"/>
                  <a:pt x="1014968" y="541746"/>
                </a:cubicBezTo>
                <a:cubicBezTo>
                  <a:pt x="1016568" y="551145"/>
                  <a:pt x="1017368" y="560911"/>
                  <a:pt x="1017368" y="571044"/>
                </a:cubicBezTo>
                <a:cubicBezTo>
                  <a:pt x="1017368" y="580243"/>
                  <a:pt x="1016401" y="589409"/>
                  <a:pt x="1014468" y="598542"/>
                </a:cubicBezTo>
                <a:cubicBezTo>
                  <a:pt x="1012535" y="607675"/>
                  <a:pt x="1009502" y="615874"/>
                  <a:pt x="1005369" y="623141"/>
                </a:cubicBezTo>
                <a:cubicBezTo>
                  <a:pt x="1001235" y="630407"/>
                  <a:pt x="995869" y="636273"/>
                  <a:pt x="989270" y="640740"/>
                </a:cubicBezTo>
                <a:cubicBezTo>
                  <a:pt x="982670" y="645206"/>
                  <a:pt x="974770" y="647439"/>
                  <a:pt x="965571" y="647439"/>
                </a:cubicBezTo>
                <a:cubicBezTo>
                  <a:pt x="955572" y="647439"/>
                  <a:pt x="946006" y="644206"/>
                  <a:pt x="936873" y="637740"/>
                </a:cubicBezTo>
                <a:cubicBezTo>
                  <a:pt x="927740" y="631273"/>
                  <a:pt x="918174" y="621974"/>
                  <a:pt x="908175" y="609841"/>
                </a:cubicBezTo>
                <a:lnTo>
                  <a:pt x="908175" y="531046"/>
                </a:lnTo>
                <a:cubicBezTo>
                  <a:pt x="913907" y="523847"/>
                  <a:pt x="919374" y="517814"/>
                  <a:pt x="924573" y="512947"/>
                </a:cubicBezTo>
                <a:cubicBezTo>
                  <a:pt x="929773" y="508081"/>
                  <a:pt x="934773" y="504115"/>
                  <a:pt x="939573" y="501048"/>
                </a:cubicBezTo>
                <a:cubicBezTo>
                  <a:pt x="944372" y="497982"/>
                  <a:pt x="949072" y="495782"/>
                  <a:pt x="953672" y="494448"/>
                </a:cubicBezTo>
                <a:cubicBezTo>
                  <a:pt x="958271" y="493115"/>
                  <a:pt x="962971" y="492449"/>
                  <a:pt x="967771" y="492449"/>
                </a:cubicBezTo>
                <a:close/>
                <a:moveTo>
                  <a:pt x="758221" y="492449"/>
                </a:moveTo>
                <a:cubicBezTo>
                  <a:pt x="767820" y="492449"/>
                  <a:pt x="775787" y="494648"/>
                  <a:pt x="782119" y="499048"/>
                </a:cubicBezTo>
                <a:cubicBezTo>
                  <a:pt x="788452" y="503448"/>
                  <a:pt x="793519" y="509314"/>
                  <a:pt x="797319" y="516647"/>
                </a:cubicBezTo>
                <a:cubicBezTo>
                  <a:pt x="801118" y="523980"/>
                  <a:pt x="803818" y="532346"/>
                  <a:pt x="805418" y="541746"/>
                </a:cubicBezTo>
                <a:cubicBezTo>
                  <a:pt x="807018" y="551145"/>
                  <a:pt x="807818" y="560911"/>
                  <a:pt x="807818" y="571044"/>
                </a:cubicBezTo>
                <a:cubicBezTo>
                  <a:pt x="807818" y="580243"/>
                  <a:pt x="806851" y="589409"/>
                  <a:pt x="804918" y="598542"/>
                </a:cubicBezTo>
                <a:cubicBezTo>
                  <a:pt x="802985" y="607675"/>
                  <a:pt x="799952" y="615874"/>
                  <a:pt x="795819" y="623141"/>
                </a:cubicBezTo>
                <a:cubicBezTo>
                  <a:pt x="791685" y="630407"/>
                  <a:pt x="786319" y="636273"/>
                  <a:pt x="779720" y="640740"/>
                </a:cubicBezTo>
                <a:cubicBezTo>
                  <a:pt x="773120" y="645206"/>
                  <a:pt x="765220" y="647439"/>
                  <a:pt x="756021" y="647439"/>
                </a:cubicBezTo>
                <a:cubicBezTo>
                  <a:pt x="746022" y="647439"/>
                  <a:pt x="736456" y="644206"/>
                  <a:pt x="727323" y="637740"/>
                </a:cubicBezTo>
                <a:cubicBezTo>
                  <a:pt x="718190" y="631273"/>
                  <a:pt x="708624" y="621974"/>
                  <a:pt x="698625" y="609841"/>
                </a:cubicBezTo>
                <a:lnTo>
                  <a:pt x="698625" y="531046"/>
                </a:lnTo>
                <a:cubicBezTo>
                  <a:pt x="704358" y="523847"/>
                  <a:pt x="709824" y="517814"/>
                  <a:pt x="715024" y="512947"/>
                </a:cubicBezTo>
                <a:cubicBezTo>
                  <a:pt x="720223" y="508081"/>
                  <a:pt x="725223" y="504115"/>
                  <a:pt x="730023" y="501048"/>
                </a:cubicBezTo>
                <a:cubicBezTo>
                  <a:pt x="734822" y="497982"/>
                  <a:pt x="739522" y="495782"/>
                  <a:pt x="744122" y="494448"/>
                </a:cubicBezTo>
                <a:cubicBezTo>
                  <a:pt x="748721" y="493115"/>
                  <a:pt x="753421" y="492449"/>
                  <a:pt x="758221" y="492449"/>
                </a:cubicBezTo>
                <a:close/>
                <a:moveTo>
                  <a:pt x="1762950" y="474250"/>
                </a:moveTo>
                <a:cubicBezTo>
                  <a:pt x="1760684" y="474250"/>
                  <a:pt x="1758784" y="474350"/>
                  <a:pt x="1757251" y="474550"/>
                </a:cubicBezTo>
                <a:cubicBezTo>
                  <a:pt x="1755717" y="474750"/>
                  <a:pt x="1754484" y="475083"/>
                  <a:pt x="1753551" y="475550"/>
                </a:cubicBezTo>
                <a:cubicBezTo>
                  <a:pt x="1752617" y="476016"/>
                  <a:pt x="1751984" y="476583"/>
                  <a:pt x="1751651" y="477249"/>
                </a:cubicBezTo>
                <a:cubicBezTo>
                  <a:pt x="1751318" y="477916"/>
                  <a:pt x="1751151" y="478649"/>
                  <a:pt x="1751151" y="479449"/>
                </a:cubicBezTo>
                <a:lnTo>
                  <a:pt x="1751151" y="660438"/>
                </a:lnTo>
                <a:cubicBezTo>
                  <a:pt x="1751151" y="661238"/>
                  <a:pt x="1751318" y="661972"/>
                  <a:pt x="1751651" y="662638"/>
                </a:cubicBezTo>
                <a:cubicBezTo>
                  <a:pt x="1751984" y="663305"/>
                  <a:pt x="1752617" y="663838"/>
                  <a:pt x="1753551" y="664238"/>
                </a:cubicBezTo>
                <a:cubicBezTo>
                  <a:pt x="1754484" y="664638"/>
                  <a:pt x="1755717" y="664971"/>
                  <a:pt x="1757251" y="665238"/>
                </a:cubicBezTo>
                <a:cubicBezTo>
                  <a:pt x="1758784" y="665505"/>
                  <a:pt x="1760684" y="665638"/>
                  <a:pt x="1762950" y="665638"/>
                </a:cubicBezTo>
                <a:cubicBezTo>
                  <a:pt x="1765350" y="665638"/>
                  <a:pt x="1767317" y="665505"/>
                  <a:pt x="1768850" y="665238"/>
                </a:cubicBezTo>
                <a:cubicBezTo>
                  <a:pt x="1770383" y="664971"/>
                  <a:pt x="1771583" y="664638"/>
                  <a:pt x="1772450" y="664238"/>
                </a:cubicBezTo>
                <a:cubicBezTo>
                  <a:pt x="1773316" y="663838"/>
                  <a:pt x="1773950" y="663305"/>
                  <a:pt x="1774350" y="662638"/>
                </a:cubicBezTo>
                <a:cubicBezTo>
                  <a:pt x="1774750" y="661972"/>
                  <a:pt x="1774950" y="661238"/>
                  <a:pt x="1774950" y="660438"/>
                </a:cubicBezTo>
                <a:lnTo>
                  <a:pt x="1774950" y="479449"/>
                </a:lnTo>
                <a:cubicBezTo>
                  <a:pt x="1774950" y="478649"/>
                  <a:pt x="1774750" y="477916"/>
                  <a:pt x="1774350" y="477249"/>
                </a:cubicBezTo>
                <a:cubicBezTo>
                  <a:pt x="1773950" y="476583"/>
                  <a:pt x="1773316" y="476016"/>
                  <a:pt x="1772450" y="475550"/>
                </a:cubicBezTo>
                <a:cubicBezTo>
                  <a:pt x="1771583" y="475083"/>
                  <a:pt x="1770383" y="474750"/>
                  <a:pt x="1768850" y="474550"/>
                </a:cubicBezTo>
                <a:cubicBezTo>
                  <a:pt x="1767317" y="474350"/>
                  <a:pt x="1765350" y="474250"/>
                  <a:pt x="1762950" y="474250"/>
                </a:cubicBezTo>
                <a:close/>
                <a:moveTo>
                  <a:pt x="476276" y="474250"/>
                </a:moveTo>
                <a:cubicBezTo>
                  <a:pt x="474009" y="474250"/>
                  <a:pt x="472109" y="474350"/>
                  <a:pt x="470576" y="474550"/>
                </a:cubicBezTo>
                <a:cubicBezTo>
                  <a:pt x="469043" y="474750"/>
                  <a:pt x="467809" y="475083"/>
                  <a:pt x="466876" y="475550"/>
                </a:cubicBezTo>
                <a:cubicBezTo>
                  <a:pt x="465943" y="476016"/>
                  <a:pt x="465310" y="476583"/>
                  <a:pt x="464976" y="477249"/>
                </a:cubicBezTo>
                <a:cubicBezTo>
                  <a:pt x="464643" y="477916"/>
                  <a:pt x="464476" y="478649"/>
                  <a:pt x="464476" y="479449"/>
                </a:cubicBezTo>
                <a:lnTo>
                  <a:pt x="464476" y="588843"/>
                </a:lnTo>
                <a:cubicBezTo>
                  <a:pt x="464476" y="601642"/>
                  <a:pt x="465576" y="612575"/>
                  <a:pt x="467776" y="621641"/>
                </a:cubicBezTo>
                <a:cubicBezTo>
                  <a:pt x="469976" y="630707"/>
                  <a:pt x="473576" y="638673"/>
                  <a:pt x="478575" y="645539"/>
                </a:cubicBezTo>
                <a:cubicBezTo>
                  <a:pt x="483575" y="652405"/>
                  <a:pt x="490141" y="657838"/>
                  <a:pt x="498274" y="661838"/>
                </a:cubicBezTo>
                <a:cubicBezTo>
                  <a:pt x="506407" y="665838"/>
                  <a:pt x="516406" y="667838"/>
                  <a:pt x="528272" y="667838"/>
                </a:cubicBezTo>
                <a:cubicBezTo>
                  <a:pt x="538138" y="667838"/>
                  <a:pt x="548038" y="665238"/>
                  <a:pt x="557971" y="660038"/>
                </a:cubicBezTo>
                <a:cubicBezTo>
                  <a:pt x="567903" y="654839"/>
                  <a:pt x="578069" y="646439"/>
                  <a:pt x="588469" y="634840"/>
                </a:cubicBezTo>
                <a:lnTo>
                  <a:pt x="588469" y="660438"/>
                </a:lnTo>
                <a:cubicBezTo>
                  <a:pt x="588469" y="661238"/>
                  <a:pt x="588635" y="661972"/>
                  <a:pt x="588969" y="662638"/>
                </a:cubicBezTo>
                <a:cubicBezTo>
                  <a:pt x="589302" y="663305"/>
                  <a:pt x="589869" y="663838"/>
                  <a:pt x="590669" y="664238"/>
                </a:cubicBezTo>
                <a:cubicBezTo>
                  <a:pt x="591469" y="664638"/>
                  <a:pt x="592602" y="664971"/>
                  <a:pt x="594068" y="665238"/>
                </a:cubicBezTo>
                <a:cubicBezTo>
                  <a:pt x="595535" y="665505"/>
                  <a:pt x="597468" y="665638"/>
                  <a:pt x="599868" y="665638"/>
                </a:cubicBezTo>
                <a:cubicBezTo>
                  <a:pt x="602001" y="665638"/>
                  <a:pt x="603801" y="665505"/>
                  <a:pt x="605268" y="665238"/>
                </a:cubicBezTo>
                <a:cubicBezTo>
                  <a:pt x="606734" y="664971"/>
                  <a:pt x="607934" y="664638"/>
                  <a:pt x="608867" y="664238"/>
                </a:cubicBezTo>
                <a:cubicBezTo>
                  <a:pt x="609801" y="663838"/>
                  <a:pt x="610434" y="663305"/>
                  <a:pt x="610767" y="662638"/>
                </a:cubicBezTo>
                <a:cubicBezTo>
                  <a:pt x="611101" y="661972"/>
                  <a:pt x="611267" y="661238"/>
                  <a:pt x="611267" y="660438"/>
                </a:cubicBezTo>
                <a:lnTo>
                  <a:pt x="611267" y="479449"/>
                </a:lnTo>
                <a:cubicBezTo>
                  <a:pt x="611267" y="478649"/>
                  <a:pt x="611067" y="477916"/>
                  <a:pt x="610667" y="477249"/>
                </a:cubicBezTo>
                <a:cubicBezTo>
                  <a:pt x="610267" y="476583"/>
                  <a:pt x="609634" y="476016"/>
                  <a:pt x="608767" y="475550"/>
                </a:cubicBezTo>
                <a:cubicBezTo>
                  <a:pt x="607901" y="475083"/>
                  <a:pt x="606701" y="474750"/>
                  <a:pt x="605168" y="474550"/>
                </a:cubicBezTo>
                <a:cubicBezTo>
                  <a:pt x="603634" y="474350"/>
                  <a:pt x="601735" y="474250"/>
                  <a:pt x="599468" y="474250"/>
                </a:cubicBezTo>
                <a:cubicBezTo>
                  <a:pt x="597068" y="474250"/>
                  <a:pt x="595102" y="474350"/>
                  <a:pt x="593568" y="474550"/>
                </a:cubicBezTo>
                <a:cubicBezTo>
                  <a:pt x="592035" y="474750"/>
                  <a:pt x="590802" y="475083"/>
                  <a:pt x="589869" y="475550"/>
                </a:cubicBezTo>
                <a:cubicBezTo>
                  <a:pt x="588935" y="476016"/>
                  <a:pt x="588302" y="476583"/>
                  <a:pt x="587969" y="477249"/>
                </a:cubicBezTo>
                <a:cubicBezTo>
                  <a:pt x="587635" y="477916"/>
                  <a:pt x="587469" y="478649"/>
                  <a:pt x="587469" y="479449"/>
                </a:cubicBezTo>
                <a:lnTo>
                  <a:pt x="587469" y="609241"/>
                </a:lnTo>
                <a:cubicBezTo>
                  <a:pt x="577203" y="621907"/>
                  <a:pt x="567503" y="631507"/>
                  <a:pt x="558371" y="638040"/>
                </a:cubicBezTo>
                <a:cubicBezTo>
                  <a:pt x="549238" y="644573"/>
                  <a:pt x="540072" y="647839"/>
                  <a:pt x="530872" y="647839"/>
                </a:cubicBezTo>
                <a:cubicBezTo>
                  <a:pt x="523673" y="647839"/>
                  <a:pt x="517373" y="646472"/>
                  <a:pt x="511973" y="643739"/>
                </a:cubicBezTo>
                <a:cubicBezTo>
                  <a:pt x="506574" y="641006"/>
                  <a:pt x="502141" y="637140"/>
                  <a:pt x="498674" y="632140"/>
                </a:cubicBezTo>
                <a:cubicBezTo>
                  <a:pt x="495208" y="627140"/>
                  <a:pt x="492608" y="621107"/>
                  <a:pt x="490875" y="614041"/>
                </a:cubicBezTo>
                <a:cubicBezTo>
                  <a:pt x="489141" y="606975"/>
                  <a:pt x="488275" y="597842"/>
                  <a:pt x="488275" y="586643"/>
                </a:cubicBezTo>
                <a:lnTo>
                  <a:pt x="488275" y="479449"/>
                </a:lnTo>
                <a:cubicBezTo>
                  <a:pt x="488275" y="478649"/>
                  <a:pt x="488075" y="477916"/>
                  <a:pt x="487675" y="477249"/>
                </a:cubicBezTo>
                <a:cubicBezTo>
                  <a:pt x="487275" y="476583"/>
                  <a:pt x="486642" y="476016"/>
                  <a:pt x="485775" y="475550"/>
                </a:cubicBezTo>
                <a:cubicBezTo>
                  <a:pt x="484908" y="475083"/>
                  <a:pt x="483708" y="474750"/>
                  <a:pt x="482175" y="474550"/>
                </a:cubicBezTo>
                <a:cubicBezTo>
                  <a:pt x="480642" y="474350"/>
                  <a:pt x="478675" y="474250"/>
                  <a:pt x="476276" y="474250"/>
                </a:cubicBezTo>
                <a:close/>
                <a:moveTo>
                  <a:pt x="2129421" y="472050"/>
                </a:moveTo>
                <a:cubicBezTo>
                  <a:pt x="2119555" y="472050"/>
                  <a:pt x="2109622" y="474650"/>
                  <a:pt x="2099623" y="479849"/>
                </a:cubicBezTo>
                <a:cubicBezTo>
                  <a:pt x="2089623" y="485049"/>
                  <a:pt x="2079424" y="493449"/>
                  <a:pt x="2069025" y="505048"/>
                </a:cubicBezTo>
                <a:lnTo>
                  <a:pt x="2069025" y="479449"/>
                </a:lnTo>
                <a:cubicBezTo>
                  <a:pt x="2069025" y="478649"/>
                  <a:pt x="2068858" y="477916"/>
                  <a:pt x="2068525" y="477249"/>
                </a:cubicBezTo>
                <a:cubicBezTo>
                  <a:pt x="2068191" y="476583"/>
                  <a:pt x="2067625" y="476016"/>
                  <a:pt x="2066825" y="475550"/>
                </a:cubicBezTo>
                <a:cubicBezTo>
                  <a:pt x="2066025" y="475083"/>
                  <a:pt x="2064892" y="474750"/>
                  <a:pt x="2063425" y="474550"/>
                </a:cubicBezTo>
                <a:cubicBezTo>
                  <a:pt x="2061958" y="474350"/>
                  <a:pt x="2060092" y="474250"/>
                  <a:pt x="2057825" y="474250"/>
                </a:cubicBezTo>
                <a:cubicBezTo>
                  <a:pt x="2055559" y="474250"/>
                  <a:pt x="2053726" y="474350"/>
                  <a:pt x="2052326" y="474550"/>
                </a:cubicBezTo>
                <a:cubicBezTo>
                  <a:pt x="2050926" y="474750"/>
                  <a:pt x="2049759" y="475083"/>
                  <a:pt x="2048826" y="475550"/>
                </a:cubicBezTo>
                <a:cubicBezTo>
                  <a:pt x="2047893" y="476016"/>
                  <a:pt x="2047259" y="476583"/>
                  <a:pt x="2046926" y="477249"/>
                </a:cubicBezTo>
                <a:cubicBezTo>
                  <a:pt x="2046593" y="477916"/>
                  <a:pt x="2046426" y="478649"/>
                  <a:pt x="2046426" y="479449"/>
                </a:cubicBezTo>
                <a:lnTo>
                  <a:pt x="2046426" y="660438"/>
                </a:lnTo>
                <a:cubicBezTo>
                  <a:pt x="2046426" y="661238"/>
                  <a:pt x="2046593" y="661972"/>
                  <a:pt x="2046926" y="662638"/>
                </a:cubicBezTo>
                <a:cubicBezTo>
                  <a:pt x="2047259" y="663305"/>
                  <a:pt x="2047893" y="663838"/>
                  <a:pt x="2048826" y="664238"/>
                </a:cubicBezTo>
                <a:cubicBezTo>
                  <a:pt x="2049759" y="664638"/>
                  <a:pt x="2050993" y="664971"/>
                  <a:pt x="2052526" y="665238"/>
                </a:cubicBezTo>
                <a:cubicBezTo>
                  <a:pt x="2054059" y="665505"/>
                  <a:pt x="2055959" y="665638"/>
                  <a:pt x="2058225" y="665638"/>
                </a:cubicBezTo>
                <a:cubicBezTo>
                  <a:pt x="2060625" y="665638"/>
                  <a:pt x="2062592" y="665505"/>
                  <a:pt x="2064125" y="665238"/>
                </a:cubicBezTo>
                <a:cubicBezTo>
                  <a:pt x="2065658" y="664971"/>
                  <a:pt x="2066858" y="664638"/>
                  <a:pt x="2067725" y="664238"/>
                </a:cubicBezTo>
                <a:cubicBezTo>
                  <a:pt x="2068591" y="663838"/>
                  <a:pt x="2069225" y="663305"/>
                  <a:pt x="2069625" y="662638"/>
                </a:cubicBezTo>
                <a:cubicBezTo>
                  <a:pt x="2070025" y="661972"/>
                  <a:pt x="2070225" y="661238"/>
                  <a:pt x="2070225" y="660438"/>
                </a:cubicBezTo>
                <a:lnTo>
                  <a:pt x="2070225" y="530646"/>
                </a:lnTo>
                <a:cubicBezTo>
                  <a:pt x="2080357" y="517980"/>
                  <a:pt x="2090023" y="508381"/>
                  <a:pt x="2099223" y="501848"/>
                </a:cubicBezTo>
                <a:cubicBezTo>
                  <a:pt x="2108422" y="495315"/>
                  <a:pt x="2117622" y="492049"/>
                  <a:pt x="2126821" y="492049"/>
                </a:cubicBezTo>
                <a:cubicBezTo>
                  <a:pt x="2134021" y="492049"/>
                  <a:pt x="2140320" y="493415"/>
                  <a:pt x="2145720" y="496148"/>
                </a:cubicBezTo>
                <a:cubicBezTo>
                  <a:pt x="2151120" y="498882"/>
                  <a:pt x="2155553" y="502748"/>
                  <a:pt x="2159019" y="507748"/>
                </a:cubicBezTo>
                <a:cubicBezTo>
                  <a:pt x="2162486" y="512747"/>
                  <a:pt x="2165085" y="518747"/>
                  <a:pt x="2166819" y="525747"/>
                </a:cubicBezTo>
                <a:cubicBezTo>
                  <a:pt x="2168552" y="532746"/>
                  <a:pt x="2169419" y="541846"/>
                  <a:pt x="2169419" y="553045"/>
                </a:cubicBezTo>
                <a:lnTo>
                  <a:pt x="2169419" y="660438"/>
                </a:lnTo>
                <a:cubicBezTo>
                  <a:pt x="2169419" y="661238"/>
                  <a:pt x="2169619" y="661972"/>
                  <a:pt x="2170019" y="662638"/>
                </a:cubicBezTo>
                <a:cubicBezTo>
                  <a:pt x="2170419" y="663305"/>
                  <a:pt x="2171052" y="663838"/>
                  <a:pt x="2171918" y="664238"/>
                </a:cubicBezTo>
                <a:cubicBezTo>
                  <a:pt x="2172785" y="664638"/>
                  <a:pt x="2173985" y="664971"/>
                  <a:pt x="2175518" y="665238"/>
                </a:cubicBezTo>
                <a:cubicBezTo>
                  <a:pt x="2177051" y="665505"/>
                  <a:pt x="2179018" y="665638"/>
                  <a:pt x="2181418" y="665638"/>
                </a:cubicBezTo>
                <a:cubicBezTo>
                  <a:pt x="2183684" y="665638"/>
                  <a:pt x="2185584" y="665505"/>
                  <a:pt x="2187117" y="665238"/>
                </a:cubicBezTo>
                <a:cubicBezTo>
                  <a:pt x="2188651" y="664971"/>
                  <a:pt x="2189851" y="664638"/>
                  <a:pt x="2190717" y="664238"/>
                </a:cubicBezTo>
                <a:cubicBezTo>
                  <a:pt x="2191584" y="663838"/>
                  <a:pt x="2192217" y="663305"/>
                  <a:pt x="2192617" y="662638"/>
                </a:cubicBezTo>
                <a:cubicBezTo>
                  <a:pt x="2193017" y="661972"/>
                  <a:pt x="2193217" y="661238"/>
                  <a:pt x="2193217" y="660438"/>
                </a:cubicBezTo>
                <a:lnTo>
                  <a:pt x="2193217" y="550845"/>
                </a:lnTo>
                <a:cubicBezTo>
                  <a:pt x="2193217" y="538046"/>
                  <a:pt x="2192117" y="527113"/>
                  <a:pt x="2189917" y="518047"/>
                </a:cubicBezTo>
                <a:cubicBezTo>
                  <a:pt x="2187717" y="508981"/>
                  <a:pt x="2184118" y="501048"/>
                  <a:pt x="2179118" y="494248"/>
                </a:cubicBezTo>
                <a:cubicBezTo>
                  <a:pt x="2174118" y="487449"/>
                  <a:pt x="2167552" y="482049"/>
                  <a:pt x="2159419" y="478049"/>
                </a:cubicBezTo>
                <a:cubicBezTo>
                  <a:pt x="2151286" y="474050"/>
                  <a:pt x="2141287" y="472050"/>
                  <a:pt x="2129421" y="472050"/>
                </a:cubicBezTo>
                <a:close/>
                <a:moveTo>
                  <a:pt x="1912071" y="472050"/>
                </a:moveTo>
                <a:cubicBezTo>
                  <a:pt x="1897272" y="472050"/>
                  <a:pt x="1884340" y="474516"/>
                  <a:pt x="1873274" y="479449"/>
                </a:cubicBezTo>
                <a:cubicBezTo>
                  <a:pt x="1862208" y="484382"/>
                  <a:pt x="1852975" y="491282"/>
                  <a:pt x="1845575" y="500148"/>
                </a:cubicBezTo>
                <a:cubicBezTo>
                  <a:pt x="1838176" y="509014"/>
                  <a:pt x="1832643" y="519514"/>
                  <a:pt x="1828977" y="531646"/>
                </a:cubicBezTo>
                <a:cubicBezTo>
                  <a:pt x="1825310" y="543779"/>
                  <a:pt x="1823477" y="557045"/>
                  <a:pt x="1823477" y="571444"/>
                </a:cubicBezTo>
                <a:cubicBezTo>
                  <a:pt x="1823477" y="586376"/>
                  <a:pt x="1825243" y="599775"/>
                  <a:pt x="1828777" y="611641"/>
                </a:cubicBezTo>
                <a:cubicBezTo>
                  <a:pt x="1832310" y="623507"/>
                  <a:pt x="1837643" y="633607"/>
                  <a:pt x="1844775" y="641939"/>
                </a:cubicBezTo>
                <a:cubicBezTo>
                  <a:pt x="1851909" y="650272"/>
                  <a:pt x="1860775" y="656672"/>
                  <a:pt x="1871374" y="661138"/>
                </a:cubicBezTo>
                <a:cubicBezTo>
                  <a:pt x="1881973" y="665605"/>
                  <a:pt x="1894339" y="667838"/>
                  <a:pt x="1908472" y="667838"/>
                </a:cubicBezTo>
                <a:cubicBezTo>
                  <a:pt x="1923137" y="667838"/>
                  <a:pt x="1936003" y="665338"/>
                  <a:pt x="1947069" y="660338"/>
                </a:cubicBezTo>
                <a:cubicBezTo>
                  <a:pt x="1958135" y="655339"/>
                  <a:pt x="1967368" y="648372"/>
                  <a:pt x="1974768" y="639440"/>
                </a:cubicBezTo>
                <a:cubicBezTo>
                  <a:pt x="1982167" y="630507"/>
                  <a:pt x="1987733" y="619974"/>
                  <a:pt x="1991467" y="607842"/>
                </a:cubicBezTo>
                <a:cubicBezTo>
                  <a:pt x="1995200" y="595709"/>
                  <a:pt x="1997066" y="582443"/>
                  <a:pt x="1997066" y="568044"/>
                </a:cubicBezTo>
                <a:cubicBezTo>
                  <a:pt x="1997066" y="553245"/>
                  <a:pt x="1995266" y="539912"/>
                  <a:pt x="1991667" y="528046"/>
                </a:cubicBezTo>
                <a:cubicBezTo>
                  <a:pt x="1988067" y="516180"/>
                  <a:pt x="1982734" y="506081"/>
                  <a:pt x="1975667" y="497748"/>
                </a:cubicBezTo>
                <a:cubicBezTo>
                  <a:pt x="1968601" y="489415"/>
                  <a:pt x="1959769" y="483049"/>
                  <a:pt x="1949169" y="478649"/>
                </a:cubicBezTo>
                <a:cubicBezTo>
                  <a:pt x="1938570" y="474250"/>
                  <a:pt x="1926204" y="472050"/>
                  <a:pt x="1912071" y="472050"/>
                </a:cubicBezTo>
                <a:close/>
                <a:moveTo>
                  <a:pt x="1640823" y="472050"/>
                </a:moveTo>
                <a:cubicBezTo>
                  <a:pt x="1630157" y="472050"/>
                  <a:pt x="1620924" y="473516"/>
                  <a:pt x="1613125" y="476450"/>
                </a:cubicBezTo>
                <a:cubicBezTo>
                  <a:pt x="1605325" y="479383"/>
                  <a:pt x="1598925" y="483249"/>
                  <a:pt x="1593926" y="488049"/>
                </a:cubicBezTo>
                <a:cubicBezTo>
                  <a:pt x="1588926" y="492849"/>
                  <a:pt x="1585226" y="498282"/>
                  <a:pt x="1582826" y="504348"/>
                </a:cubicBezTo>
                <a:cubicBezTo>
                  <a:pt x="1580427" y="510414"/>
                  <a:pt x="1579227" y="516580"/>
                  <a:pt x="1579227" y="522847"/>
                </a:cubicBezTo>
                <a:cubicBezTo>
                  <a:pt x="1579227" y="530713"/>
                  <a:pt x="1580560" y="537446"/>
                  <a:pt x="1583226" y="543045"/>
                </a:cubicBezTo>
                <a:cubicBezTo>
                  <a:pt x="1585893" y="548645"/>
                  <a:pt x="1589393" y="553445"/>
                  <a:pt x="1593726" y="557445"/>
                </a:cubicBezTo>
                <a:cubicBezTo>
                  <a:pt x="1598059" y="561444"/>
                  <a:pt x="1602992" y="564844"/>
                  <a:pt x="1608525" y="567644"/>
                </a:cubicBezTo>
                <a:cubicBezTo>
                  <a:pt x="1614058" y="570444"/>
                  <a:pt x="1619724" y="573010"/>
                  <a:pt x="1625524" y="575344"/>
                </a:cubicBezTo>
                <a:cubicBezTo>
                  <a:pt x="1631323" y="577677"/>
                  <a:pt x="1636990" y="579943"/>
                  <a:pt x="1642523" y="582143"/>
                </a:cubicBezTo>
                <a:cubicBezTo>
                  <a:pt x="1648056" y="584343"/>
                  <a:pt x="1652989" y="586876"/>
                  <a:pt x="1657322" y="589743"/>
                </a:cubicBezTo>
                <a:cubicBezTo>
                  <a:pt x="1661655" y="592609"/>
                  <a:pt x="1665155" y="595976"/>
                  <a:pt x="1667821" y="599842"/>
                </a:cubicBezTo>
                <a:cubicBezTo>
                  <a:pt x="1670488" y="603708"/>
                  <a:pt x="1671821" y="608441"/>
                  <a:pt x="1671821" y="614041"/>
                </a:cubicBezTo>
                <a:cubicBezTo>
                  <a:pt x="1671821" y="619641"/>
                  <a:pt x="1670788" y="624541"/>
                  <a:pt x="1668721" y="628740"/>
                </a:cubicBezTo>
                <a:cubicBezTo>
                  <a:pt x="1666655" y="632940"/>
                  <a:pt x="1663755" y="636373"/>
                  <a:pt x="1660022" y="639040"/>
                </a:cubicBezTo>
                <a:cubicBezTo>
                  <a:pt x="1656289" y="641706"/>
                  <a:pt x="1651889" y="643706"/>
                  <a:pt x="1646823" y="645039"/>
                </a:cubicBezTo>
                <a:cubicBezTo>
                  <a:pt x="1641756" y="646373"/>
                  <a:pt x="1636157" y="647039"/>
                  <a:pt x="1630023" y="647039"/>
                </a:cubicBezTo>
                <a:cubicBezTo>
                  <a:pt x="1622424" y="647039"/>
                  <a:pt x="1615724" y="646106"/>
                  <a:pt x="1609925" y="644239"/>
                </a:cubicBezTo>
                <a:cubicBezTo>
                  <a:pt x="1604125" y="642373"/>
                  <a:pt x="1599125" y="640340"/>
                  <a:pt x="1594926" y="638140"/>
                </a:cubicBezTo>
                <a:cubicBezTo>
                  <a:pt x="1590726" y="635940"/>
                  <a:pt x="1587226" y="633907"/>
                  <a:pt x="1584426" y="632040"/>
                </a:cubicBezTo>
                <a:cubicBezTo>
                  <a:pt x="1581627" y="630174"/>
                  <a:pt x="1579493" y="629240"/>
                  <a:pt x="1578027" y="629240"/>
                </a:cubicBezTo>
                <a:cubicBezTo>
                  <a:pt x="1577227" y="629240"/>
                  <a:pt x="1576493" y="629474"/>
                  <a:pt x="1575827" y="629940"/>
                </a:cubicBezTo>
                <a:cubicBezTo>
                  <a:pt x="1575160" y="630407"/>
                  <a:pt x="1574627" y="631107"/>
                  <a:pt x="1574227" y="632040"/>
                </a:cubicBezTo>
                <a:cubicBezTo>
                  <a:pt x="1573827" y="632973"/>
                  <a:pt x="1573493" y="634107"/>
                  <a:pt x="1573227" y="635440"/>
                </a:cubicBezTo>
                <a:cubicBezTo>
                  <a:pt x="1572960" y="636773"/>
                  <a:pt x="1572827" y="638306"/>
                  <a:pt x="1572827" y="640040"/>
                </a:cubicBezTo>
                <a:cubicBezTo>
                  <a:pt x="1572827" y="643373"/>
                  <a:pt x="1573160" y="646039"/>
                  <a:pt x="1573827" y="648039"/>
                </a:cubicBezTo>
                <a:cubicBezTo>
                  <a:pt x="1574493" y="650039"/>
                  <a:pt x="1575560" y="651706"/>
                  <a:pt x="1577027" y="653039"/>
                </a:cubicBezTo>
                <a:cubicBezTo>
                  <a:pt x="1578493" y="654372"/>
                  <a:pt x="1580793" y="655905"/>
                  <a:pt x="1583926" y="657638"/>
                </a:cubicBezTo>
                <a:cubicBezTo>
                  <a:pt x="1587059" y="659372"/>
                  <a:pt x="1590893" y="661005"/>
                  <a:pt x="1595426" y="662538"/>
                </a:cubicBezTo>
                <a:cubicBezTo>
                  <a:pt x="1599959" y="664071"/>
                  <a:pt x="1605025" y="665338"/>
                  <a:pt x="1610625" y="666338"/>
                </a:cubicBezTo>
                <a:cubicBezTo>
                  <a:pt x="1616224" y="667338"/>
                  <a:pt x="1622157" y="667838"/>
                  <a:pt x="1628424" y="667838"/>
                </a:cubicBezTo>
                <a:cubicBezTo>
                  <a:pt x="1638423" y="667838"/>
                  <a:pt x="1647556" y="666571"/>
                  <a:pt x="1655822" y="664038"/>
                </a:cubicBezTo>
                <a:cubicBezTo>
                  <a:pt x="1664088" y="661505"/>
                  <a:pt x="1671188" y="657838"/>
                  <a:pt x="1677121" y="653039"/>
                </a:cubicBezTo>
                <a:cubicBezTo>
                  <a:pt x="1683054" y="648239"/>
                  <a:pt x="1687620" y="642406"/>
                  <a:pt x="1690820" y="635540"/>
                </a:cubicBezTo>
                <a:cubicBezTo>
                  <a:pt x="1694020" y="628674"/>
                  <a:pt x="1695619" y="620907"/>
                  <a:pt x="1695619" y="612241"/>
                </a:cubicBezTo>
                <a:cubicBezTo>
                  <a:pt x="1695619" y="604642"/>
                  <a:pt x="1694286" y="598142"/>
                  <a:pt x="1691620" y="592742"/>
                </a:cubicBezTo>
                <a:cubicBezTo>
                  <a:pt x="1688953" y="587343"/>
                  <a:pt x="1685420" y="582710"/>
                  <a:pt x="1681020" y="578843"/>
                </a:cubicBezTo>
                <a:cubicBezTo>
                  <a:pt x="1676621" y="574977"/>
                  <a:pt x="1671621" y="571677"/>
                  <a:pt x="1666021" y="568944"/>
                </a:cubicBezTo>
                <a:cubicBezTo>
                  <a:pt x="1660422" y="566211"/>
                  <a:pt x="1654722" y="563711"/>
                  <a:pt x="1648922" y="561444"/>
                </a:cubicBezTo>
                <a:cubicBezTo>
                  <a:pt x="1643123" y="559178"/>
                  <a:pt x="1637423" y="556911"/>
                  <a:pt x="1631823" y="554645"/>
                </a:cubicBezTo>
                <a:cubicBezTo>
                  <a:pt x="1626224" y="552378"/>
                  <a:pt x="1621224" y="549778"/>
                  <a:pt x="1616824" y="546845"/>
                </a:cubicBezTo>
                <a:cubicBezTo>
                  <a:pt x="1612425" y="543912"/>
                  <a:pt x="1608891" y="540446"/>
                  <a:pt x="1606225" y="536446"/>
                </a:cubicBezTo>
                <a:cubicBezTo>
                  <a:pt x="1603558" y="532446"/>
                  <a:pt x="1602225" y="527513"/>
                  <a:pt x="1602225" y="521647"/>
                </a:cubicBezTo>
                <a:cubicBezTo>
                  <a:pt x="1602225" y="517380"/>
                  <a:pt x="1602992" y="513447"/>
                  <a:pt x="1604525" y="509848"/>
                </a:cubicBezTo>
                <a:cubicBezTo>
                  <a:pt x="1606058" y="506248"/>
                  <a:pt x="1608358" y="503115"/>
                  <a:pt x="1611425" y="500448"/>
                </a:cubicBezTo>
                <a:cubicBezTo>
                  <a:pt x="1614491" y="497782"/>
                  <a:pt x="1618391" y="495715"/>
                  <a:pt x="1623124" y="494248"/>
                </a:cubicBezTo>
                <a:cubicBezTo>
                  <a:pt x="1627857" y="492782"/>
                  <a:pt x="1633357" y="492049"/>
                  <a:pt x="1639623" y="492049"/>
                </a:cubicBezTo>
                <a:cubicBezTo>
                  <a:pt x="1645889" y="492049"/>
                  <a:pt x="1651422" y="492782"/>
                  <a:pt x="1656222" y="494248"/>
                </a:cubicBezTo>
                <a:cubicBezTo>
                  <a:pt x="1661022" y="495715"/>
                  <a:pt x="1665155" y="497315"/>
                  <a:pt x="1668621" y="499048"/>
                </a:cubicBezTo>
                <a:cubicBezTo>
                  <a:pt x="1672087" y="500781"/>
                  <a:pt x="1674887" y="502381"/>
                  <a:pt x="1677021" y="503848"/>
                </a:cubicBezTo>
                <a:cubicBezTo>
                  <a:pt x="1679154" y="505314"/>
                  <a:pt x="1680754" y="506048"/>
                  <a:pt x="1681820" y="506048"/>
                </a:cubicBezTo>
                <a:cubicBezTo>
                  <a:pt x="1682620" y="506048"/>
                  <a:pt x="1683320" y="505814"/>
                  <a:pt x="1683920" y="505348"/>
                </a:cubicBezTo>
                <a:cubicBezTo>
                  <a:pt x="1684520" y="504881"/>
                  <a:pt x="1685020" y="504181"/>
                  <a:pt x="1685420" y="503248"/>
                </a:cubicBezTo>
                <a:cubicBezTo>
                  <a:pt x="1685820" y="502315"/>
                  <a:pt x="1686120" y="501215"/>
                  <a:pt x="1686320" y="499948"/>
                </a:cubicBezTo>
                <a:cubicBezTo>
                  <a:pt x="1686520" y="498682"/>
                  <a:pt x="1686620" y="497248"/>
                  <a:pt x="1686620" y="495648"/>
                </a:cubicBezTo>
                <a:cubicBezTo>
                  <a:pt x="1686620" y="494048"/>
                  <a:pt x="1686553" y="492682"/>
                  <a:pt x="1686420" y="491549"/>
                </a:cubicBezTo>
                <a:cubicBezTo>
                  <a:pt x="1686287" y="490415"/>
                  <a:pt x="1686120" y="489449"/>
                  <a:pt x="1685920" y="488649"/>
                </a:cubicBezTo>
                <a:cubicBezTo>
                  <a:pt x="1685720" y="487849"/>
                  <a:pt x="1685387" y="487082"/>
                  <a:pt x="1684920" y="486349"/>
                </a:cubicBezTo>
                <a:cubicBezTo>
                  <a:pt x="1684453" y="485616"/>
                  <a:pt x="1683520" y="484716"/>
                  <a:pt x="1682120" y="483649"/>
                </a:cubicBezTo>
                <a:cubicBezTo>
                  <a:pt x="1680720" y="482583"/>
                  <a:pt x="1678687" y="481349"/>
                  <a:pt x="1676021" y="479949"/>
                </a:cubicBezTo>
                <a:cubicBezTo>
                  <a:pt x="1673354" y="478549"/>
                  <a:pt x="1670188" y="477249"/>
                  <a:pt x="1666521" y="476050"/>
                </a:cubicBezTo>
                <a:cubicBezTo>
                  <a:pt x="1662855" y="474850"/>
                  <a:pt x="1658788" y="473883"/>
                  <a:pt x="1654322" y="473150"/>
                </a:cubicBezTo>
                <a:cubicBezTo>
                  <a:pt x="1649856" y="472416"/>
                  <a:pt x="1645356" y="472050"/>
                  <a:pt x="1640823" y="472050"/>
                </a:cubicBezTo>
                <a:close/>
                <a:moveTo>
                  <a:pt x="1478898" y="472050"/>
                </a:moveTo>
                <a:cubicBezTo>
                  <a:pt x="1468232" y="472050"/>
                  <a:pt x="1458999" y="473516"/>
                  <a:pt x="1451199" y="476450"/>
                </a:cubicBezTo>
                <a:cubicBezTo>
                  <a:pt x="1443400" y="479383"/>
                  <a:pt x="1437000" y="483249"/>
                  <a:pt x="1432001" y="488049"/>
                </a:cubicBezTo>
                <a:cubicBezTo>
                  <a:pt x="1427001" y="492849"/>
                  <a:pt x="1423301" y="498282"/>
                  <a:pt x="1420901" y="504348"/>
                </a:cubicBezTo>
                <a:cubicBezTo>
                  <a:pt x="1418501" y="510414"/>
                  <a:pt x="1417301" y="516580"/>
                  <a:pt x="1417301" y="522847"/>
                </a:cubicBezTo>
                <a:cubicBezTo>
                  <a:pt x="1417301" y="530713"/>
                  <a:pt x="1418635" y="537446"/>
                  <a:pt x="1421301" y="543045"/>
                </a:cubicBezTo>
                <a:cubicBezTo>
                  <a:pt x="1423968" y="548645"/>
                  <a:pt x="1427468" y="553445"/>
                  <a:pt x="1431801" y="557445"/>
                </a:cubicBezTo>
                <a:cubicBezTo>
                  <a:pt x="1436134" y="561444"/>
                  <a:pt x="1441067" y="564844"/>
                  <a:pt x="1446600" y="567644"/>
                </a:cubicBezTo>
                <a:cubicBezTo>
                  <a:pt x="1452133" y="570444"/>
                  <a:pt x="1457799" y="573010"/>
                  <a:pt x="1463599" y="575344"/>
                </a:cubicBezTo>
                <a:cubicBezTo>
                  <a:pt x="1469398" y="577677"/>
                  <a:pt x="1475065" y="579943"/>
                  <a:pt x="1480598" y="582143"/>
                </a:cubicBezTo>
                <a:cubicBezTo>
                  <a:pt x="1486131" y="584343"/>
                  <a:pt x="1491064" y="586876"/>
                  <a:pt x="1495397" y="589743"/>
                </a:cubicBezTo>
                <a:cubicBezTo>
                  <a:pt x="1499730" y="592609"/>
                  <a:pt x="1503230" y="595976"/>
                  <a:pt x="1505896" y="599842"/>
                </a:cubicBezTo>
                <a:cubicBezTo>
                  <a:pt x="1508563" y="603708"/>
                  <a:pt x="1509896" y="608441"/>
                  <a:pt x="1509896" y="614041"/>
                </a:cubicBezTo>
                <a:cubicBezTo>
                  <a:pt x="1509896" y="619641"/>
                  <a:pt x="1508863" y="624541"/>
                  <a:pt x="1506796" y="628740"/>
                </a:cubicBezTo>
                <a:cubicBezTo>
                  <a:pt x="1504730" y="632940"/>
                  <a:pt x="1501830" y="636373"/>
                  <a:pt x="1498097" y="639040"/>
                </a:cubicBezTo>
                <a:cubicBezTo>
                  <a:pt x="1494364" y="641706"/>
                  <a:pt x="1489964" y="643706"/>
                  <a:pt x="1484897" y="645039"/>
                </a:cubicBezTo>
                <a:cubicBezTo>
                  <a:pt x="1479831" y="646373"/>
                  <a:pt x="1474232" y="647039"/>
                  <a:pt x="1468098" y="647039"/>
                </a:cubicBezTo>
                <a:cubicBezTo>
                  <a:pt x="1460499" y="647039"/>
                  <a:pt x="1453799" y="646106"/>
                  <a:pt x="1448000" y="644239"/>
                </a:cubicBezTo>
                <a:cubicBezTo>
                  <a:pt x="1442200" y="642373"/>
                  <a:pt x="1437200" y="640340"/>
                  <a:pt x="1433001" y="638140"/>
                </a:cubicBezTo>
                <a:cubicBezTo>
                  <a:pt x="1428801" y="635940"/>
                  <a:pt x="1425301" y="633907"/>
                  <a:pt x="1422501" y="632040"/>
                </a:cubicBezTo>
                <a:cubicBezTo>
                  <a:pt x="1419701" y="630174"/>
                  <a:pt x="1417568" y="629240"/>
                  <a:pt x="1416101" y="629240"/>
                </a:cubicBezTo>
                <a:cubicBezTo>
                  <a:pt x="1415302" y="629240"/>
                  <a:pt x="1414568" y="629474"/>
                  <a:pt x="1413902" y="629940"/>
                </a:cubicBezTo>
                <a:cubicBezTo>
                  <a:pt x="1413235" y="630407"/>
                  <a:pt x="1412702" y="631107"/>
                  <a:pt x="1412302" y="632040"/>
                </a:cubicBezTo>
                <a:cubicBezTo>
                  <a:pt x="1411902" y="632973"/>
                  <a:pt x="1411569" y="634107"/>
                  <a:pt x="1411302" y="635440"/>
                </a:cubicBezTo>
                <a:cubicBezTo>
                  <a:pt x="1411035" y="636773"/>
                  <a:pt x="1410902" y="638306"/>
                  <a:pt x="1410902" y="640040"/>
                </a:cubicBezTo>
                <a:cubicBezTo>
                  <a:pt x="1410902" y="643373"/>
                  <a:pt x="1411235" y="646039"/>
                  <a:pt x="1411902" y="648039"/>
                </a:cubicBezTo>
                <a:cubicBezTo>
                  <a:pt x="1412569" y="650039"/>
                  <a:pt x="1413635" y="651706"/>
                  <a:pt x="1415102" y="653039"/>
                </a:cubicBezTo>
                <a:cubicBezTo>
                  <a:pt x="1416568" y="654372"/>
                  <a:pt x="1418868" y="655905"/>
                  <a:pt x="1422001" y="657638"/>
                </a:cubicBezTo>
                <a:cubicBezTo>
                  <a:pt x="1425134" y="659372"/>
                  <a:pt x="1428967" y="661005"/>
                  <a:pt x="1433501" y="662538"/>
                </a:cubicBezTo>
                <a:cubicBezTo>
                  <a:pt x="1438034" y="664071"/>
                  <a:pt x="1443100" y="665338"/>
                  <a:pt x="1448700" y="666338"/>
                </a:cubicBezTo>
                <a:cubicBezTo>
                  <a:pt x="1454299" y="667338"/>
                  <a:pt x="1460232" y="667838"/>
                  <a:pt x="1466499" y="667838"/>
                </a:cubicBezTo>
                <a:cubicBezTo>
                  <a:pt x="1476498" y="667838"/>
                  <a:pt x="1485631" y="666571"/>
                  <a:pt x="1493897" y="664038"/>
                </a:cubicBezTo>
                <a:cubicBezTo>
                  <a:pt x="1502163" y="661505"/>
                  <a:pt x="1509263" y="657838"/>
                  <a:pt x="1515196" y="653039"/>
                </a:cubicBezTo>
                <a:cubicBezTo>
                  <a:pt x="1521129" y="648239"/>
                  <a:pt x="1525695" y="642406"/>
                  <a:pt x="1528895" y="635540"/>
                </a:cubicBezTo>
                <a:cubicBezTo>
                  <a:pt x="1532095" y="628674"/>
                  <a:pt x="1533695" y="620907"/>
                  <a:pt x="1533695" y="612241"/>
                </a:cubicBezTo>
                <a:cubicBezTo>
                  <a:pt x="1533695" y="604642"/>
                  <a:pt x="1532361" y="598142"/>
                  <a:pt x="1529695" y="592742"/>
                </a:cubicBezTo>
                <a:cubicBezTo>
                  <a:pt x="1527028" y="587343"/>
                  <a:pt x="1523495" y="582710"/>
                  <a:pt x="1519095" y="578843"/>
                </a:cubicBezTo>
                <a:cubicBezTo>
                  <a:pt x="1514696" y="574977"/>
                  <a:pt x="1509696" y="571677"/>
                  <a:pt x="1504096" y="568944"/>
                </a:cubicBezTo>
                <a:cubicBezTo>
                  <a:pt x="1498497" y="566211"/>
                  <a:pt x="1492797" y="563711"/>
                  <a:pt x="1486997" y="561444"/>
                </a:cubicBezTo>
                <a:cubicBezTo>
                  <a:pt x="1481198" y="559178"/>
                  <a:pt x="1475498" y="556911"/>
                  <a:pt x="1469898" y="554645"/>
                </a:cubicBezTo>
                <a:cubicBezTo>
                  <a:pt x="1464299" y="552378"/>
                  <a:pt x="1459299" y="549778"/>
                  <a:pt x="1454899" y="546845"/>
                </a:cubicBezTo>
                <a:cubicBezTo>
                  <a:pt x="1450499" y="543912"/>
                  <a:pt x="1446966" y="540446"/>
                  <a:pt x="1444300" y="536446"/>
                </a:cubicBezTo>
                <a:cubicBezTo>
                  <a:pt x="1441633" y="532446"/>
                  <a:pt x="1440300" y="527513"/>
                  <a:pt x="1440300" y="521647"/>
                </a:cubicBezTo>
                <a:cubicBezTo>
                  <a:pt x="1440300" y="517380"/>
                  <a:pt x="1441067" y="513447"/>
                  <a:pt x="1442600" y="509848"/>
                </a:cubicBezTo>
                <a:cubicBezTo>
                  <a:pt x="1444133" y="506248"/>
                  <a:pt x="1446433" y="503115"/>
                  <a:pt x="1449499" y="500448"/>
                </a:cubicBezTo>
                <a:cubicBezTo>
                  <a:pt x="1452566" y="497782"/>
                  <a:pt x="1456466" y="495715"/>
                  <a:pt x="1461199" y="494248"/>
                </a:cubicBezTo>
                <a:cubicBezTo>
                  <a:pt x="1465932" y="492782"/>
                  <a:pt x="1471432" y="492049"/>
                  <a:pt x="1477698" y="492049"/>
                </a:cubicBezTo>
                <a:cubicBezTo>
                  <a:pt x="1483964" y="492049"/>
                  <a:pt x="1489497" y="492782"/>
                  <a:pt x="1494297" y="494248"/>
                </a:cubicBezTo>
                <a:cubicBezTo>
                  <a:pt x="1499097" y="495715"/>
                  <a:pt x="1503230" y="497315"/>
                  <a:pt x="1506696" y="499048"/>
                </a:cubicBezTo>
                <a:cubicBezTo>
                  <a:pt x="1510163" y="500781"/>
                  <a:pt x="1512963" y="502381"/>
                  <a:pt x="1515096" y="503848"/>
                </a:cubicBezTo>
                <a:cubicBezTo>
                  <a:pt x="1517229" y="505314"/>
                  <a:pt x="1518829" y="506048"/>
                  <a:pt x="1519895" y="506048"/>
                </a:cubicBezTo>
                <a:cubicBezTo>
                  <a:pt x="1520695" y="506048"/>
                  <a:pt x="1521395" y="505814"/>
                  <a:pt x="1521995" y="505348"/>
                </a:cubicBezTo>
                <a:cubicBezTo>
                  <a:pt x="1522595" y="504881"/>
                  <a:pt x="1523095" y="504181"/>
                  <a:pt x="1523495" y="503248"/>
                </a:cubicBezTo>
                <a:cubicBezTo>
                  <a:pt x="1523895" y="502315"/>
                  <a:pt x="1524195" y="501215"/>
                  <a:pt x="1524395" y="499948"/>
                </a:cubicBezTo>
                <a:cubicBezTo>
                  <a:pt x="1524595" y="498682"/>
                  <a:pt x="1524695" y="497248"/>
                  <a:pt x="1524695" y="495648"/>
                </a:cubicBezTo>
                <a:cubicBezTo>
                  <a:pt x="1524695" y="494048"/>
                  <a:pt x="1524629" y="492682"/>
                  <a:pt x="1524495" y="491549"/>
                </a:cubicBezTo>
                <a:cubicBezTo>
                  <a:pt x="1524362" y="490415"/>
                  <a:pt x="1524195" y="489449"/>
                  <a:pt x="1523995" y="488649"/>
                </a:cubicBezTo>
                <a:cubicBezTo>
                  <a:pt x="1523795" y="487849"/>
                  <a:pt x="1523462" y="487082"/>
                  <a:pt x="1522995" y="486349"/>
                </a:cubicBezTo>
                <a:cubicBezTo>
                  <a:pt x="1522529" y="485616"/>
                  <a:pt x="1521595" y="484716"/>
                  <a:pt x="1520195" y="483649"/>
                </a:cubicBezTo>
                <a:cubicBezTo>
                  <a:pt x="1518795" y="482583"/>
                  <a:pt x="1516762" y="481349"/>
                  <a:pt x="1514096" y="479949"/>
                </a:cubicBezTo>
                <a:cubicBezTo>
                  <a:pt x="1511429" y="478549"/>
                  <a:pt x="1508263" y="477249"/>
                  <a:pt x="1504596" y="476050"/>
                </a:cubicBezTo>
                <a:cubicBezTo>
                  <a:pt x="1500930" y="474850"/>
                  <a:pt x="1496863" y="473883"/>
                  <a:pt x="1492397" y="473150"/>
                </a:cubicBezTo>
                <a:cubicBezTo>
                  <a:pt x="1487931" y="472416"/>
                  <a:pt x="1483431" y="472050"/>
                  <a:pt x="1478898" y="472050"/>
                </a:cubicBezTo>
                <a:close/>
                <a:moveTo>
                  <a:pt x="1298471" y="472050"/>
                </a:moveTo>
                <a:cubicBezTo>
                  <a:pt x="1285806" y="472050"/>
                  <a:pt x="1274306" y="474283"/>
                  <a:pt x="1263974" y="478749"/>
                </a:cubicBezTo>
                <a:cubicBezTo>
                  <a:pt x="1253641" y="483216"/>
                  <a:pt x="1244808" y="489682"/>
                  <a:pt x="1237475" y="498148"/>
                </a:cubicBezTo>
                <a:cubicBezTo>
                  <a:pt x="1230142" y="506614"/>
                  <a:pt x="1224509" y="516914"/>
                  <a:pt x="1220576" y="529046"/>
                </a:cubicBezTo>
                <a:cubicBezTo>
                  <a:pt x="1216643" y="541179"/>
                  <a:pt x="1214677" y="554911"/>
                  <a:pt x="1214677" y="570244"/>
                </a:cubicBezTo>
                <a:cubicBezTo>
                  <a:pt x="1214677" y="586243"/>
                  <a:pt x="1216577" y="600309"/>
                  <a:pt x="1220376" y="612441"/>
                </a:cubicBezTo>
                <a:cubicBezTo>
                  <a:pt x="1224176" y="624574"/>
                  <a:pt x="1229743" y="634740"/>
                  <a:pt x="1237075" y="642939"/>
                </a:cubicBezTo>
                <a:cubicBezTo>
                  <a:pt x="1244408" y="651139"/>
                  <a:pt x="1253474" y="657339"/>
                  <a:pt x="1264274" y="661538"/>
                </a:cubicBezTo>
                <a:cubicBezTo>
                  <a:pt x="1275073" y="665738"/>
                  <a:pt x="1287472" y="667838"/>
                  <a:pt x="1301471" y="667838"/>
                </a:cubicBezTo>
                <a:cubicBezTo>
                  <a:pt x="1310004" y="667838"/>
                  <a:pt x="1317970" y="667171"/>
                  <a:pt x="1325370" y="665838"/>
                </a:cubicBezTo>
                <a:cubicBezTo>
                  <a:pt x="1332769" y="664505"/>
                  <a:pt x="1339269" y="663005"/>
                  <a:pt x="1344869" y="661338"/>
                </a:cubicBezTo>
                <a:cubicBezTo>
                  <a:pt x="1350468" y="659672"/>
                  <a:pt x="1355001" y="658005"/>
                  <a:pt x="1358468" y="656339"/>
                </a:cubicBezTo>
                <a:cubicBezTo>
                  <a:pt x="1361934" y="654672"/>
                  <a:pt x="1364001" y="653505"/>
                  <a:pt x="1364667" y="652839"/>
                </a:cubicBezTo>
                <a:cubicBezTo>
                  <a:pt x="1365334" y="652172"/>
                  <a:pt x="1365867" y="651506"/>
                  <a:pt x="1366267" y="650839"/>
                </a:cubicBezTo>
                <a:cubicBezTo>
                  <a:pt x="1366667" y="650172"/>
                  <a:pt x="1366967" y="649472"/>
                  <a:pt x="1367167" y="648739"/>
                </a:cubicBezTo>
                <a:cubicBezTo>
                  <a:pt x="1367367" y="648006"/>
                  <a:pt x="1367534" y="647206"/>
                  <a:pt x="1367667" y="646339"/>
                </a:cubicBezTo>
                <a:cubicBezTo>
                  <a:pt x="1367801" y="645473"/>
                  <a:pt x="1367867" y="644573"/>
                  <a:pt x="1367867" y="643639"/>
                </a:cubicBezTo>
                <a:cubicBezTo>
                  <a:pt x="1367867" y="641639"/>
                  <a:pt x="1367767" y="639973"/>
                  <a:pt x="1367567" y="638640"/>
                </a:cubicBezTo>
                <a:cubicBezTo>
                  <a:pt x="1367367" y="637306"/>
                  <a:pt x="1367067" y="636206"/>
                  <a:pt x="1366667" y="635340"/>
                </a:cubicBezTo>
                <a:cubicBezTo>
                  <a:pt x="1366267" y="634473"/>
                  <a:pt x="1365734" y="633840"/>
                  <a:pt x="1365067" y="633440"/>
                </a:cubicBezTo>
                <a:cubicBezTo>
                  <a:pt x="1364401" y="633040"/>
                  <a:pt x="1363667" y="632840"/>
                  <a:pt x="1362868" y="632840"/>
                </a:cubicBezTo>
                <a:cubicBezTo>
                  <a:pt x="1361534" y="632840"/>
                  <a:pt x="1359301" y="633573"/>
                  <a:pt x="1356168" y="635040"/>
                </a:cubicBezTo>
                <a:cubicBezTo>
                  <a:pt x="1353035" y="636506"/>
                  <a:pt x="1349035" y="638140"/>
                  <a:pt x="1344169" y="639940"/>
                </a:cubicBezTo>
                <a:cubicBezTo>
                  <a:pt x="1339303" y="641739"/>
                  <a:pt x="1333536" y="643373"/>
                  <a:pt x="1326870" y="644839"/>
                </a:cubicBezTo>
                <a:cubicBezTo>
                  <a:pt x="1320204" y="646306"/>
                  <a:pt x="1312671" y="647039"/>
                  <a:pt x="1304271" y="647039"/>
                </a:cubicBezTo>
                <a:cubicBezTo>
                  <a:pt x="1292405" y="647039"/>
                  <a:pt x="1282406" y="645306"/>
                  <a:pt x="1274273" y="641839"/>
                </a:cubicBezTo>
                <a:cubicBezTo>
                  <a:pt x="1266140" y="638373"/>
                  <a:pt x="1259541" y="633407"/>
                  <a:pt x="1254474" y="626940"/>
                </a:cubicBezTo>
                <a:cubicBezTo>
                  <a:pt x="1249408" y="620474"/>
                  <a:pt x="1245775" y="612708"/>
                  <a:pt x="1243575" y="603642"/>
                </a:cubicBezTo>
                <a:cubicBezTo>
                  <a:pt x="1241375" y="594576"/>
                  <a:pt x="1240275" y="584443"/>
                  <a:pt x="1240275" y="573244"/>
                </a:cubicBezTo>
                <a:lnTo>
                  <a:pt x="1363667" y="573244"/>
                </a:lnTo>
                <a:cubicBezTo>
                  <a:pt x="1366067" y="573244"/>
                  <a:pt x="1368534" y="572344"/>
                  <a:pt x="1371067" y="570544"/>
                </a:cubicBezTo>
                <a:cubicBezTo>
                  <a:pt x="1373600" y="568744"/>
                  <a:pt x="1374867" y="565444"/>
                  <a:pt x="1374867" y="560644"/>
                </a:cubicBezTo>
                <a:lnTo>
                  <a:pt x="1374867" y="555845"/>
                </a:lnTo>
                <a:cubicBezTo>
                  <a:pt x="1374867" y="544645"/>
                  <a:pt x="1373434" y="533979"/>
                  <a:pt x="1370567" y="523847"/>
                </a:cubicBezTo>
                <a:cubicBezTo>
                  <a:pt x="1367701" y="513714"/>
                  <a:pt x="1363168" y="504814"/>
                  <a:pt x="1356968" y="497148"/>
                </a:cubicBezTo>
                <a:cubicBezTo>
                  <a:pt x="1350768" y="489482"/>
                  <a:pt x="1342869" y="483382"/>
                  <a:pt x="1333269" y="478849"/>
                </a:cubicBezTo>
                <a:cubicBezTo>
                  <a:pt x="1323670" y="474316"/>
                  <a:pt x="1312071" y="472050"/>
                  <a:pt x="1298471" y="472050"/>
                </a:cubicBezTo>
                <a:close/>
                <a:moveTo>
                  <a:pt x="1166922" y="472050"/>
                </a:moveTo>
                <a:cubicBezTo>
                  <a:pt x="1162922" y="472050"/>
                  <a:pt x="1159022" y="472516"/>
                  <a:pt x="1155222" y="473450"/>
                </a:cubicBezTo>
                <a:cubicBezTo>
                  <a:pt x="1151423" y="474383"/>
                  <a:pt x="1147523" y="476150"/>
                  <a:pt x="1143523" y="478749"/>
                </a:cubicBezTo>
                <a:cubicBezTo>
                  <a:pt x="1139523" y="481349"/>
                  <a:pt x="1135323" y="484982"/>
                  <a:pt x="1130924" y="489649"/>
                </a:cubicBezTo>
                <a:cubicBezTo>
                  <a:pt x="1126524" y="494315"/>
                  <a:pt x="1121724" y="500448"/>
                  <a:pt x="1116525" y="508048"/>
                </a:cubicBezTo>
                <a:lnTo>
                  <a:pt x="1116525" y="479449"/>
                </a:lnTo>
                <a:cubicBezTo>
                  <a:pt x="1116525" y="478649"/>
                  <a:pt x="1116358" y="477916"/>
                  <a:pt x="1116025" y="477249"/>
                </a:cubicBezTo>
                <a:cubicBezTo>
                  <a:pt x="1115691" y="476583"/>
                  <a:pt x="1115125" y="476016"/>
                  <a:pt x="1114325" y="475550"/>
                </a:cubicBezTo>
                <a:cubicBezTo>
                  <a:pt x="1113525" y="475083"/>
                  <a:pt x="1112392" y="474750"/>
                  <a:pt x="1110925" y="474550"/>
                </a:cubicBezTo>
                <a:cubicBezTo>
                  <a:pt x="1109458" y="474350"/>
                  <a:pt x="1107592" y="474250"/>
                  <a:pt x="1105325" y="474250"/>
                </a:cubicBezTo>
                <a:cubicBezTo>
                  <a:pt x="1103059" y="474250"/>
                  <a:pt x="1101225" y="474350"/>
                  <a:pt x="1099826" y="474550"/>
                </a:cubicBezTo>
                <a:cubicBezTo>
                  <a:pt x="1098426" y="474750"/>
                  <a:pt x="1097259" y="475083"/>
                  <a:pt x="1096326" y="475550"/>
                </a:cubicBezTo>
                <a:cubicBezTo>
                  <a:pt x="1095393" y="476016"/>
                  <a:pt x="1094759" y="476583"/>
                  <a:pt x="1094426" y="477249"/>
                </a:cubicBezTo>
                <a:cubicBezTo>
                  <a:pt x="1094093" y="477916"/>
                  <a:pt x="1093926" y="478649"/>
                  <a:pt x="1093926" y="479449"/>
                </a:cubicBezTo>
                <a:lnTo>
                  <a:pt x="1093926" y="660438"/>
                </a:lnTo>
                <a:cubicBezTo>
                  <a:pt x="1093926" y="661238"/>
                  <a:pt x="1094093" y="661972"/>
                  <a:pt x="1094426" y="662638"/>
                </a:cubicBezTo>
                <a:cubicBezTo>
                  <a:pt x="1094759" y="663305"/>
                  <a:pt x="1095393" y="663838"/>
                  <a:pt x="1096326" y="664238"/>
                </a:cubicBezTo>
                <a:cubicBezTo>
                  <a:pt x="1097259" y="664638"/>
                  <a:pt x="1098492" y="664971"/>
                  <a:pt x="1100026" y="665238"/>
                </a:cubicBezTo>
                <a:cubicBezTo>
                  <a:pt x="1101559" y="665505"/>
                  <a:pt x="1103459" y="665638"/>
                  <a:pt x="1105725" y="665638"/>
                </a:cubicBezTo>
                <a:cubicBezTo>
                  <a:pt x="1108125" y="665638"/>
                  <a:pt x="1110092" y="665505"/>
                  <a:pt x="1111625" y="665238"/>
                </a:cubicBezTo>
                <a:cubicBezTo>
                  <a:pt x="1113158" y="664971"/>
                  <a:pt x="1114358" y="664638"/>
                  <a:pt x="1115225" y="664238"/>
                </a:cubicBezTo>
                <a:cubicBezTo>
                  <a:pt x="1116091" y="663838"/>
                  <a:pt x="1116725" y="663305"/>
                  <a:pt x="1117125" y="662638"/>
                </a:cubicBezTo>
                <a:cubicBezTo>
                  <a:pt x="1117525" y="661972"/>
                  <a:pt x="1117725" y="661238"/>
                  <a:pt x="1117725" y="660438"/>
                </a:cubicBezTo>
                <a:lnTo>
                  <a:pt x="1117725" y="538046"/>
                </a:lnTo>
                <a:cubicBezTo>
                  <a:pt x="1122791" y="529913"/>
                  <a:pt x="1127424" y="523047"/>
                  <a:pt x="1131624" y="517447"/>
                </a:cubicBezTo>
                <a:cubicBezTo>
                  <a:pt x="1135823" y="511847"/>
                  <a:pt x="1139823" y="507348"/>
                  <a:pt x="1143623" y="503948"/>
                </a:cubicBezTo>
                <a:cubicBezTo>
                  <a:pt x="1147423" y="500548"/>
                  <a:pt x="1151056" y="498082"/>
                  <a:pt x="1154522" y="496548"/>
                </a:cubicBezTo>
                <a:cubicBezTo>
                  <a:pt x="1157989" y="495015"/>
                  <a:pt x="1161522" y="494248"/>
                  <a:pt x="1165122" y="494248"/>
                </a:cubicBezTo>
                <a:cubicBezTo>
                  <a:pt x="1168188" y="494248"/>
                  <a:pt x="1170988" y="494548"/>
                  <a:pt x="1173521" y="495148"/>
                </a:cubicBezTo>
                <a:cubicBezTo>
                  <a:pt x="1176054" y="495748"/>
                  <a:pt x="1178387" y="496382"/>
                  <a:pt x="1180521" y="497048"/>
                </a:cubicBezTo>
                <a:cubicBezTo>
                  <a:pt x="1182654" y="497715"/>
                  <a:pt x="1184521" y="498348"/>
                  <a:pt x="1186120" y="498948"/>
                </a:cubicBezTo>
                <a:cubicBezTo>
                  <a:pt x="1187720" y="499548"/>
                  <a:pt x="1189120" y="499848"/>
                  <a:pt x="1190320" y="499848"/>
                </a:cubicBezTo>
                <a:cubicBezTo>
                  <a:pt x="1191120" y="499848"/>
                  <a:pt x="1191753" y="499615"/>
                  <a:pt x="1192220" y="499148"/>
                </a:cubicBezTo>
                <a:cubicBezTo>
                  <a:pt x="1192687" y="498682"/>
                  <a:pt x="1193087" y="498015"/>
                  <a:pt x="1193420" y="497148"/>
                </a:cubicBezTo>
                <a:cubicBezTo>
                  <a:pt x="1193753" y="496282"/>
                  <a:pt x="1193987" y="495148"/>
                  <a:pt x="1194120" y="493748"/>
                </a:cubicBezTo>
                <a:cubicBezTo>
                  <a:pt x="1194253" y="492349"/>
                  <a:pt x="1194320" y="490649"/>
                  <a:pt x="1194320" y="488649"/>
                </a:cubicBezTo>
                <a:cubicBezTo>
                  <a:pt x="1194320" y="486649"/>
                  <a:pt x="1194287" y="485016"/>
                  <a:pt x="1194220" y="483749"/>
                </a:cubicBezTo>
                <a:cubicBezTo>
                  <a:pt x="1194153" y="482483"/>
                  <a:pt x="1194020" y="481483"/>
                  <a:pt x="1193820" y="480749"/>
                </a:cubicBezTo>
                <a:cubicBezTo>
                  <a:pt x="1193620" y="480016"/>
                  <a:pt x="1193387" y="479416"/>
                  <a:pt x="1193120" y="478949"/>
                </a:cubicBezTo>
                <a:cubicBezTo>
                  <a:pt x="1192853" y="478483"/>
                  <a:pt x="1192320" y="477949"/>
                  <a:pt x="1191520" y="477349"/>
                </a:cubicBezTo>
                <a:cubicBezTo>
                  <a:pt x="1190720" y="476750"/>
                  <a:pt x="1189287" y="476083"/>
                  <a:pt x="1187220" y="475350"/>
                </a:cubicBezTo>
                <a:cubicBezTo>
                  <a:pt x="1185154" y="474616"/>
                  <a:pt x="1182821" y="473983"/>
                  <a:pt x="1180221" y="473450"/>
                </a:cubicBezTo>
                <a:cubicBezTo>
                  <a:pt x="1177621" y="472916"/>
                  <a:pt x="1175188" y="472550"/>
                  <a:pt x="1172921" y="472350"/>
                </a:cubicBezTo>
                <a:cubicBezTo>
                  <a:pt x="1170655" y="472150"/>
                  <a:pt x="1168655" y="472050"/>
                  <a:pt x="1166922" y="472050"/>
                </a:cubicBezTo>
                <a:close/>
                <a:moveTo>
                  <a:pt x="969971" y="472050"/>
                </a:moveTo>
                <a:cubicBezTo>
                  <a:pt x="963971" y="472050"/>
                  <a:pt x="958305" y="472716"/>
                  <a:pt x="952972" y="474050"/>
                </a:cubicBezTo>
                <a:cubicBezTo>
                  <a:pt x="947639" y="475383"/>
                  <a:pt x="942439" y="477449"/>
                  <a:pt x="937373" y="480249"/>
                </a:cubicBezTo>
                <a:cubicBezTo>
                  <a:pt x="932306" y="483049"/>
                  <a:pt x="927240" y="486549"/>
                  <a:pt x="922174" y="490749"/>
                </a:cubicBezTo>
                <a:cubicBezTo>
                  <a:pt x="917107" y="494948"/>
                  <a:pt x="911774" y="499915"/>
                  <a:pt x="906175" y="505648"/>
                </a:cubicBezTo>
                <a:lnTo>
                  <a:pt x="906175" y="479449"/>
                </a:lnTo>
                <a:cubicBezTo>
                  <a:pt x="906175" y="478516"/>
                  <a:pt x="905975" y="477716"/>
                  <a:pt x="905575" y="477050"/>
                </a:cubicBezTo>
                <a:cubicBezTo>
                  <a:pt x="905175" y="476383"/>
                  <a:pt x="904508" y="475850"/>
                  <a:pt x="903575" y="475450"/>
                </a:cubicBezTo>
                <a:cubicBezTo>
                  <a:pt x="902642" y="475050"/>
                  <a:pt x="901508" y="474750"/>
                  <a:pt x="900175" y="474550"/>
                </a:cubicBezTo>
                <a:cubicBezTo>
                  <a:pt x="898842" y="474350"/>
                  <a:pt x="897175" y="474250"/>
                  <a:pt x="895175" y="474250"/>
                </a:cubicBezTo>
                <a:cubicBezTo>
                  <a:pt x="893175" y="474250"/>
                  <a:pt x="891475" y="474350"/>
                  <a:pt x="890076" y="474550"/>
                </a:cubicBezTo>
                <a:cubicBezTo>
                  <a:pt x="888676" y="474750"/>
                  <a:pt x="887542" y="475050"/>
                  <a:pt x="886676" y="475450"/>
                </a:cubicBezTo>
                <a:cubicBezTo>
                  <a:pt x="885809" y="475850"/>
                  <a:pt x="885209" y="476383"/>
                  <a:pt x="884876" y="477050"/>
                </a:cubicBezTo>
                <a:cubicBezTo>
                  <a:pt x="884543" y="477716"/>
                  <a:pt x="884376" y="478516"/>
                  <a:pt x="884376" y="479449"/>
                </a:cubicBezTo>
                <a:lnTo>
                  <a:pt x="884376" y="732234"/>
                </a:lnTo>
                <a:cubicBezTo>
                  <a:pt x="884376" y="733034"/>
                  <a:pt x="884543" y="733767"/>
                  <a:pt x="884876" y="734434"/>
                </a:cubicBezTo>
                <a:cubicBezTo>
                  <a:pt x="885209" y="735100"/>
                  <a:pt x="885843" y="735667"/>
                  <a:pt x="886776" y="736134"/>
                </a:cubicBezTo>
                <a:cubicBezTo>
                  <a:pt x="887709" y="736600"/>
                  <a:pt x="888942" y="736934"/>
                  <a:pt x="890476" y="737134"/>
                </a:cubicBezTo>
                <a:cubicBezTo>
                  <a:pt x="892009" y="737334"/>
                  <a:pt x="893909" y="737434"/>
                  <a:pt x="896175" y="737434"/>
                </a:cubicBezTo>
                <a:cubicBezTo>
                  <a:pt x="898575" y="737434"/>
                  <a:pt x="900542" y="737334"/>
                  <a:pt x="902075" y="737134"/>
                </a:cubicBezTo>
                <a:cubicBezTo>
                  <a:pt x="903608" y="736934"/>
                  <a:pt x="904808" y="736600"/>
                  <a:pt x="905675" y="736134"/>
                </a:cubicBezTo>
                <a:cubicBezTo>
                  <a:pt x="906541" y="735667"/>
                  <a:pt x="907175" y="735100"/>
                  <a:pt x="907575" y="734434"/>
                </a:cubicBezTo>
                <a:cubicBezTo>
                  <a:pt x="907975" y="733767"/>
                  <a:pt x="908175" y="733034"/>
                  <a:pt x="908175" y="732234"/>
                </a:cubicBezTo>
                <a:lnTo>
                  <a:pt x="908175" y="638840"/>
                </a:lnTo>
                <a:cubicBezTo>
                  <a:pt x="913108" y="643906"/>
                  <a:pt x="917807" y="648239"/>
                  <a:pt x="922274" y="651839"/>
                </a:cubicBezTo>
                <a:cubicBezTo>
                  <a:pt x="926740" y="655439"/>
                  <a:pt x="931207" y="658438"/>
                  <a:pt x="935673" y="660838"/>
                </a:cubicBezTo>
                <a:cubicBezTo>
                  <a:pt x="940139" y="663238"/>
                  <a:pt x="944706" y="665005"/>
                  <a:pt x="949372" y="666138"/>
                </a:cubicBezTo>
                <a:cubicBezTo>
                  <a:pt x="954038" y="667271"/>
                  <a:pt x="959038" y="667838"/>
                  <a:pt x="964371" y="667838"/>
                </a:cubicBezTo>
                <a:cubicBezTo>
                  <a:pt x="976904" y="667838"/>
                  <a:pt x="988036" y="665471"/>
                  <a:pt x="997769" y="660738"/>
                </a:cubicBezTo>
                <a:cubicBezTo>
                  <a:pt x="1007502" y="656005"/>
                  <a:pt x="1015668" y="649306"/>
                  <a:pt x="1022267" y="640640"/>
                </a:cubicBezTo>
                <a:cubicBezTo>
                  <a:pt x="1028867" y="631973"/>
                  <a:pt x="1033867" y="621441"/>
                  <a:pt x="1037267" y="609041"/>
                </a:cubicBezTo>
                <a:cubicBezTo>
                  <a:pt x="1040666" y="596642"/>
                  <a:pt x="1042366" y="582710"/>
                  <a:pt x="1042366" y="567244"/>
                </a:cubicBezTo>
                <a:cubicBezTo>
                  <a:pt x="1042366" y="554178"/>
                  <a:pt x="1041066" y="541879"/>
                  <a:pt x="1038467" y="530346"/>
                </a:cubicBezTo>
                <a:cubicBezTo>
                  <a:pt x="1035867" y="518814"/>
                  <a:pt x="1031667" y="508714"/>
                  <a:pt x="1025867" y="500048"/>
                </a:cubicBezTo>
                <a:cubicBezTo>
                  <a:pt x="1020068" y="491382"/>
                  <a:pt x="1012568" y="484549"/>
                  <a:pt x="1003369" y="479549"/>
                </a:cubicBezTo>
                <a:cubicBezTo>
                  <a:pt x="994169" y="474550"/>
                  <a:pt x="983037" y="472050"/>
                  <a:pt x="969971" y="472050"/>
                </a:cubicBezTo>
                <a:close/>
                <a:moveTo>
                  <a:pt x="760421" y="472050"/>
                </a:moveTo>
                <a:cubicBezTo>
                  <a:pt x="754421" y="472050"/>
                  <a:pt x="748755" y="472716"/>
                  <a:pt x="743422" y="474050"/>
                </a:cubicBezTo>
                <a:cubicBezTo>
                  <a:pt x="738089" y="475383"/>
                  <a:pt x="732889" y="477449"/>
                  <a:pt x="727823" y="480249"/>
                </a:cubicBezTo>
                <a:cubicBezTo>
                  <a:pt x="722756" y="483049"/>
                  <a:pt x="717690" y="486549"/>
                  <a:pt x="712624" y="490749"/>
                </a:cubicBezTo>
                <a:cubicBezTo>
                  <a:pt x="707558" y="494948"/>
                  <a:pt x="702225" y="499915"/>
                  <a:pt x="696625" y="505648"/>
                </a:cubicBezTo>
                <a:lnTo>
                  <a:pt x="696625" y="479449"/>
                </a:lnTo>
                <a:cubicBezTo>
                  <a:pt x="696625" y="478516"/>
                  <a:pt x="696425" y="477716"/>
                  <a:pt x="696025" y="477050"/>
                </a:cubicBezTo>
                <a:cubicBezTo>
                  <a:pt x="695625" y="476383"/>
                  <a:pt x="694958" y="475850"/>
                  <a:pt x="694025" y="475450"/>
                </a:cubicBezTo>
                <a:cubicBezTo>
                  <a:pt x="693092" y="475050"/>
                  <a:pt x="691959" y="474750"/>
                  <a:pt x="690625" y="474550"/>
                </a:cubicBezTo>
                <a:cubicBezTo>
                  <a:pt x="689292" y="474350"/>
                  <a:pt x="687625" y="474250"/>
                  <a:pt x="685626" y="474250"/>
                </a:cubicBezTo>
                <a:cubicBezTo>
                  <a:pt x="683626" y="474250"/>
                  <a:pt x="681926" y="474350"/>
                  <a:pt x="680526" y="474550"/>
                </a:cubicBezTo>
                <a:cubicBezTo>
                  <a:pt x="679126" y="474750"/>
                  <a:pt x="677993" y="475050"/>
                  <a:pt x="677126" y="475450"/>
                </a:cubicBezTo>
                <a:cubicBezTo>
                  <a:pt x="676259" y="475850"/>
                  <a:pt x="675660" y="476383"/>
                  <a:pt x="675326" y="477050"/>
                </a:cubicBezTo>
                <a:cubicBezTo>
                  <a:pt x="674993" y="477716"/>
                  <a:pt x="674826" y="478516"/>
                  <a:pt x="674826" y="479449"/>
                </a:cubicBezTo>
                <a:lnTo>
                  <a:pt x="674826" y="732234"/>
                </a:lnTo>
                <a:cubicBezTo>
                  <a:pt x="674826" y="733034"/>
                  <a:pt x="674993" y="733767"/>
                  <a:pt x="675326" y="734434"/>
                </a:cubicBezTo>
                <a:cubicBezTo>
                  <a:pt x="675660" y="735100"/>
                  <a:pt x="676293" y="735667"/>
                  <a:pt x="677226" y="736134"/>
                </a:cubicBezTo>
                <a:cubicBezTo>
                  <a:pt x="678159" y="736600"/>
                  <a:pt x="679393" y="736934"/>
                  <a:pt x="680926" y="737134"/>
                </a:cubicBezTo>
                <a:cubicBezTo>
                  <a:pt x="682459" y="737334"/>
                  <a:pt x="684359" y="737434"/>
                  <a:pt x="686625" y="737434"/>
                </a:cubicBezTo>
                <a:cubicBezTo>
                  <a:pt x="689025" y="737434"/>
                  <a:pt x="690992" y="737334"/>
                  <a:pt x="692525" y="737134"/>
                </a:cubicBezTo>
                <a:cubicBezTo>
                  <a:pt x="694058" y="736934"/>
                  <a:pt x="695258" y="736600"/>
                  <a:pt x="696125" y="736134"/>
                </a:cubicBezTo>
                <a:cubicBezTo>
                  <a:pt x="696992" y="735667"/>
                  <a:pt x="697625" y="735100"/>
                  <a:pt x="698025" y="734434"/>
                </a:cubicBezTo>
                <a:cubicBezTo>
                  <a:pt x="698425" y="733767"/>
                  <a:pt x="698625" y="733034"/>
                  <a:pt x="698625" y="732234"/>
                </a:cubicBezTo>
                <a:lnTo>
                  <a:pt x="698625" y="638840"/>
                </a:lnTo>
                <a:cubicBezTo>
                  <a:pt x="703558" y="643906"/>
                  <a:pt x="708258" y="648239"/>
                  <a:pt x="712724" y="651839"/>
                </a:cubicBezTo>
                <a:cubicBezTo>
                  <a:pt x="717190" y="655439"/>
                  <a:pt x="721657" y="658438"/>
                  <a:pt x="726123" y="660838"/>
                </a:cubicBezTo>
                <a:cubicBezTo>
                  <a:pt x="730589" y="663238"/>
                  <a:pt x="735156" y="665005"/>
                  <a:pt x="739822" y="666138"/>
                </a:cubicBezTo>
                <a:cubicBezTo>
                  <a:pt x="744488" y="667271"/>
                  <a:pt x="749488" y="667838"/>
                  <a:pt x="754821" y="667838"/>
                </a:cubicBezTo>
                <a:cubicBezTo>
                  <a:pt x="767354" y="667838"/>
                  <a:pt x="778486" y="665471"/>
                  <a:pt x="788219" y="660738"/>
                </a:cubicBezTo>
                <a:cubicBezTo>
                  <a:pt x="797952" y="656005"/>
                  <a:pt x="806118" y="649306"/>
                  <a:pt x="812718" y="640640"/>
                </a:cubicBezTo>
                <a:cubicBezTo>
                  <a:pt x="819317" y="631973"/>
                  <a:pt x="824317" y="621441"/>
                  <a:pt x="827717" y="609041"/>
                </a:cubicBezTo>
                <a:cubicBezTo>
                  <a:pt x="831117" y="596642"/>
                  <a:pt x="832816" y="582710"/>
                  <a:pt x="832816" y="567244"/>
                </a:cubicBezTo>
                <a:cubicBezTo>
                  <a:pt x="832816" y="554178"/>
                  <a:pt x="831516" y="541879"/>
                  <a:pt x="828917" y="530346"/>
                </a:cubicBezTo>
                <a:cubicBezTo>
                  <a:pt x="826317" y="518814"/>
                  <a:pt x="822117" y="508714"/>
                  <a:pt x="816317" y="500048"/>
                </a:cubicBezTo>
                <a:cubicBezTo>
                  <a:pt x="810518" y="491382"/>
                  <a:pt x="803018" y="484549"/>
                  <a:pt x="793819" y="479549"/>
                </a:cubicBezTo>
                <a:cubicBezTo>
                  <a:pt x="784619" y="474550"/>
                  <a:pt x="773487" y="472050"/>
                  <a:pt x="760421" y="472050"/>
                </a:cubicBezTo>
                <a:close/>
                <a:moveTo>
                  <a:pt x="1763150" y="402254"/>
                </a:moveTo>
                <a:cubicBezTo>
                  <a:pt x="1757151" y="402254"/>
                  <a:pt x="1753017" y="403387"/>
                  <a:pt x="1750751" y="405654"/>
                </a:cubicBezTo>
                <a:cubicBezTo>
                  <a:pt x="1748485" y="407920"/>
                  <a:pt x="1747351" y="412253"/>
                  <a:pt x="1747351" y="418653"/>
                </a:cubicBezTo>
                <a:cubicBezTo>
                  <a:pt x="1747351" y="425053"/>
                  <a:pt x="1748451" y="429352"/>
                  <a:pt x="1750651" y="431552"/>
                </a:cubicBezTo>
                <a:cubicBezTo>
                  <a:pt x="1752851" y="433752"/>
                  <a:pt x="1756884" y="434852"/>
                  <a:pt x="1762750" y="434852"/>
                </a:cubicBezTo>
                <a:cubicBezTo>
                  <a:pt x="1768750" y="434852"/>
                  <a:pt x="1772883" y="433719"/>
                  <a:pt x="1775149" y="431452"/>
                </a:cubicBezTo>
                <a:cubicBezTo>
                  <a:pt x="1777416" y="429186"/>
                  <a:pt x="1778549" y="424853"/>
                  <a:pt x="1778549" y="418453"/>
                </a:cubicBezTo>
                <a:cubicBezTo>
                  <a:pt x="1778549" y="412053"/>
                  <a:pt x="1777449" y="407754"/>
                  <a:pt x="1775249" y="405554"/>
                </a:cubicBezTo>
                <a:cubicBezTo>
                  <a:pt x="1773050" y="403354"/>
                  <a:pt x="1769017" y="402254"/>
                  <a:pt x="1763150" y="402254"/>
                </a:cubicBezTo>
                <a:close/>
                <a:moveTo>
                  <a:pt x="347697" y="402254"/>
                </a:moveTo>
                <a:cubicBezTo>
                  <a:pt x="336765" y="402254"/>
                  <a:pt x="326732" y="403721"/>
                  <a:pt x="317599" y="406654"/>
                </a:cubicBezTo>
                <a:cubicBezTo>
                  <a:pt x="308466" y="409587"/>
                  <a:pt x="300634" y="413820"/>
                  <a:pt x="294101" y="419353"/>
                </a:cubicBezTo>
                <a:cubicBezTo>
                  <a:pt x="287568" y="424886"/>
                  <a:pt x="282501" y="431619"/>
                  <a:pt x="278902" y="439552"/>
                </a:cubicBezTo>
                <a:cubicBezTo>
                  <a:pt x="275302" y="447485"/>
                  <a:pt x="273502" y="456451"/>
                  <a:pt x="273502" y="466450"/>
                </a:cubicBezTo>
                <a:cubicBezTo>
                  <a:pt x="273502" y="476716"/>
                  <a:pt x="275235" y="485582"/>
                  <a:pt x="278702" y="493049"/>
                </a:cubicBezTo>
                <a:cubicBezTo>
                  <a:pt x="282168" y="500515"/>
                  <a:pt x="286734" y="507014"/>
                  <a:pt x="292401" y="512547"/>
                </a:cubicBezTo>
                <a:cubicBezTo>
                  <a:pt x="298067" y="518080"/>
                  <a:pt x="304500" y="522913"/>
                  <a:pt x="311700" y="527046"/>
                </a:cubicBezTo>
                <a:cubicBezTo>
                  <a:pt x="318899" y="531180"/>
                  <a:pt x="326265" y="535013"/>
                  <a:pt x="333798" y="538546"/>
                </a:cubicBezTo>
                <a:cubicBezTo>
                  <a:pt x="341331" y="542079"/>
                  <a:pt x="348697" y="545612"/>
                  <a:pt x="355897" y="549145"/>
                </a:cubicBezTo>
                <a:cubicBezTo>
                  <a:pt x="363096" y="552678"/>
                  <a:pt x="369529" y="556611"/>
                  <a:pt x="375196" y="560944"/>
                </a:cubicBezTo>
                <a:cubicBezTo>
                  <a:pt x="380862" y="565277"/>
                  <a:pt x="385428" y="570310"/>
                  <a:pt x="388895" y="576043"/>
                </a:cubicBezTo>
                <a:cubicBezTo>
                  <a:pt x="392361" y="581776"/>
                  <a:pt x="394095" y="588643"/>
                  <a:pt x="394095" y="596642"/>
                </a:cubicBezTo>
                <a:cubicBezTo>
                  <a:pt x="394095" y="604375"/>
                  <a:pt x="392728" y="611275"/>
                  <a:pt x="389995" y="617341"/>
                </a:cubicBezTo>
                <a:cubicBezTo>
                  <a:pt x="387262" y="623407"/>
                  <a:pt x="383429" y="628507"/>
                  <a:pt x="378495" y="632640"/>
                </a:cubicBezTo>
                <a:cubicBezTo>
                  <a:pt x="373562" y="636773"/>
                  <a:pt x="367696" y="639940"/>
                  <a:pt x="360897" y="642139"/>
                </a:cubicBezTo>
                <a:cubicBezTo>
                  <a:pt x="354097" y="644339"/>
                  <a:pt x="346631" y="645439"/>
                  <a:pt x="338498" y="645439"/>
                </a:cubicBezTo>
                <a:cubicBezTo>
                  <a:pt x="328499" y="645439"/>
                  <a:pt x="319732" y="644273"/>
                  <a:pt x="312200" y="641939"/>
                </a:cubicBezTo>
                <a:cubicBezTo>
                  <a:pt x="304667" y="639606"/>
                  <a:pt x="298200" y="637073"/>
                  <a:pt x="292801" y="634340"/>
                </a:cubicBezTo>
                <a:cubicBezTo>
                  <a:pt x="287401" y="631607"/>
                  <a:pt x="283001" y="629074"/>
                  <a:pt x="279602" y="626740"/>
                </a:cubicBezTo>
                <a:cubicBezTo>
                  <a:pt x="276202" y="624407"/>
                  <a:pt x="273569" y="623241"/>
                  <a:pt x="271702" y="623241"/>
                </a:cubicBezTo>
                <a:cubicBezTo>
                  <a:pt x="270902" y="623241"/>
                  <a:pt x="270135" y="623407"/>
                  <a:pt x="269402" y="623741"/>
                </a:cubicBezTo>
                <a:cubicBezTo>
                  <a:pt x="268669" y="624074"/>
                  <a:pt x="268069" y="624707"/>
                  <a:pt x="267602" y="625640"/>
                </a:cubicBezTo>
                <a:cubicBezTo>
                  <a:pt x="267136" y="626574"/>
                  <a:pt x="266769" y="627774"/>
                  <a:pt x="266502" y="629240"/>
                </a:cubicBezTo>
                <a:cubicBezTo>
                  <a:pt x="266236" y="630707"/>
                  <a:pt x="266102" y="632573"/>
                  <a:pt x="266102" y="634840"/>
                </a:cubicBezTo>
                <a:cubicBezTo>
                  <a:pt x="266102" y="637906"/>
                  <a:pt x="266436" y="640473"/>
                  <a:pt x="267102" y="642539"/>
                </a:cubicBezTo>
                <a:cubicBezTo>
                  <a:pt x="267769" y="644606"/>
                  <a:pt x="268836" y="646406"/>
                  <a:pt x="270302" y="647939"/>
                </a:cubicBezTo>
                <a:cubicBezTo>
                  <a:pt x="271769" y="649472"/>
                  <a:pt x="274468" y="651339"/>
                  <a:pt x="278402" y="653539"/>
                </a:cubicBezTo>
                <a:cubicBezTo>
                  <a:pt x="282335" y="655739"/>
                  <a:pt x="287168" y="657905"/>
                  <a:pt x="292901" y="660038"/>
                </a:cubicBezTo>
                <a:cubicBezTo>
                  <a:pt x="298634" y="662172"/>
                  <a:pt x="305167" y="664005"/>
                  <a:pt x="312500" y="665538"/>
                </a:cubicBezTo>
                <a:cubicBezTo>
                  <a:pt x="319832" y="667071"/>
                  <a:pt x="327632" y="667838"/>
                  <a:pt x="335898" y="667838"/>
                </a:cubicBezTo>
                <a:cubicBezTo>
                  <a:pt x="348031" y="667838"/>
                  <a:pt x="359230" y="666171"/>
                  <a:pt x="369496" y="662838"/>
                </a:cubicBezTo>
                <a:cubicBezTo>
                  <a:pt x="379762" y="659505"/>
                  <a:pt x="388628" y="654672"/>
                  <a:pt x="396094" y="648339"/>
                </a:cubicBezTo>
                <a:cubicBezTo>
                  <a:pt x="403561" y="642006"/>
                  <a:pt x="409360" y="634307"/>
                  <a:pt x="413493" y="625240"/>
                </a:cubicBezTo>
                <a:cubicBezTo>
                  <a:pt x="417626" y="616174"/>
                  <a:pt x="419693" y="605908"/>
                  <a:pt x="419693" y="594442"/>
                </a:cubicBezTo>
                <a:cubicBezTo>
                  <a:pt x="419693" y="584310"/>
                  <a:pt x="417960" y="575543"/>
                  <a:pt x="414493" y="568144"/>
                </a:cubicBezTo>
                <a:cubicBezTo>
                  <a:pt x="411027" y="560744"/>
                  <a:pt x="406427" y="554278"/>
                  <a:pt x="400694" y="548745"/>
                </a:cubicBezTo>
                <a:cubicBezTo>
                  <a:pt x="394961" y="543212"/>
                  <a:pt x="388462" y="538412"/>
                  <a:pt x="381195" y="534346"/>
                </a:cubicBezTo>
                <a:cubicBezTo>
                  <a:pt x="373929" y="530280"/>
                  <a:pt x="366530" y="526480"/>
                  <a:pt x="358997" y="522947"/>
                </a:cubicBezTo>
                <a:cubicBezTo>
                  <a:pt x="351464" y="519414"/>
                  <a:pt x="344064" y="515880"/>
                  <a:pt x="336798" y="512347"/>
                </a:cubicBezTo>
                <a:cubicBezTo>
                  <a:pt x="329532" y="508814"/>
                  <a:pt x="323032" y="504848"/>
                  <a:pt x="317299" y="500448"/>
                </a:cubicBezTo>
                <a:cubicBezTo>
                  <a:pt x="311566" y="496048"/>
                  <a:pt x="306967" y="490982"/>
                  <a:pt x="303500" y="485249"/>
                </a:cubicBezTo>
                <a:cubicBezTo>
                  <a:pt x="300034" y="479516"/>
                  <a:pt x="298300" y="472650"/>
                  <a:pt x="298300" y="464650"/>
                </a:cubicBezTo>
                <a:cubicBezTo>
                  <a:pt x="298300" y="459184"/>
                  <a:pt x="299267" y="453984"/>
                  <a:pt x="301200" y="449051"/>
                </a:cubicBezTo>
                <a:cubicBezTo>
                  <a:pt x="303133" y="444118"/>
                  <a:pt x="306033" y="439818"/>
                  <a:pt x="309900" y="436152"/>
                </a:cubicBezTo>
                <a:cubicBezTo>
                  <a:pt x="313766" y="432486"/>
                  <a:pt x="318632" y="429586"/>
                  <a:pt x="324499" y="427453"/>
                </a:cubicBezTo>
                <a:cubicBezTo>
                  <a:pt x="330365" y="425319"/>
                  <a:pt x="337231" y="424253"/>
                  <a:pt x="345098" y="424253"/>
                </a:cubicBezTo>
                <a:cubicBezTo>
                  <a:pt x="353097" y="424253"/>
                  <a:pt x="360230" y="425219"/>
                  <a:pt x="366496" y="427153"/>
                </a:cubicBezTo>
                <a:cubicBezTo>
                  <a:pt x="372762" y="429086"/>
                  <a:pt x="378162" y="431252"/>
                  <a:pt x="382695" y="433652"/>
                </a:cubicBezTo>
                <a:cubicBezTo>
                  <a:pt x="387228" y="436052"/>
                  <a:pt x="390995" y="438219"/>
                  <a:pt x="393995" y="440152"/>
                </a:cubicBezTo>
                <a:cubicBezTo>
                  <a:pt x="396994" y="442085"/>
                  <a:pt x="399228" y="443052"/>
                  <a:pt x="400694" y="443052"/>
                </a:cubicBezTo>
                <a:cubicBezTo>
                  <a:pt x="401494" y="443052"/>
                  <a:pt x="402194" y="442785"/>
                  <a:pt x="402794" y="442252"/>
                </a:cubicBezTo>
                <a:cubicBezTo>
                  <a:pt x="403394" y="441718"/>
                  <a:pt x="403894" y="440952"/>
                  <a:pt x="404294" y="439952"/>
                </a:cubicBezTo>
                <a:cubicBezTo>
                  <a:pt x="404694" y="438952"/>
                  <a:pt x="404994" y="437752"/>
                  <a:pt x="405194" y="436352"/>
                </a:cubicBezTo>
                <a:cubicBezTo>
                  <a:pt x="405394" y="434952"/>
                  <a:pt x="405494" y="433385"/>
                  <a:pt x="405494" y="431652"/>
                </a:cubicBezTo>
                <a:cubicBezTo>
                  <a:pt x="405494" y="429786"/>
                  <a:pt x="405427" y="428219"/>
                  <a:pt x="405294" y="426953"/>
                </a:cubicBezTo>
                <a:cubicBezTo>
                  <a:pt x="405161" y="425686"/>
                  <a:pt x="404961" y="424586"/>
                  <a:pt x="404694" y="423653"/>
                </a:cubicBezTo>
                <a:cubicBezTo>
                  <a:pt x="404427" y="422719"/>
                  <a:pt x="404127" y="421953"/>
                  <a:pt x="403794" y="421353"/>
                </a:cubicBezTo>
                <a:cubicBezTo>
                  <a:pt x="403461" y="420753"/>
                  <a:pt x="402661" y="419820"/>
                  <a:pt x="401394" y="418553"/>
                </a:cubicBezTo>
                <a:cubicBezTo>
                  <a:pt x="400127" y="417286"/>
                  <a:pt x="397528" y="415620"/>
                  <a:pt x="393595" y="413553"/>
                </a:cubicBezTo>
                <a:cubicBezTo>
                  <a:pt x="389661" y="411487"/>
                  <a:pt x="385195" y="409620"/>
                  <a:pt x="380195" y="407954"/>
                </a:cubicBezTo>
                <a:cubicBezTo>
                  <a:pt x="375196" y="406287"/>
                  <a:pt x="369896" y="404921"/>
                  <a:pt x="364296" y="403854"/>
                </a:cubicBezTo>
                <a:cubicBezTo>
                  <a:pt x="358697" y="402787"/>
                  <a:pt x="353164" y="402254"/>
                  <a:pt x="347697" y="402254"/>
                </a:cubicBezTo>
                <a:close/>
                <a:moveTo>
                  <a:pt x="174606" y="0"/>
                </a:moveTo>
                <a:lnTo>
                  <a:pt x="2333463" y="0"/>
                </a:lnTo>
                <a:cubicBezTo>
                  <a:pt x="2429895" y="0"/>
                  <a:pt x="2508069" y="78174"/>
                  <a:pt x="2508069" y="174606"/>
                </a:cubicBezTo>
                <a:lnTo>
                  <a:pt x="2508069" y="873010"/>
                </a:lnTo>
                <a:cubicBezTo>
                  <a:pt x="2508069" y="969442"/>
                  <a:pt x="2429895" y="1047616"/>
                  <a:pt x="2333463" y="1047616"/>
                </a:cubicBezTo>
                <a:lnTo>
                  <a:pt x="174606" y="1047616"/>
                </a:lnTo>
                <a:cubicBezTo>
                  <a:pt x="78174" y="1047616"/>
                  <a:pt x="0" y="969442"/>
                  <a:pt x="0" y="873010"/>
                </a:cubicBezTo>
                <a:lnTo>
                  <a:pt x="0" y="174606"/>
                </a:lnTo>
                <a:cubicBezTo>
                  <a:pt x="0" y="78174"/>
                  <a:pt x="78174" y="0"/>
                  <a:pt x="174606" y="0"/>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fr-FR" sz="3200" dirty="0">
              <a:solidFill>
                <a:schemeClr val="tx2"/>
              </a:solidFill>
              <a:latin typeface="Calibri Light" panose="020F0302020204030204" pitchFamily="34" charset="0"/>
              <a:cs typeface="Calibri Light" panose="020F0302020204030204" pitchFamily="34" charset="0"/>
            </a:endParaRPr>
          </a:p>
        </p:txBody>
      </p:sp>
      <p:sp>
        <p:nvSpPr>
          <p:cNvPr id="5" name="ZoneTexte 4">
            <a:extLst>
              <a:ext uri="{FF2B5EF4-FFF2-40B4-BE49-F238E27FC236}">
                <a16:creationId xmlns:a16="http://schemas.microsoft.com/office/drawing/2014/main" id="{EC5C34F8-BE16-4D7C-BB1B-061FAE74EAE3}"/>
              </a:ext>
            </a:extLst>
          </p:cNvPr>
          <p:cNvSpPr txBox="1"/>
          <p:nvPr/>
        </p:nvSpPr>
        <p:spPr>
          <a:xfrm>
            <a:off x="2047045" y="3483005"/>
            <a:ext cx="2508069" cy="1785104"/>
          </a:xfrm>
          <a:prstGeom prst="rect">
            <a:avLst/>
          </a:prstGeom>
          <a:noFill/>
        </p:spPr>
        <p:txBody>
          <a:bodyPr wrap="square" rtlCol="0">
            <a:spAutoFit/>
          </a:bodyPr>
          <a:lstStyle/>
          <a:p>
            <a:pPr algn="ctr"/>
            <a:r>
              <a:rPr lang="fr-FR" sz="2200" dirty="0">
                <a:solidFill>
                  <a:schemeClr val="tx2"/>
                </a:solidFill>
              </a:rPr>
              <a:t>Remplacer les valeurs erronées par d’autres valeurs, valeurs moyennes des autres données</a:t>
            </a:r>
          </a:p>
        </p:txBody>
      </p:sp>
      <p:sp>
        <p:nvSpPr>
          <p:cNvPr id="10" name="ZoneTexte 9">
            <a:extLst>
              <a:ext uri="{FF2B5EF4-FFF2-40B4-BE49-F238E27FC236}">
                <a16:creationId xmlns:a16="http://schemas.microsoft.com/office/drawing/2014/main" id="{EB2E3E85-DB83-4A74-97C6-F702EBC23C79}"/>
              </a:ext>
            </a:extLst>
          </p:cNvPr>
          <p:cNvSpPr txBox="1"/>
          <p:nvPr/>
        </p:nvSpPr>
        <p:spPr>
          <a:xfrm>
            <a:off x="7636888" y="3479139"/>
            <a:ext cx="2508069" cy="769441"/>
          </a:xfrm>
          <a:prstGeom prst="rect">
            <a:avLst/>
          </a:prstGeom>
          <a:noFill/>
        </p:spPr>
        <p:txBody>
          <a:bodyPr wrap="square" rtlCol="0">
            <a:spAutoFit/>
          </a:bodyPr>
          <a:lstStyle/>
          <a:p>
            <a:pPr algn="ctr"/>
            <a:r>
              <a:rPr lang="fr-FR" sz="2200" dirty="0">
                <a:solidFill>
                  <a:schemeClr val="tx2"/>
                </a:solidFill>
              </a:rPr>
              <a:t>Supprime les valeurs erronées</a:t>
            </a:r>
          </a:p>
        </p:txBody>
      </p:sp>
    </p:spTree>
    <p:extLst>
      <p:ext uri="{BB962C8B-B14F-4D97-AF65-F5344CB8AC3E}">
        <p14:creationId xmlns:p14="http://schemas.microsoft.com/office/powerpoint/2010/main" val="2324556585"/>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61570D-422D-40B9-860A-BB12C2C8E840}"/>
              </a:ext>
            </a:extLst>
          </p:cNvPr>
          <p:cNvSpPr/>
          <p:nvPr/>
        </p:nvSpPr>
        <p:spPr>
          <a:xfrm>
            <a:off x="278674" y="315685"/>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99F97761-7CA7-407B-B27C-A5F19BCFB237}"/>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6600D4F9-CEA7-426D-9704-C1E18C7F4D41}"/>
              </a:ext>
            </a:extLst>
          </p:cNvPr>
          <p:cNvSpPr>
            <a:spLocks noGrp="1"/>
          </p:cNvSpPr>
          <p:nvPr>
            <p:ph type="sldNum" sz="quarter" idx="12"/>
          </p:nvPr>
        </p:nvSpPr>
        <p:spPr>
          <a:xfrm>
            <a:off x="8987246" y="6041390"/>
            <a:ext cx="2743200" cy="365125"/>
          </a:xfrm>
        </p:spPr>
        <p:txBody>
          <a:bodyPr/>
          <a:lstStyle/>
          <a:p>
            <a:fld id="{A03D0F97-1919-4643-B73C-2A49B1574923}" type="slidenum">
              <a:rPr lang="fr-FR" smtClean="0"/>
              <a:pPr/>
              <a:t>12</a:t>
            </a:fld>
            <a:endParaRPr lang="fr-FR" sz="1800" dirty="0"/>
          </a:p>
        </p:txBody>
      </p:sp>
      <p:pic>
        <p:nvPicPr>
          <p:cNvPr id="5" name="Image 4">
            <a:extLst>
              <a:ext uri="{FF2B5EF4-FFF2-40B4-BE49-F238E27FC236}">
                <a16:creationId xmlns:a16="http://schemas.microsoft.com/office/drawing/2014/main" id="{C33E9446-ACDF-4941-8232-22EE873C7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37" y="2949268"/>
            <a:ext cx="10948126" cy="503680"/>
          </a:xfrm>
          <a:prstGeom prst="rect">
            <a:avLst/>
          </a:prstGeom>
        </p:spPr>
      </p:pic>
      <p:sp>
        <p:nvSpPr>
          <p:cNvPr id="7" name="ZoneTexte 6">
            <a:extLst>
              <a:ext uri="{FF2B5EF4-FFF2-40B4-BE49-F238E27FC236}">
                <a16:creationId xmlns:a16="http://schemas.microsoft.com/office/drawing/2014/main" id="{0739BD3F-E5FA-4781-BF3E-214B21F651B1}"/>
              </a:ext>
            </a:extLst>
          </p:cNvPr>
          <p:cNvSpPr txBox="1"/>
          <p:nvPr/>
        </p:nvSpPr>
        <p:spPr>
          <a:xfrm>
            <a:off x="2418080" y="477520"/>
            <a:ext cx="7305040" cy="707886"/>
          </a:xfrm>
          <a:prstGeom prst="rect">
            <a:avLst/>
          </a:prstGeom>
          <a:noFill/>
        </p:spPr>
        <p:txBody>
          <a:bodyPr wrap="square" rtlCol="0" anchor="ctr">
            <a:spAutoFit/>
          </a:bodyPr>
          <a:lstStyle/>
          <a:p>
            <a:pPr algn="ctr"/>
            <a:r>
              <a:rPr lang="fr-FR" sz="4000" dirty="0">
                <a:solidFill>
                  <a:schemeClr val="accent1"/>
                </a:solidFill>
                <a:latin typeface="+mj-lt"/>
              </a:rPr>
              <a:t>Méthode suivie : suppression</a:t>
            </a:r>
          </a:p>
        </p:txBody>
      </p:sp>
      <p:sp>
        <p:nvSpPr>
          <p:cNvPr id="4" name="Accolade ouvrante 3">
            <a:extLst>
              <a:ext uri="{FF2B5EF4-FFF2-40B4-BE49-F238E27FC236}">
                <a16:creationId xmlns:a16="http://schemas.microsoft.com/office/drawing/2014/main" id="{43ABC8B7-2652-4B7C-B27A-B0A5B605301C}"/>
              </a:ext>
            </a:extLst>
          </p:cNvPr>
          <p:cNvSpPr/>
          <p:nvPr/>
        </p:nvSpPr>
        <p:spPr>
          <a:xfrm rot="5400000">
            <a:off x="5852861" y="-2798947"/>
            <a:ext cx="486277" cy="11058071"/>
          </a:xfrm>
          <a:prstGeom prst="leftBrace">
            <a:avLst/>
          </a:prstGeom>
          <a:ln>
            <a:solidFill>
              <a:schemeClr val="tx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E50642C5-95F9-48BC-A0A0-B92BB3CCECE3}"/>
              </a:ext>
            </a:extLst>
          </p:cNvPr>
          <p:cNvSpPr txBox="1"/>
          <p:nvPr/>
        </p:nvSpPr>
        <p:spPr>
          <a:xfrm>
            <a:off x="3575594" y="1872748"/>
            <a:ext cx="4990012" cy="461665"/>
          </a:xfrm>
          <a:prstGeom prst="rect">
            <a:avLst/>
          </a:prstGeom>
          <a:noFill/>
        </p:spPr>
        <p:txBody>
          <a:bodyPr wrap="square" rtlCol="0">
            <a:spAutoFit/>
          </a:bodyPr>
          <a:lstStyle/>
          <a:p>
            <a:pPr algn="ctr"/>
            <a:r>
              <a:rPr lang="fr-FR" sz="2400" dirty="0">
                <a:solidFill>
                  <a:schemeClr val="tx2"/>
                </a:solidFill>
              </a:rPr>
              <a:t>Fonction de restriction</a:t>
            </a:r>
          </a:p>
        </p:txBody>
      </p:sp>
      <p:sp>
        <p:nvSpPr>
          <p:cNvPr id="10" name="Rectangle : coins arrondis 9">
            <a:extLst>
              <a:ext uri="{FF2B5EF4-FFF2-40B4-BE49-F238E27FC236}">
                <a16:creationId xmlns:a16="http://schemas.microsoft.com/office/drawing/2014/main" id="{3A4D8D7B-ED2E-4591-BF61-22EA55588B64}"/>
              </a:ext>
            </a:extLst>
          </p:cNvPr>
          <p:cNvSpPr/>
          <p:nvPr/>
        </p:nvSpPr>
        <p:spPr>
          <a:xfrm>
            <a:off x="7454537" y="2925319"/>
            <a:ext cx="4115526" cy="30556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C2AE52DD-76F4-4D06-B7FC-BE4F2649066C}"/>
              </a:ext>
            </a:extLst>
          </p:cNvPr>
          <p:cNvSpPr/>
          <p:nvPr/>
        </p:nvSpPr>
        <p:spPr>
          <a:xfrm>
            <a:off x="3396343" y="2949269"/>
            <a:ext cx="3936274" cy="28161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9C4A7976-970E-466E-BDE9-A62B745776FB}"/>
              </a:ext>
            </a:extLst>
          </p:cNvPr>
          <p:cNvCxnSpPr>
            <a:stCxn id="13" idx="2"/>
          </p:cNvCxnSpPr>
          <p:nvPr/>
        </p:nvCxnSpPr>
        <p:spPr>
          <a:xfrm>
            <a:off x="5364480" y="3230881"/>
            <a:ext cx="0" cy="600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436B6D79-CD8C-4A5F-A7B8-59C9433D7FF9}"/>
              </a:ext>
            </a:extLst>
          </p:cNvPr>
          <p:cNvCxnSpPr/>
          <p:nvPr/>
        </p:nvCxnSpPr>
        <p:spPr>
          <a:xfrm>
            <a:off x="9744891" y="3230881"/>
            <a:ext cx="0" cy="6008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2FD1B16F-C068-47EA-8A06-AEDA956407D7}"/>
              </a:ext>
            </a:extLst>
          </p:cNvPr>
          <p:cNvSpPr txBox="1"/>
          <p:nvPr/>
        </p:nvSpPr>
        <p:spPr>
          <a:xfrm>
            <a:off x="3370220" y="3826423"/>
            <a:ext cx="3988519" cy="646331"/>
          </a:xfrm>
          <a:prstGeom prst="rect">
            <a:avLst/>
          </a:prstGeom>
          <a:noFill/>
        </p:spPr>
        <p:txBody>
          <a:bodyPr wrap="square" rtlCol="0">
            <a:spAutoFit/>
          </a:bodyPr>
          <a:lstStyle/>
          <a:p>
            <a:pPr algn="just"/>
            <a:r>
              <a:rPr lang="fr-FR" dirty="0">
                <a:solidFill>
                  <a:schemeClr val="tx2">
                    <a:lumMod val="75000"/>
                  </a:schemeClr>
                </a:solidFill>
              </a:rPr>
              <a:t>Sélection de toutes les valeurs présentes avant octobre 2021</a:t>
            </a:r>
          </a:p>
        </p:txBody>
      </p:sp>
      <p:sp>
        <p:nvSpPr>
          <p:cNvPr id="18" name="ZoneTexte 17">
            <a:extLst>
              <a:ext uri="{FF2B5EF4-FFF2-40B4-BE49-F238E27FC236}">
                <a16:creationId xmlns:a16="http://schemas.microsoft.com/office/drawing/2014/main" id="{1C75448F-54C1-490F-A624-7C70E4D099ED}"/>
              </a:ext>
            </a:extLst>
          </p:cNvPr>
          <p:cNvSpPr txBox="1"/>
          <p:nvPr/>
        </p:nvSpPr>
        <p:spPr>
          <a:xfrm>
            <a:off x="7750631" y="3831771"/>
            <a:ext cx="3988519" cy="646331"/>
          </a:xfrm>
          <a:prstGeom prst="rect">
            <a:avLst/>
          </a:prstGeom>
          <a:noFill/>
        </p:spPr>
        <p:txBody>
          <a:bodyPr wrap="square" rtlCol="0">
            <a:spAutoFit/>
          </a:bodyPr>
          <a:lstStyle/>
          <a:p>
            <a:pPr algn="just"/>
            <a:r>
              <a:rPr lang="fr-FR" dirty="0">
                <a:solidFill>
                  <a:schemeClr val="tx2">
                    <a:lumMod val="75000"/>
                  </a:schemeClr>
                </a:solidFill>
              </a:rPr>
              <a:t>Sélection de toutes les valeurs présentes après octobre 2021</a:t>
            </a:r>
          </a:p>
        </p:txBody>
      </p:sp>
    </p:spTree>
    <p:extLst>
      <p:ext uri="{BB962C8B-B14F-4D97-AF65-F5344CB8AC3E}">
        <p14:creationId xmlns:p14="http://schemas.microsoft.com/office/powerpoint/2010/main" val="2855764262"/>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3FB7AC-C63E-4AB4-94C1-DC521FF38BFB}"/>
              </a:ext>
            </a:extLst>
          </p:cNvPr>
          <p:cNvSpPr/>
          <p:nvPr/>
        </p:nvSpPr>
        <p:spPr>
          <a:xfrm>
            <a:off x="7758260" y="315685"/>
            <a:ext cx="4155065"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1389B208-ECF1-48DC-B42B-D674259E5F81}"/>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BCE7413C-1759-447E-881D-7C85C9B3BB48}"/>
              </a:ext>
            </a:extLst>
          </p:cNvPr>
          <p:cNvSpPr>
            <a:spLocks noGrp="1"/>
          </p:cNvSpPr>
          <p:nvPr>
            <p:ph type="sldNum" sz="quarter" idx="12"/>
          </p:nvPr>
        </p:nvSpPr>
        <p:spPr>
          <a:xfrm>
            <a:off x="9047480" y="6062436"/>
            <a:ext cx="2743200" cy="365125"/>
          </a:xfrm>
        </p:spPr>
        <p:txBody>
          <a:bodyPr/>
          <a:lstStyle/>
          <a:p>
            <a:fld id="{A03D0F97-1919-4643-B73C-2A49B1574923}" type="slidenum">
              <a:rPr lang="fr-FR" smtClean="0"/>
              <a:pPr/>
              <a:t>13</a:t>
            </a:fld>
            <a:endParaRPr lang="fr-FR" sz="1800"/>
          </a:p>
        </p:txBody>
      </p:sp>
      <p:graphicFrame>
        <p:nvGraphicFramePr>
          <p:cNvPr id="3" name="Graphique 2">
            <a:extLst>
              <a:ext uri="{FF2B5EF4-FFF2-40B4-BE49-F238E27FC236}">
                <a16:creationId xmlns:a16="http://schemas.microsoft.com/office/drawing/2014/main" id="{C2F50BB1-D0C9-49D3-BC63-5E623EA0EAAE}"/>
              </a:ext>
            </a:extLst>
          </p:cNvPr>
          <p:cNvGraphicFramePr/>
          <p:nvPr>
            <p:extLst>
              <p:ext uri="{D42A27DB-BD31-4B8C-83A1-F6EECF244321}">
                <p14:modId xmlns:p14="http://schemas.microsoft.com/office/powerpoint/2010/main" val="4005218221"/>
              </p:ext>
            </p:extLst>
          </p:nvPr>
        </p:nvGraphicFramePr>
        <p:xfrm>
          <a:off x="278675" y="339633"/>
          <a:ext cx="7479586" cy="6202681"/>
        </p:xfrm>
        <a:graphic>
          <a:graphicData uri="http://schemas.openxmlformats.org/drawingml/2006/chart">
            <c:chart xmlns:c="http://schemas.openxmlformats.org/drawingml/2006/chart" xmlns:r="http://schemas.openxmlformats.org/officeDocument/2006/relationships" r:id="rId3"/>
          </a:graphicData>
        </a:graphic>
      </p:graphicFrame>
      <p:sp>
        <p:nvSpPr>
          <p:cNvPr id="7" name="Hexagone 6">
            <a:extLst>
              <a:ext uri="{FF2B5EF4-FFF2-40B4-BE49-F238E27FC236}">
                <a16:creationId xmlns:a16="http://schemas.microsoft.com/office/drawing/2014/main" id="{45141DBE-C8B2-4123-8589-559AD210AB5F}"/>
              </a:ext>
            </a:extLst>
          </p:cNvPr>
          <p:cNvSpPr/>
          <p:nvPr/>
        </p:nvSpPr>
        <p:spPr>
          <a:xfrm>
            <a:off x="9189407" y="2166939"/>
            <a:ext cx="1292772" cy="95954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B18BF0E7-9D34-4D4A-9825-CA393E81F607}"/>
              </a:ext>
            </a:extLst>
          </p:cNvPr>
          <p:cNvSpPr txBox="1"/>
          <p:nvPr/>
        </p:nvSpPr>
        <p:spPr>
          <a:xfrm>
            <a:off x="9318869" y="2429253"/>
            <a:ext cx="1033847" cy="461665"/>
          </a:xfrm>
          <a:prstGeom prst="rect">
            <a:avLst/>
          </a:prstGeom>
          <a:noFill/>
        </p:spPr>
        <p:txBody>
          <a:bodyPr wrap="square" rtlCol="0">
            <a:spAutoFit/>
          </a:bodyPr>
          <a:lstStyle/>
          <a:p>
            <a:pPr algn="ctr"/>
            <a:r>
              <a:rPr lang="fr-FR" sz="2400" dirty="0">
                <a:solidFill>
                  <a:schemeClr val="bg1"/>
                </a:solidFill>
              </a:rPr>
              <a:t>11 %</a:t>
            </a:r>
          </a:p>
        </p:txBody>
      </p:sp>
      <p:sp>
        <p:nvSpPr>
          <p:cNvPr id="9" name="ZoneTexte 8">
            <a:extLst>
              <a:ext uri="{FF2B5EF4-FFF2-40B4-BE49-F238E27FC236}">
                <a16:creationId xmlns:a16="http://schemas.microsoft.com/office/drawing/2014/main" id="{B4411C20-9CB9-4A4D-8BA5-79EA45285932}"/>
              </a:ext>
            </a:extLst>
          </p:cNvPr>
          <p:cNvSpPr txBox="1"/>
          <p:nvPr/>
        </p:nvSpPr>
        <p:spPr>
          <a:xfrm>
            <a:off x="8799867" y="3778853"/>
            <a:ext cx="2071852" cy="1631216"/>
          </a:xfrm>
          <a:prstGeom prst="rect">
            <a:avLst/>
          </a:prstGeom>
          <a:noFill/>
        </p:spPr>
        <p:txBody>
          <a:bodyPr wrap="square" rtlCol="0">
            <a:spAutoFit/>
          </a:bodyPr>
          <a:lstStyle/>
          <a:p>
            <a:pPr algn="ctr"/>
            <a:r>
              <a:rPr lang="fr-FR" sz="2000" dirty="0">
                <a:solidFill>
                  <a:schemeClr val="tx2"/>
                </a:solidFill>
              </a:rPr>
              <a:t>Pourcentage d’augmentation du chiffre d’affaire entre août et février</a:t>
            </a:r>
          </a:p>
        </p:txBody>
      </p:sp>
    </p:spTree>
    <p:extLst>
      <p:ext uri="{BB962C8B-B14F-4D97-AF65-F5344CB8AC3E}">
        <p14:creationId xmlns:p14="http://schemas.microsoft.com/office/powerpoint/2010/main" val="1374048508"/>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513A7E-C554-497E-BE7E-1DBEF61C2E1E}"/>
              </a:ext>
            </a:extLst>
          </p:cNvPr>
          <p:cNvSpPr/>
          <p:nvPr/>
        </p:nvSpPr>
        <p:spPr>
          <a:xfrm>
            <a:off x="278674" y="339634"/>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567602C7-D217-4090-8595-12DA352B4168}"/>
              </a:ext>
            </a:extLst>
          </p:cNvPr>
          <p:cNvSpPr>
            <a:spLocks noGrp="1"/>
          </p:cNvSpPr>
          <p:nvPr>
            <p:ph type="sldNum" sz="quarter" idx="12"/>
          </p:nvPr>
        </p:nvSpPr>
        <p:spPr>
          <a:xfrm>
            <a:off x="8966200" y="6041390"/>
            <a:ext cx="2743200" cy="365125"/>
          </a:xfrm>
        </p:spPr>
        <p:txBody>
          <a:bodyPr/>
          <a:lstStyle/>
          <a:p>
            <a:fld id="{A03D0F97-1919-4643-B73C-2A49B1574923}" type="slidenum">
              <a:rPr lang="fr-FR" smtClean="0"/>
              <a:pPr/>
              <a:t>14</a:t>
            </a:fld>
            <a:endParaRPr lang="fr-FR" sz="1800"/>
          </a:p>
        </p:txBody>
      </p:sp>
      <p:sp>
        <p:nvSpPr>
          <p:cNvPr id="5" name="Titre 2">
            <a:extLst>
              <a:ext uri="{FF2B5EF4-FFF2-40B4-BE49-F238E27FC236}">
                <a16:creationId xmlns:a16="http://schemas.microsoft.com/office/drawing/2014/main" id="{38136F15-C0D4-4104-97EB-786BABFB681D}"/>
              </a:ext>
            </a:extLst>
          </p:cNvPr>
          <p:cNvSpPr txBox="1">
            <a:spLocks/>
          </p:cNvSpPr>
          <p:nvPr/>
        </p:nvSpPr>
        <p:spPr>
          <a:xfrm>
            <a:off x="4501061" y="2965214"/>
            <a:ext cx="3189878" cy="927572"/>
          </a:xfrm>
          <a:prstGeom prst="rect">
            <a:avLst/>
          </a:prstGeom>
          <a:no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6000" dirty="0">
                <a:solidFill>
                  <a:schemeClr val="accent1"/>
                </a:solidFill>
              </a:rPr>
              <a:t>Mission 2</a:t>
            </a:r>
          </a:p>
        </p:txBody>
      </p:sp>
    </p:spTree>
    <p:extLst>
      <p:ext uri="{BB962C8B-B14F-4D97-AF65-F5344CB8AC3E}">
        <p14:creationId xmlns:p14="http://schemas.microsoft.com/office/powerpoint/2010/main" val="1723924696"/>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A25F2D-3A9F-4E5E-B439-BBC788F8DC17}"/>
              </a:ext>
            </a:extLst>
          </p:cNvPr>
          <p:cNvSpPr/>
          <p:nvPr/>
        </p:nvSpPr>
        <p:spPr>
          <a:xfrm>
            <a:off x="7386320" y="1229709"/>
            <a:ext cx="4527006" cy="5336553"/>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E7BEFC93-BABE-45CC-B05E-7D2F9A534202}"/>
              </a:ext>
            </a:extLst>
          </p:cNvPr>
          <p:cNvSpPr>
            <a:spLocks noGrp="1"/>
          </p:cNvSpPr>
          <p:nvPr>
            <p:ph type="sldNum" sz="quarter" idx="12"/>
          </p:nvPr>
        </p:nvSpPr>
        <p:spPr>
          <a:xfrm>
            <a:off x="8945880" y="5987172"/>
            <a:ext cx="2743200" cy="365125"/>
          </a:xfrm>
        </p:spPr>
        <p:txBody>
          <a:bodyPr/>
          <a:lstStyle/>
          <a:p>
            <a:fld id="{A03D0F97-1919-4643-B73C-2A49B1574923}" type="slidenum">
              <a:rPr lang="fr-FR" smtClean="0"/>
              <a:pPr/>
              <a:t>15</a:t>
            </a:fld>
            <a:endParaRPr lang="fr-FR" sz="1800" dirty="0"/>
          </a:p>
        </p:txBody>
      </p:sp>
      <p:graphicFrame>
        <p:nvGraphicFramePr>
          <p:cNvPr id="6" name="Graphique 5">
            <a:extLst>
              <a:ext uri="{FF2B5EF4-FFF2-40B4-BE49-F238E27FC236}">
                <a16:creationId xmlns:a16="http://schemas.microsoft.com/office/drawing/2014/main" id="{3E689369-BDC1-4ECA-8E63-D9F5346019BA}"/>
              </a:ext>
            </a:extLst>
          </p:cNvPr>
          <p:cNvGraphicFramePr/>
          <p:nvPr>
            <p:extLst>
              <p:ext uri="{D42A27DB-BD31-4B8C-83A1-F6EECF244321}">
                <p14:modId xmlns:p14="http://schemas.microsoft.com/office/powerpoint/2010/main" val="3279498537"/>
              </p:ext>
            </p:extLst>
          </p:nvPr>
        </p:nvGraphicFramePr>
        <p:xfrm>
          <a:off x="278674" y="1229709"/>
          <a:ext cx="7107646" cy="5336553"/>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a:extLst>
              <a:ext uri="{FF2B5EF4-FFF2-40B4-BE49-F238E27FC236}">
                <a16:creationId xmlns:a16="http://schemas.microsoft.com/office/drawing/2014/main" id="{22A8B10E-C3F4-4B83-B812-37D6F10B62CF}"/>
              </a:ext>
            </a:extLst>
          </p:cNvPr>
          <p:cNvSpPr txBox="1"/>
          <p:nvPr/>
        </p:nvSpPr>
        <p:spPr>
          <a:xfrm>
            <a:off x="7998823" y="3343987"/>
            <a:ext cx="3302000" cy="1107996"/>
          </a:xfrm>
          <a:prstGeom prst="rect">
            <a:avLst/>
          </a:prstGeom>
          <a:noFill/>
        </p:spPr>
        <p:txBody>
          <a:bodyPr wrap="square" rtlCol="0">
            <a:spAutoFit/>
          </a:bodyPr>
          <a:lstStyle/>
          <a:p>
            <a:pPr algn="ctr"/>
            <a:r>
              <a:rPr lang="fr-FR" sz="2200" dirty="0">
                <a:solidFill>
                  <a:schemeClr val="tx2"/>
                </a:solidFill>
              </a:rPr>
              <a:t>Produits de catégories 2 en retrait par rapport aux autres catégories</a:t>
            </a:r>
          </a:p>
        </p:txBody>
      </p:sp>
      <p:sp>
        <p:nvSpPr>
          <p:cNvPr id="8" name="ZoneTexte 7">
            <a:extLst>
              <a:ext uri="{FF2B5EF4-FFF2-40B4-BE49-F238E27FC236}">
                <a16:creationId xmlns:a16="http://schemas.microsoft.com/office/drawing/2014/main" id="{8E81E81B-8E25-4060-96C7-062EA7814BC4}"/>
              </a:ext>
            </a:extLst>
          </p:cNvPr>
          <p:cNvSpPr txBox="1"/>
          <p:nvPr/>
        </p:nvSpPr>
        <p:spPr>
          <a:xfrm>
            <a:off x="4201160" y="387935"/>
            <a:ext cx="3789680" cy="646331"/>
          </a:xfrm>
          <a:prstGeom prst="rect">
            <a:avLst/>
          </a:prstGeom>
          <a:noFill/>
        </p:spPr>
        <p:txBody>
          <a:bodyPr wrap="square" rtlCol="0">
            <a:spAutoFit/>
          </a:bodyPr>
          <a:lstStyle/>
          <a:p>
            <a:r>
              <a:rPr lang="fr-FR" sz="3600" dirty="0">
                <a:solidFill>
                  <a:schemeClr val="accent1"/>
                </a:solidFill>
              </a:rPr>
              <a:t>Analyse des ventes</a:t>
            </a:r>
          </a:p>
        </p:txBody>
      </p:sp>
    </p:spTree>
    <p:extLst>
      <p:ext uri="{BB962C8B-B14F-4D97-AF65-F5344CB8AC3E}">
        <p14:creationId xmlns:p14="http://schemas.microsoft.com/office/powerpoint/2010/main" val="2086905212"/>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CD5053C-BBE8-4E55-BE87-44251554DC4C}"/>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Graphique 5">
            <a:extLst>
              <a:ext uri="{FF2B5EF4-FFF2-40B4-BE49-F238E27FC236}">
                <a16:creationId xmlns:a16="http://schemas.microsoft.com/office/drawing/2014/main" id="{45F95C34-33FB-4FAA-AD0C-DA91C056CA5E}"/>
              </a:ext>
            </a:extLst>
          </p:cNvPr>
          <p:cNvGraphicFramePr/>
          <p:nvPr>
            <p:extLst>
              <p:ext uri="{D42A27DB-BD31-4B8C-83A1-F6EECF244321}">
                <p14:modId xmlns:p14="http://schemas.microsoft.com/office/powerpoint/2010/main" val="3749026626"/>
              </p:ext>
            </p:extLst>
          </p:nvPr>
        </p:nvGraphicFramePr>
        <p:xfrm>
          <a:off x="278674" y="339632"/>
          <a:ext cx="7442926" cy="6226632"/>
        </p:xfrm>
        <a:graphic>
          <a:graphicData uri="http://schemas.openxmlformats.org/drawingml/2006/chart">
            <c:chart xmlns:c="http://schemas.openxmlformats.org/drawingml/2006/chart" xmlns:r="http://schemas.openxmlformats.org/officeDocument/2006/relationships" r:id="rId3"/>
          </a:graphicData>
        </a:graphic>
      </p:graphicFrame>
      <p:sp>
        <p:nvSpPr>
          <p:cNvPr id="8" name="Forme en L 7">
            <a:extLst>
              <a:ext uri="{FF2B5EF4-FFF2-40B4-BE49-F238E27FC236}">
                <a16:creationId xmlns:a16="http://schemas.microsoft.com/office/drawing/2014/main" id="{FDABA591-D855-4BA1-A0D0-D3AAFC504B87}"/>
              </a:ext>
            </a:extLst>
          </p:cNvPr>
          <p:cNvSpPr/>
          <p:nvPr/>
        </p:nvSpPr>
        <p:spPr>
          <a:xfrm rot="10800000">
            <a:off x="278674" y="339633"/>
            <a:ext cx="11634652" cy="6226629"/>
          </a:xfrm>
          <a:prstGeom prst="corner">
            <a:avLst>
              <a:gd name="adj1" fmla="val 0"/>
              <a:gd name="adj2" fmla="val 65297"/>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86B5C3EF-487A-4658-BB54-BBF3104F7029}"/>
              </a:ext>
            </a:extLst>
          </p:cNvPr>
          <p:cNvSpPr>
            <a:spLocks noGrp="1"/>
          </p:cNvSpPr>
          <p:nvPr>
            <p:ph type="sldNum" sz="quarter" idx="12"/>
          </p:nvPr>
        </p:nvSpPr>
        <p:spPr>
          <a:xfrm>
            <a:off x="8997099" y="6018576"/>
            <a:ext cx="2743200" cy="365125"/>
          </a:xfrm>
        </p:spPr>
        <p:txBody>
          <a:bodyPr/>
          <a:lstStyle/>
          <a:p>
            <a:fld id="{A03D0F97-1919-4643-B73C-2A49B1574923}" type="slidenum">
              <a:rPr lang="fr-FR" smtClean="0"/>
              <a:pPr/>
              <a:t>16</a:t>
            </a:fld>
            <a:endParaRPr lang="fr-FR" sz="1800"/>
          </a:p>
        </p:txBody>
      </p:sp>
      <p:sp>
        <p:nvSpPr>
          <p:cNvPr id="3" name="ZoneTexte 2">
            <a:extLst>
              <a:ext uri="{FF2B5EF4-FFF2-40B4-BE49-F238E27FC236}">
                <a16:creationId xmlns:a16="http://schemas.microsoft.com/office/drawing/2014/main" id="{AF79A17E-2852-4D06-AD39-FCD9792ECA9F}"/>
              </a:ext>
            </a:extLst>
          </p:cNvPr>
          <p:cNvSpPr txBox="1"/>
          <p:nvPr/>
        </p:nvSpPr>
        <p:spPr>
          <a:xfrm>
            <a:off x="8826500" y="2349500"/>
            <a:ext cx="2311400" cy="369332"/>
          </a:xfrm>
          <a:prstGeom prst="rect">
            <a:avLst/>
          </a:prstGeom>
          <a:noFill/>
        </p:spPr>
        <p:txBody>
          <a:bodyPr wrap="square" rtlCol="0">
            <a:spAutoFit/>
          </a:bodyPr>
          <a:lstStyle/>
          <a:p>
            <a:endParaRPr lang="fr-FR" dirty="0"/>
          </a:p>
        </p:txBody>
      </p:sp>
      <p:sp>
        <p:nvSpPr>
          <p:cNvPr id="9" name="Hexagone 8">
            <a:extLst>
              <a:ext uri="{FF2B5EF4-FFF2-40B4-BE49-F238E27FC236}">
                <a16:creationId xmlns:a16="http://schemas.microsoft.com/office/drawing/2014/main" id="{B82BA0B4-652C-4534-9F98-0A1644DA17B6}"/>
              </a:ext>
            </a:extLst>
          </p:cNvPr>
          <p:cNvSpPr/>
          <p:nvPr/>
        </p:nvSpPr>
        <p:spPr>
          <a:xfrm>
            <a:off x="9189407" y="2166939"/>
            <a:ext cx="1292772" cy="95954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9FC8BF0A-F43B-4662-AE06-4791700B766E}"/>
              </a:ext>
            </a:extLst>
          </p:cNvPr>
          <p:cNvSpPr txBox="1"/>
          <p:nvPr/>
        </p:nvSpPr>
        <p:spPr>
          <a:xfrm>
            <a:off x="9300925" y="2415616"/>
            <a:ext cx="1069731" cy="523220"/>
          </a:xfrm>
          <a:prstGeom prst="rect">
            <a:avLst/>
          </a:prstGeom>
          <a:noFill/>
        </p:spPr>
        <p:txBody>
          <a:bodyPr wrap="square" rtlCol="0">
            <a:spAutoFit/>
          </a:bodyPr>
          <a:lstStyle/>
          <a:p>
            <a:pPr algn="ctr"/>
            <a:r>
              <a:rPr lang="fr-FR" sz="2800" dirty="0">
                <a:solidFill>
                  <a:schemeClr val="bg1"/>
                </a:solidFill>
              </a:rPr>
              <a:t>357 %</a:t>
            </a:r>
          </a:p>
        </p:txBody>
      </p:sp>
      <p:sp>
        <p:nvSpPr>
          <p:cNvPr id="11" name="ZoneTexte 10">
            <a:extLst>
              <a:ext uri="{FF2B5EF4-FFF2-40B4-BE49-F238E27FC236}">
                <a16:creationId xmlns:a16="http://schemas.microsoft.com/office/drawing/2014/main" id="{83A6DE11-0E10-4E32-A9C2-B9F0900E55F9}"/>
              </a:ext>
            </a:extLst>
          </p:cNvPr>
          <p:cNvSpPr txBox="1"/>
          <p:nvPr/>
        </p:nvSpPr>
        <p:spPr>
          <a:xfrm>
            <a:off x="8742975" y="3566494"/>
            <a:ext cx="2185633" cy="1938992"/>
          </a:xfrm>
          <a:prstGeom prst="rect">
            <a:avLst/>
          </a:prstGeom>
          <a:noFill/>
        </p:spPr>
        <p:txBody>
          <a:bodyPr wrap="square" rtlCol="0">
            <a:spAutoFit/>
          </a:bodyPr>
          <a:lstStyle/>
          <a:p>
            <a:pPr algn="ctr"/>
            <a:r>
              <a:rPr lang="fr-FR" sz="2400" dirty="0">
                <a:solidFill>
                  <a:schemeClr val="tx2"/>
                </a:solidFill>
              </a:rPr>
              <a:t>Pourcentage de différence de prix entre les produits de catégorie 1 et 2</a:t>
            </a:r>
          </a:p>
        </p:txBody>
      </p:sp>
    </p:spTree>
    <p:extLst>
      <p:ext uri="{BB962C8B-B14F-4D97-AF65-F5344CB8AC3E}">
        <p14:creationId xmlns:p14="http://schemas.microsoft.com/office/powerpoint/2010/main" val="4267121601"/>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505E55-5D27-4AD4-992A-5124C41A5EB6}"/>
              </a:ext>
            </a:extLst>
          </p:cNvPr>
          <p:cNvSpPr/>
          <p:nvPr/>
        </p:nvSpPr>
        <p:spPr>
          <a:xfrm>
            <a:off x="7202078" y="315684"/>
            <a:ext cx="4711247" cy="6226629"/>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50D17FF7-BE14-4807-9255-F931F93C7274}"/>
              </a:ext>
            </a:extLst>
          </p:cNvPr>
          <p:cNvSpPr>
            <a:spLocks noGrp="1"/>
          </p:cNvSpPr>
          <p:nvPr>
            <p:ph type="sldNum" sz="quarter" idx="12"/>
          </p:nvPr>
        </p:nvSpPr>
        <p:spPr>
          <a:xfrm>
            <a:off x="8931111" y="5969851"/>
            <a:ext cx="2743200" cy="365125"/>
          </a:xfrm>
        </p:spPr>
        <p:txBody>
          <a:bodyPr/>
          <a:lstStyle/>
          <a:p>
            <a:fld id="{A03D0F97-1919-4643-B73C-2A49B1574923}" type="slidenum">
              <a:rPr lang="fr-FR" smtClean="0"/>
              <a:pPr/>
              <a:t>17</a:t>
            </a:fld>
            <a:endParaRPr lang="fr-FR" sz="1800" dirty="0"/>
          </a:p>
        </p:txBody>
      </p:sp>
      <p:graphicFrame>
        <p:nvGraphicFramePr>
          <p:cNvPr id="6" name="Graphique 5">
            <a:extLst>
              <a:ext uri="{FF2B5EF4-FFF2-40B4-BE49-F238E27FC236}">
                <a16:creationId xmlns:a16="http://schemas.microsoft.com/office/drawing/2014/main" id="{F22BE6B3-4DB8-4615-BF54-F37C3738C43B}"/>
              </a:ext>
            </a:extLst>
          </p:cNvPr>
          <p:cNvGraphicFramePr/>
          <p:nvPr>
            <p:extLst>
              <p:ext uri="{D42A27DB-BD31-4B8C-83A1-F6EECF244321}">
                <p14:modId xmlns:p14="http://schemas.microsoft.com/office/powerpoint/2010/main" val="4278550850"/>
              </p:ext>
            </p:extLst>
          </p:nvPr>
        </p:nvGraphicFramePr>
        <p:xfrm>
          <a:off x="278675" y="312283"/>
          <a:ext cx="6923403" cy="6226629"/>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a:extLst>
              <a:ext uri="{FF2B5EF4-FFF2-40B4-BE49-F238E27FC236}">
                <a16:creationId xmlns:a16="http://schemas.microsoft.com/office/drawing/2014/main" id="{C2ECAF9E-43C5-4C88-8D8A-1F5203205ED7}"/>
              </a:ext>
            </a:extLst>
          </p:cNvPr>
          <p:cNvSpPr txBox="1"/>
          <p:nvPr/>
        </p:nvSpPr>
        <p:spPr>
          <a:xfrm>
            <a:off x="7920187" y="2533045"/>
            <a:ext cx="3275029" cy="1938992"/>
          </a:xfrm>
          <a:prstGeom prst="rect">
            <a:avLst/>
          </a:prstGeom>
          <a:noFill/>
        </p:spPr>
        <p:txBody>
          <a:bodyPr wrap="square" rtlCol="0">
            <a:spAutoFit/>
          </a:bodyPr>
          <a:lstStyle/>
          <a:p>
            <a:pPr algn="ctr"/>
            <a:r>
              <a:rPr lang="fr-FR" sz="2400" dirty="0">
                <a:solidFill>
                  <a:schemeClr val="tx2"/>
                </a:solidFill>
              </a:rPr>
              <a:t>Les produits se différencient des autres produits en s’adressant à une clientèle beaucoup plus jeune</a:t>
            </a:r>
          </a:p>
        </p:txBody>
      </p:sp>
    </p:spTree>
    <p:extLst>
      <p:ext uri="{BB962C8B-B14F-4D97-AF65-F5344CB8AC3E}">
        <p14:creationId xmlns:p14="http://schemas.microsoft.com/office/powerpoint/2010/main" val="1890225852"/>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EEF989D-1A0A-45A1-8AB1-531896C0D6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79597" y="553599"/>
            <a:ext cx="8632805" cy="4080963"/>
          </a:xfrm>
          <a:prstGeom prst="rect">
            <a:avLst/>
          </a:prstGeom>
        </p:spPr>
      </p:pic>
      <p:sp>
        <p:nvSpPr>
          <p:cNvPr id="5" name="Forme en L 4">
            <a:extLst>
              <a:ext uri="{FF2B5EF4-FFF2-40B4-BE49-F238E27FC236}">
                <a16:creationId xmlns:a16="http://schemas.microsoft.com/office/drawing/2014/main" id="{119A2BA0-6989-493E-AB40-8C0F3B8F4950}"/>
              </a:ext>
            </a:extLst>
          </p:cNvPr>
          <p:cNvSpPr/>
          <p:nvPr/>
        </p:nvSpPr>
        <p:spPr>
          <a:xfrm>
            <a:off x="278674" y="553599"/>
            <a:ext cx="11634652" cy="6012664"/>
          </a:xfrm>
          <a:prstGeom prst="corner">
            <a:avLst>
              <a:gd name="adj1" fmla="val 25878"/>
              <a:gd name="adj2" fmla="val 0"/>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0AD11065-CEDD-4C00-9D64-4016A178DBDA}"/>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Hexagone 6">
            <a:extLst>
              <a:ext uri="{FF2B5EF4-FFF2-40B4-BE49-F238E27FC236}">
                <a16:creationId xmlns:a16="http://schemas.microsoft.com/office/drawing/2014/main" id="{98182C84-3278-41EC-B251-986AEAFA2F74}"/>
              </a:ext>
            </a:extLst>
          </p:cNvPr>
          <p:cNvSpPr/>
          <p:nvPr/>
        </p:nvSpPr>
        <p:spPr>
          <a:xfrm>
            <a:off x="4660900" y="5241590"/>
            <a:ext cx="1292772" cy="95954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44A7AB4-060F-4200-9EA3-32833EF6D776}"/>
              </a:ext>
            </a:extLst>
          </p:cNvPr>
          <p:cNvSpPr txBox="1"/>
          <p:nvPr/>
        </p:nvSpPr>
        <p:spPr>
          <a:xfrm>
            <a:off x="6221686" y="5519524"/>
            <a:ext cx="2388914" cy="400110"/>
          </a:xfrm>
          <a:prstGeom prst="rect">
            <a:avLst/>
          </a:prstGeom>
          <a:noFill/>
        </p:spPr>
        <p:txBody>
          <a:bodyPr wrap="square" rtlCol="0">
            <a:spAutoFit/>
          </a:bodyPr>
          <a:lstStyle/>
          <a:p>
            <a:pPr algn="ctr"/>
            <a:r>
              <a:rPr lang="fr-FR" sz="2000" dirty="0">
                <a:solidFill>
                  <a:schemeClr val="tx2"/>
                </a:solidFill>
              </a:rPr>
              <a:t>Indice de Gini</a:t>
            </a:r>
          </a:p>
        </p:txBody>
      </p:sp>
      <p:sp>
        <p:nvSpPr>
          <p:cNvPr id="3" name="ZoneTexte 2">
            <a:extLst>
              <a:ext uri="{FF2B5EF4-FFF2-40B4-BE49-F238E27FC236}">
                <a16:creationId xmlns:a16="http://schemas.microsoft.com/office/drawing/2014/main" id="{E0B5CF9F-3380-4313-9EFA-C2FF12604B85}"/>
              </a:ext>
            </a:extLst>
          </p:cNvPr>
          <p:cNvSpPr txBox="1"/>
          <p:nvPr/>
        </p:nvSpPr>
        <p:spPr>
          <a:xfrm>
            <a:off x="4880272" y="5457969"/>
            <a:ext cx="854028" cy="523220"/>
          </a:xfrm>
          <a:prstGeom prst="rect">
            <a:avLst/>
          </a:prstGeom>
          <a:noFill/>
        </p:spPr>
        <p:txBody>
          <a:bodyPr wrap="square" rtlCol="0">
            <a:spAutoFit/>
          </a:bodyPr>
          <a:lstStyle/>
          <a:p>
            <a:r>
              <a:rPr lang="fr-FR" sz="2800" dirty="0">
                <a:solidFill>
                  <a:schemeClr val="bg1"/>
                </a:solidFill>
              </a:rPr>
              <a:t>0.39</a:t>
            </a:r>
          </a:p>
        </p:txBody>
      </p:sp>
      <p:sp>
        <p:nvSpPr>
          <p:cNvPr id="2" name="Espace réservé du numéro de diapositive 1">
            <a:extLst>
              <a:ext uri="{FF2B5EF4-FFF2-40B4-BE49-F238E27FC236}">
                <a16:creationId xmlns:a16="http://schemas.microsoft.com/office/drawing/2014/main" id="{26E0EDB2-B13E-4188-ADA0-523375072013}"/>
              </a:ext>
            </a:extLst>
          </p:cNvPr>
          <p:cNvSpPr>
            <a:spLocks noGrp="1"/>
          </p:cNvSpPr>
          <p:nvPr>
            <p:ph type="sldNum" sz="quarter" idx="12"/>
          </p:nvPr>
        </p:nvSpPr>
        <p:spPr>
          <a:xfrm>
            <a:off x="8964298" y="6018575"/>
            <a:ext cx="2743200" cy="365125"/>
          </a:xfrm>
        </p:spPr>
        <p:txBody>
          <a:bodyPr/>
          <a:lstStyle/>
          <a:p>
            <a:fld id="{A03D0F97-1919-4643-B73C-2A49B1574923}" type="slidenum">
              <a:rPr lang="fr-FR" smtClean="0"/>
              <a:pPr/>
              <a:t>18</a:t>
            </a:fld>
            <a:endParaRPr lang="fr-FR" sz="1800"/>
          </a:p>
        </p:txBody>
      </p:sp>
    </p:spTree>
    <p:extLst>
      <p:ext uri="{BB962C8B-B14F-4D97-AF65-F5344CB8AC3E}">
        <p14:creationId xmlns:p14="http://schemas.microsoft.com/office/powerpoint/2010/main" val="3551341413"/>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rme en L 6">
            <a:extLst>
              <a:ext uri="{FF2B5EF4-FFF2-40B4-BE49-F238E27FC236}">
                <a16:creationId xmlns:a16="http://schemas.microsoft.com/office/drawing/2014/main" id="{C9355788-BAA7-4190-B0E8-806EFA83A935}"/>
              </a:ext>
            </a:extLst>
          </p:cNvPr>
          <p:cNvSpPr/>
          <p:nvPr/>
        </p:nvSpPr>
        <p:spPr>
          <a:xfrm>
            <a:off x="278674" y="553599"/>
            <a:ext cx="11634652" cy="6012664"/>
          </a:xfrm>
          <a:prstGeom prst="corner">
            <a:avLst>
              <a:gd name="adj1" fmla="val 25878"/>
              <a:gd name="adj2" fmla="val 0"/>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817CE534-A78C-4D25-B332-1042CA7BE50C}"/>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756E0E08-7059-46F7-8444-753F1AA9F63A}"/>
              </a:ext>
            </a:extLst>
          </p:cNvPr>
          <p:cNvSpPr>
            <a:spLocks noGrp="1"/>
          </p:cNvSpPr>
          <p:nvPr>
            <p:ph type="sldNum" sz="quarter" idx="12"/>
          </p:nvPr>
        </p:nvSpPr>
        <p:spPr>
          <a:xfrm>
            <a:off x="8970364" y="5987172"/>
            <a:ext cx="2743200" cy="365125"/>
          </a:xfrm>
        </p:spPr>
        <p:txBody>
          <a:bodyPr/>
          <a:lstStyle/>
          <a:p>
            <a:fld id="{A03D0F97-1919-4643-B73C-2A49B1574923}" type="slidenum">
              <a:rPr lang="fr-FR" smtClean="0"/>
              <a:pPr/>
              <a:t>19</a:t>
            </a:fld>
            <a:endParaRPr lang="fr-FR" sz="1800"/>
          </a:p>
        </p:txBody>
      </p:sp>
      <p:pic>
        <p:nvPicPr>
          <p:cNvPr id="5" name="Image 4">
            <a:extLst>
              <a:ext uri="{FF2B5EF4-FFF2-40B4-BE49-F238E27FC236}">
                <a16:creationId xmlns:a16="http://schemas.microsoft.com/office/drawing/2014/main" id="{F240BA9B-27FB-428A-B25D-A8455D7FF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37" y="456912"/>
            <a:ext cx="10694126" cy="4510795"/>
          </a:xfrm>
          <a:prstGeom prst="rect">
            <a:avLst/>
          </a:prstGeom>
        </p:spPr>
      </p:pic>
      <p:sp>
        <p:nvSpPr>
          <p:cNvPr id="9" name="Hexagone 8">
            <a:extLst>
              <a:ext uri="{FF2B5EF4-FFF2-40B4-BE49-F238E27FC236}">
                <a16:creationId xmlns:a16="http://schemas.microsoft.com/office/drawing/2014/main" id="{CC72C19E-2DD6-408D-8F75-7BC193424C95}"/>
              </a:ext>
            </a:extLst>
          </p:cNvPr>
          <p:cNvSpPr/>
          <p:nvPr/>
        </p:nvSpPr>
        <p:spPr>
          <a:xfrm>
            <a:off x="1418897" y="5287211"/>
            <a:ext cx="1292772" cy="95954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4F22EBB9-959D-4175-B7C1-5620458F117A}"/>
              </a:ext>
            </a:extLst>
          </p:cNvPr>
          <p:cNvSpPr txBox="1"/>
          <p:nvPr/>
        </p:nvSpPr>
        <p:spPr>
          <a:xfrm>
            <a:off x="1548359" y="5549525"/>
            <a:ext cx="1033847" cy="461665"/>
          </a:xfrm>
          <a:prstGeom prst="rect">
            <a:avLst/>
          </a:prstGeom>
          <a:noFill/>
        </p:spPr>
        <p:txBody>
          <a:bodyPr wrap="square" rtlCol="0">
            <a:spAutoFit/>
          </a:bodyPr>
          <a:lstStyle/>
          <a:p>
            <a:pPr algn="ctr"/>
            <a:r>
              <a:rPr lang="fr-FR" sz="2400" dirty="0">
                <a:solidFill>
                  <a:schemeClr val="bg1"/>
                </a:solidFill>
              </a:rPr>
              <a:t>18 - 32</a:t>
            </a:r>
          </a:p>
        </p:txBody>
      </p:sp>
      <p:sp>
        <p:nvSpPr>
          <p:cNvPr id="11" name="Hexagone 10">
            <a:extLst>
              <a:ext uri="{FF2B5EF4-FFF2-40B4-BE49-F238E27FC236}">
                <a16:creationId xmlns:a16="http://schemas.microsoft.com/office/drawing/2014/main" id="{939F586B-846A-4BCD-B5CE-42D28EE2A0A7}"/>
              </a:ext>
            </a:extLst>
          </p:cNvPr>
          <p:cNvSpPr/>
          <p:nvPr/>
        </p:nvSpPr>
        <p:spPr>
          <a:xfrm>
            <a:off x="6096000" y="5286693"/>
            <a:ext cx="1292772" cy="95954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6CFC447E-07F9-4B86-926C-711F84F620A1}"/>
              </a:ext>
            </a:extLst>
          </p:cNvPr>
          <p:cNvSpPr txBox="1"/>
          <p:nvPr/>
        </p:nvSpPr>
        <p:spPr>
          <a:xfrm>
            <a:off x="6193220" y="5535634"/>
            <a:ext cx="1098331" cy="461665"/>
          </a:xfrm>
          <a:prstGeom prst="rect">
            <a:avLst/>
          </a:prstGeom>
          <a:noFill/>
        </p:spPr>
        <p:txBody>
          <a:bodyPr wrap="square" rtlCol="0">
            <a:spAutoFit/>
          </a:bodyPr>
          <a:lstStyle/>
          <a:p>
            <a:pPr algn="ctr"/>
            <a:r>
              <a:rPr lang="fr-FR" sz="2400" dirty="0">
                <a:solidFill>
                  <a:schemeClr val="bg1"/>
                </a:solidFill>
              </a:rPr>
              <a:t>30 - 51</a:t>
            </a:r>
          </a:p>
        </p:txBody>
      </p:sp>
      <p:sp>
        <p:nvSpPr>
          <p:cNvPr id="13" name="ZoneTexte 12">
            <a:extLst>
              <a:ext uri="{FF2B5EF4-FFF2-40B4-BE49-F238E27FC236}">
                <a16:creationId xmlns:a16="http://schemas.microsoft.com/office/drawing/2014/main" id="{294BA20D-FF26-473D-862F-C7D5D7C4B0B5}"/>
              </a:ext>
            </a:extLst>
          </p:cNvPr>
          <p:cNvSpPr txBox="1"/>
          <p:nvPr/>
        </p:nvSpPr>
        <p:spPr>
          <a:xfrm>
            <a:off x="3016469" y="5286693"/>
            <a:ext cx="2071852" cy="1015663"/>
          </a:xfrm>
          <a:prstGeom prst="rect">
            <a:avLst/>
          </a:prstGeom>
          <a:noFill/>
        </p:spPr>
        <p:txBody>
          <a:bodyPr wrap="square" rtlCol="0">
            <a:spAutoFit/>
          </a:bodyPr>
          <a:lstStyle/>
          <a:p>
            <a:pPr algn="ctr"/>
            <a:r>
              <a:rPr lang="fr-FR" sz="2000" dirty="0">
                <a:solidFill>
                  <a:schemeClr val="tx2"/>
                </a:solidFill>
              </a:rPr>
              <a:t>Tranche d’âge cible des produits de catégorie 2</a:t>
            </a:r>
          </a:p>
        </p:txBody>
      </p:sp>
      <p:sp>
        <p:nvSpPr>
          <p:cNvPr id="14" name="ZoneTexte 13">
            <a:extLst>
              <a:ext uri="{FF2B5EF4-FFF2-40B4-BE49-F238E27FC236}">
                <a16:creationId xmlns:a16="http://schemas.microsoft.com/office/drawing/2014/main" id="{CFE5643B-D01D-4F56-918E-C41573197DBA}"/>
              </a:ext>
            </a:extLst>
          </p:cNvPr>
          <p:cNvSpPr txBox="1"/>
          <p:nvPr/>
        </p:nvSpPr>
        <p:spPr>
          <a:xfrm>
            <a:off x="7656786" y="5272527"/>
            <a:ext cx="2388914" cy="1015663"/>
          </a:xfrm>
          <a:prstGeom prst="rect">
            <a:avLst/>
          </a:prstGeom>
          <a:noFill/>
        </p:spPr>
        <p:txBody>
          <a:bodyPr wrap="square" rtlCol="0">
            <a:spAutoFit/>
          </a:bodyPr>
          <a:lstStyle/>
          <a:p>
            <a:pPr algn="ctr"/>
            <a:r>
              <a:rPr lang="fr-FR" sz="2000" dirty="0">
                <a:solidFill>
                  <a:schemeClr val="tx2"/>
                </a:solidFill>
              </a:rPr>
              <a:t>Tranche d’âge la plus touchée des produits de catégorie 0</a:t>
            </a:r>
          </a:p>
        </p:txBody>
      </p:sp>
    </p:spTree>
    <p:extLst>
      <p:ext uri="{BB962C8B-B14F-4D97-AF65-F5344CB8AC3E}">
        <p14:creationId xmlns:p14="http://schemas.microsoft.com/office/powerpoint/2010/main" val="2158168478"/>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32D111-51BB-446D-BBD7-25E476F59D94}"/>
              </a:ext>
            </a:extLst>
          </p:cNvPr>
          <p:cNvSpPr/>
          <p:nvPr/>
        </p:nvSpPr>
        <p:spPr>
          <a:xfrm>
            <a:off x="278674" y="339634"/>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3F6C16F5-ED47-4E30-AEEC-00655637B6A0}"/>
              </a:ext>
            </a:extLst>
          </p:cNvPr>
          <p:cNvSpPr>
            <a:spLocks noGrp="1"/>
          </p:cNvSpPr>
          <p:nvPr>
            <p:ph type="sldNum" sz="quarter" idx="12"/>
          </p:nvPr>
        </p:nvSpPr>
        <p:spPr>
          <a:xfrm>
            <a:off x="9006840" y="6061710"/>
            <a:ext cx="2743200" cy="365125"/>
          </a:xfrm>
        </p:spPr>
        <p:txBody>
          <a:bodyPr/>
          <a:lstStyle/>
          <a:p>
            <a:fld id="{A03D0F97-1919-4643-B73C-2A49B1574923}" type="slidenum">
              <a:rPr lang="fr-FR" sz="1800" smtClean="0"/>
              <a:t>2</a:t>
            </a:fld>
            <a:endParaRPr lang="fr-FR" sz="1800"/>
          </a:p>
        </p:txBody>
      </p:sp>
      <p:sp>
        <p:nvSpPr>
          <p:cNvPr id="3" name="Titre 2">
            <a:extLst>
              <a:ext uri="{FF2B5EF4-FFF2-40B4-BE49-F238E27FC236}">
                <a16:creationId xmlns:a16="http://schemas.microsoft.com/office/drawing/2014/main" id="{CD5A1590-4DEB-489F-A60A-F8055D81208B}"/>
              </a:ext>
            </a:extLst>
          </p:cNvPr>
          <p:cNvSpPr txBox="1">
            <a:spLocks/>
          </p:cNvSpPr>
          <p:nvPr/>
        </p:nvSpPr>
        <p:spPr>
          <a:xfrm>
            <a:off x="4501061" y="2965214"/>
            <a:ext cx="3189878" cy="927572"/>
          </a:xfrm>
          <a:prstGeom prst="rect">
            <a:avLst/>
          </a:prstGeom>
          <a:no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6000" dirty="0">
                <a:solidFill>
                  <a:schemeClr val="accent1"/>
                </a:solidFill>
              </a:rPr>
              <a:t>Mission 1</a:t>
            </a:r>
          </a:p>
        </p:txBody>
      </p:sp>
    </p:spTree>
    <p:extLst>
      <p:ext uri="{BB962C8B-B14F-4D97-AF65-F5344CB8AC3E}">
        <p14:creationId xmlns:p14="http://schemas.microsoft.com/office/powerpoint/2010/main" val="1420641336"/>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7A7A00-E5BE-456F-B3CF-20BEE861A403}"/>
              </a:ext>
            </a:extLst>
          </p:cNvPr>
          <p:cNvSpPr/>
          <p:nvPr/>
        </p:nvSpPr>
        <p:spPr>
          <a:xfrm>
            <a:off x="294290" y="4749591"/>
            <a:ext cx="11624441" cy="1829885"/>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E4A2C312-50A5-4070-A155-14ABBF917833}"/>
              </a:ext>
            </a:extLst>
          </p:cNvPr>
          <p:cNvSpPr>
            <a:spLocks noGrp="1"/>
          </p:cNvSpPr>
          <p:nvPr>
            <p:ph type="sldNum" sz="quarter" idx="12"/>
          </p:nvPr>
        </p:nvSpPr>
        <p:spPr>
          <a:xfrm>
            <a:off x="8978462" y="6038395"/>
            <a:ext cx="2743200" cy="365125"/>
          </a:xfrm>
        </p:spPr>
        <p:txBody>
          <a:bodyPr/>
          <a:lstStyle/>
          <a:p>
            <a:fld id="{A03D0F97-1919-4643-B73C-2A49B1574923}" type="slidenum">
              <a:rPr lang="fr-FR" smtClean="0"/>
              <a:pPr/>
              <a:t>20</a:t>
            </a:fld>
            <a:endParaRPr lang="fr-FR" sz="1800"/>
          </a:p>
        </p:txBody>
      </p:sp>
      <p:sp>
        <p:nvSpPr>
          <p:cNvPr id="3" name="Rectangle 2">
            <a:extLst>
              <a:ext uri="{FF2B5EF4-FFF2-40B4-BE49-F238E27FC236}">
                <a16:creationId xmlns:a16="http://schemas.microsoft.com/office/drawing/2014/main" id="{138B8C59-4AF6-4086-8D24-6B33B73F2932}"/>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1B85F35-6E16-4E37-A772-2AA90953C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31" y="486233"/>
            <a:ext cx="10465338" cy="4263358"/>
          </a:xfrm>
          <a:prstGeom prst="rect">
            <a:avLst/>
          </a:prstGeom>
        </p:spPr>
      </p:pic>
      <p:sp>
        <p:nvSpPr>
          <p:cNvPr id="8" name="Hexagone 7">
            <a:extLst>
              <a:ext uri="{FF2B5EF4-FFF2-40B4-BE49-F238E27FC236}">
                <a16:creationId xmlns:a16="http://schemas.microsoft.com/office/drawing/2014/main" id="{7693A8E0-ACB7-40DD-B562-EB1703526FEE}"/>
              </a:ext>
            </a:extLst>
          </p:cNvPr>
          <p:cNvSpPr/>
          <p:nvPr/>
        </p:nvSpPr>
        <p:spPr>
          <a:xfrm>
            <a:off x="6253955" y="5178153"/>
            <a:ext cx="1292772" cy="95954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F165BFF7-5975-49BC-9456-7E06A2308832}"/>
              </a:ext>
            </a:extLst>
          </p:cNvPr>
          <p:cNvSpPr txBox="1"/>
          <p:nvPr/>
        </p:nvSpPr>
        <p:spPr>
          <a:xfrm>
            <a:off x="6393628" y="5263420"/>
            <a:ext cx="1013426" cy="830997"/>
          </a:xfrm>
          <a:prstGeom prst="rect">
            <a:avLst/>
          </a:prstGeom>
          <a:noFill/>
        </p:spPr>
        <p:txBody>
          <a:bodyPr wrap="square" rtlCol="0">
            <a:spAutoFit/>
          </a:bodyPr>
          <a:lstStyle/>
          <a:p>
            <a:pPr algn="ctr"/>
            <a:r>
              <a:rPr lang="fr-FR" sz="2400" dirty="0">
                <a:solidFill>
                  <a:schemeClr val="bg1"/>
                </a:solidFill>
              </a:rPr>
              <a:t>+ de 40 € </a:t>
            </a:r>
          </a:p>
        </p:txBody>
      </p:sp>
      <p:sp>
        <p:nvSpPr>
          <p:cNvPr id="9" name="ZoneTexte 8">
            <a:extLst>
              <a:ext uri="{FF2B5EF4-FFF2-40B4-BE49-F238E27FC236}">
                <a16:creationId xmlns:a16="http://schemas.microsoft.com/office/drawing/2014/main" id="{648297E5-739F-4622-A3EB-0FB48FF4754F}"/>
              </a:ext>
            </a:extLst>
          </p:cNvPr>
          <p:cNvSpPr txBox="1"/>
          <p:nvPr/>
        </p:nvSpPr>
        <p:spPr>
          <a:xfrm>
            <a:off x="7791018" y="5303983"/>
            <a:ext cx="2687946" cy="707886"/>
          </a:xfrm>
          <a:prstGeom prst="rect">
            <a:avLst/>
          </a:prstGeom>
          <a:noFill/>
        </p:spPr>
        <p:txBody>
          <a:bodyPr wrap="square" rtlCol="0">
            <a:spAutoFit/>
          </a:bodyPr>
          <a:lstStyle/>
          <a:p>
            <a:pPr algn="just"/>
            <a:r>
              <a:rPr lang="fr-FR" sz="2000" dirty="0">
                <a:solidFill>
                  <a:schemeClr val="tx2"/>
                </a:solidFill>
              </a:rPr>
              <a:t>Tranche de prix des produits de catégories 2</a:t>
            </a:r>
          </a:p>
        </p:txBody>
      </p:sp>
      <p:sp>
        <p:nvSpPr>
          <p:cNvPr id="10" name="Rectangle : coins arrondis 9">
            <a:extLst>
              <a:ext uri="{FF2B5EF4-FFF2-40B4-BE49-F238E27FC236}">
                <a16:creationId xmlns:a16="http://schemas.microsoft.com/office/drawing/2014/main" id="{E5BC5390-7719-42A7-BC1C-3D98340E073B}"/>
              </a:ext>
            </a:extLst>
          </p:cNvPr>
          <p:cNvSpPr/>
          <p:nvPr/>
        </p:nvSpPr>
        <p:spPr>
          <a:xfrm>
            <a:off x="799158" y="5291511"/>
            <a:ext cx="1990812" cy="765556"/>
          </a:xfrm>
          <a:prstGeom prst="roundRect">
            <a:avLst>
              <a:gd name="adj" fmla="val 3077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dirty="0"/>
          </a:p>
        </p:txBody>
      </p:sp>
      <p:sp>
        <p:nvSpPr>
          <p:cNvPr id="11" name="ZoneTexte 10">
            <a:extLst>
              <a:ext uri="{FF2B5EF4-FFF2-40B4-BE49-F238E27FC236}">
                <a16:creationId xmlns:a16="http://schemas.microsoft.com/office/drawing/2014/main" id="{ABE3E1DD-5D92-4936-B8D3-00272A6D4662}"/>
              </a:ext>
            </a:extLst>
          </p:cNvPr>
          <p:cNvSpPr txBox="1"/>
          <p:nvPr/>
        </p:nvSpPr>
        <p:spPr>
          <a:xfrm>
            <a:off x="838865" y="5310590"/>
            <a:ext cx="1911398" cy="707886"/>
          </a:xfrm>
          <a:prstGeom prst="rect">
            <a:avLst/>
          </a:prstGeom>
          <a:noFill/>
        </p:spPr>
        <p:txBody>
          <a:bodyPr wrap="square" rtlCol="0">
            <a:spAutoFit/>
          </a:bodyPr>
          <a:lstStyle/>
          <a:p>
            <a:pPr algn="ctr"/>
            <a:r>
              <a:rPr lang="fr-FR" sz="2000" dirty="0">
                <a:solidFill>
                  <a:schemeClr val="bg1"/>
                </a:solidFill>
              </a:rPr>
              <a:t>- de 2500 produits vendus</a:t>
            </a:r>
          </a:p>
        </p:txBody>
      </p:sp>
      <p:sp>
        <p:nvSpPr>
          <p:cNvPr id="12" name="ZoneTexte 11">
            <a:extLst>
              <a:ext uri="{FF2B5EF4-FFF2-40B4-BE49-F238E27FC236}">
                <a16:creationId xmlns:a16="http://schemas.microsoft.com/office/drawing/2014/main" id="{FF69072C-9233-4000-A503-7A6BDC88BC29}"/>
              </a:ext>
            </a:extLst>
          </p:cNvPr>
          <p:cNvSpPr txBox="1"/>
          <p:nvPr/>
        </p:nvSpPr>
        <p:spPr>
          <a:xfrm>
            <a:off x="3019020" y="5303983"/>
            <a:ext cx="2919026" cy="707886"/>
          </a:xfrm>
          <a:prstGeom prst="rect">
            <a:avLst/>
          </a:prstGeom>
          <a:noFill/>
        </p:spPr>
        <p:txBody>
          <a:bodyPr wrap="square" rtlCol="0">
            <a:spAutoFit/>
          </a:bodyPr>
          <a:lstStyle/>
          <a:p>
            <a:pPr algn="dist"/>
            <a:r>
              <a:rPr lang="fr-FR" sz="2000" dirty="0">
                <a:solidFill>
                  <a:schemeClr val="tx2"/>
                </a:solidFill>
              </a:rPr>
              <a:t>De catégories 2 entre mars 2019 et février 2020</a:t>
            </a:r>
          </a:p>
        </p:txBody>
      </p:sp>
    </p:spTree>
    <p:extLst>
      <p:ext uri="{BB962C8B-B14F-4D97-AF65-F5344CB8AC3E}">
        <p14:creationId xmlns:p14="http://schemas.microsoft.com/office/powerpoint/2010/main" val="1716074504"/>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145887-1C5F-4435-90BE-F633210FC12B}"/>
              </a:ext>
            </a:extLst>
          </p:cNvPr>
          <p:cNvSpPr/>
          <p:nvPr/>
        </p:nvSpPr>
        <p:spPr>
          <a:xfrm>
            <a:off x="278674" y="3720661"/>
            <a:ext cx="11634652" cy="2845601"/>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468A6FD-7991-4D01-B85D-0385A33928EC}"/>
              </a:ext>
            </a:extLst>
          </p:cNvPr>
          <p:cNvSpPr/>
          <p:nvPr/>
        </p:nvSpPr>
        <p:spPr>
          <a:xfrm>
            <a:off x="278674" y="339633"/>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58E3F6A6-9EF1-46F1-98DC-C64D25DC1AB6}"/>
              </a:ext>
            </a:extLst>
          </p:cNvPr>
          <p:cNvSpPr>
            <a:spLocks noGrp="1"/>
          </p:cNvSpPr>
          <p:nvPr>
            <p:ph type="sldNum" sz="quarter" idx="12"/>
          </p:nvPr>
        </p:nvSpPr>
        <p:spPr>
          <a:xfrm>
            <a:off x="11183006" y="6018576"/>
            <a:ext cx="486103" cy="350694"/>
          </a:xfrm>
        </p:spPr>
        <p:txBody>
          <a:bodyPr/>
          <a:lstStyle/>
          <a:p>
            <a:fld id="{A03D0F97-1919-4643-B73C-2A49B1574923}" type="slidenum">
              <a:rPr lang="fr-FR" smtClean="0"/>
              <a:pPr/>
              <a:t>21</a:t>
            </a:fld>
            <a:endParaRPr lang="fr-FR" sz="1800" dirty="0"/>
          </a:p>
        </p:txBody>
      </p:sp>
      <p:pic>
        <p:nvPicPr>
          <p:cNvPr id="4" name="Image 3">
            <a:extLst>
              <a:ext uri="{FF2B5EF4-FFF2-40B4-BE49-F238E27FC236}">
                <a16:creationId xmlns:a16="http://schemas.microsoft.com/office/drawing/2014/main" id="{24511F3A-BDAB-4C7B-B003-0F39FC8A5CC7}"/>
              </a:ext>
            </a:extLst>
          </p:cNvPr>
          <p:cNvPicPr>
            <a:picLocks noChangeAspect="1"/>
          </p:cNvPicPr>
          <p:nvPr/>
        </p:nvPicPr>
        <p:blipFill>
          <a:blip r:embed="rId3"/>
          <a:stretch>
            <a:fillRect/>
          </a:stretch>
        </p:blipFill>
        <p:spPr>
          <a:xfrm>
            <a:off x="278675" y="339634"/>
            <a:ext cx="11634652" cy="3381026"/>
          </a:xfrm>
          <a:prstGeom prst="rect">
            <a:avLst/>
          </a:prstGeom>
        </p:spPr>
      </p:pic>
      <p:sp>
        <p:nvSpPr>
          <p:cNvPr id="7" name="Hexagone 6">
            <a:extLst>
              <a:ext uri="{FF2B5EF4-FFF2-40B4-BE49-F238E27FC236}">
                <a16:creationId xmlns:a16="http://schemas.microsoft.com/office/drawing/2014/main" id="{72292DF2-66DF-482C-B1BD-04DE502D72C3}"/>
              </a:ext>
            </a:extLst>
          </p:cNvPr>
          <p:cNvSpPr/>
          <p:nvPr/>
        </p:nvSpPr>
        <p:spPr>
          <a:xfrm>
            <a:off x="1576851" y="4663687"/>
            <a:ext cx="1292772" cy="95954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25B70318-DFFB-4C01-BB36-F43A1A79C5F7}"/>
              </a:ext>
            </a:extLst>
          </p:cNvPr>
          <p:cNvSpPr txBox="1"/>
          <p:nvPr/>
        </p:nvSpPr>
        <p:spPr>
          <a:xfrm>
            <a:off x="1834354" y="4912629"/>
            <a:ext cx="777766" cy="461665"/>
          </a:xfrm>
          <a:prstGeom prst="rect">
            <a:avLst/>
          </a:prstGeom>
          <a:noFill/>
        </p:spPr>
        <p:txBody>
          <a:bodyPr wrap="square" rtlCol="0">
            <a:spAutoFit/>
          </a:bodyPr>
          <a:lstStyle/>
          <a:p>
            <a:pPr algn="ctr"/>
            <a:r>
              <a:rPr lang="fr-FR" sz="2400" dirty="0">
                <a:solidFill>
                  <a:schemeClr val="bg1"/>
                </a:solidFill>
              </a:rPr>
              <a:t>35 %</a:t>
            </a:r>
          </a:p>
        </p:txBody>
      </p:sp>
      <p:sp>
        <p:nvSpPr>
          <p:cNvPr id="9" name="ZoneTexte 8">
            <a:extLst>
              <a:ext uri="{FF2B5EF4-FFF2-40B4-BE49-F238E27FC236}">
                <a16:creationId xmlns:a16="http://schemas.microsoft.com/office/drawing/2014/main" id="{D4F9B029-74FA-49FD-A11E-9DFD83035A06}"/>
              </a:ext>
            </a:extLst>
          </p:cNvPr>
          <p:cNvSpPr txBox="1"/>
          <p:nvPr/>
        </p:nvSpPr>
        <p:spPr>
          <a:xfrm>
            <a:off x="3184634" y="4635628"/>
            <a:ext cx="2687946" cy="1015663"/>
          </a:xfrm>
          <a:prstGeom prst="rect">
            <a:avLst/>
          </a:prstGeom>
          <a:noFill/>
        </p:spPr>
        <p:txBody>
          <a:bodyPr wrap="square" rtlCol="0">
            <a:spAutoFit/>
          </a:bodyPr>
          <a:lstStyle/>
          <a:p>
            <a:pPr algn="just"/>
            <a:r>
              <a:rPr lang="fr-FR" sz="2000" dirty="0">
                <a:solidFill>
                  <a:schemeClr val="tx2"/>
                </a:solidFill>
              </a:rPr>
              <a:t>Des clients n’ont acheté qu’une seule fois des produits de catégorie 2</a:t>
            </a:r>
          </a:p>
        </p:txBody>
      </p:sp>
      <p:sp>
        <p:nvSpPr>
          <p:cNvPr id="10" name="Hexagone 9">
            <a:extLst>
              <a:ext uri="{FF2B5EF4-FFF2-40B4-BE49-F238E27FC236}">
                <a16:creationId xmlns:a16="http://schemas.microsoft.com/office/drawing/2014/main" id="{7A97922C-5AF0-4939-93FF-A25FA5059DAE}"/>
              </a:ext>
            </a:extLst>
          </p:cNvPr>
          <p:cNvSpPr/>
          <p:nvPr/>
        </p:nvSpPr>
        <p:spPr>
          <a:xfrm>
            <a:off x="6813706" y="4663687"/>
            <a:ext cx="1292772" cy="95954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18A26700-F0A7-48CB-8EB3-9D4982ED6F45}"/>
              </a:ext>
            </a:extLst>
          </p:cNvPr>
          <p:cNvSpPr txBox="1"/>
          <p:nvPr/>
        </p:nvSpPr>
        <p:spPr>
          <a:xfrm>
            <a:off x="7135623" y="4912626"/>
            <a:ext cx="648938" cy="461665"/>
          </a:xfrm>
          <a:prstGeom prst="rect">
            <a:avLst/>
          </a:prstGeom>
          <a:noFill/>
        </p:spPr>
        <p:txBody>
          <a:bodyPr wrap="square" rtlCol="0">
            <a:spAutoFit/>
          </a:bodyPr>
          <a:lstStyle/>
          <a:p>
            <a:pPr algn="ctr"/>
            <a:r>
              <a:rPr lang="fr-FR" sz="2400" dirty="0">
                <a:solidFill>
                  <a:schemeClr val="bg1"/>
                </a:solidFill>
              </a:rPr>
              <a:t>4 %</a:t>
            </a:r>
          </a:p>
        </p:txBody>
      </p:sp>
      <p:sp>
        <p:nvSpPr>
          <p:cNvPr id="12" name="ZoneTexte 11">
            <a:extLst>
              <a:ext uri="{FF2B5EF4-FFF2-40B4-BE49-F238E27FC236}">
                <a16:creationId xmlns:a16="http://schemas.microsoft.com/office/drawing/2014/main" id="{7E9B20E4-5A30-4CDF-80B1-EA7FCAE31EF8}"/>
              </a:ext>
            </a:extLst>
          </p:cNvPr>
          <p:cNvSpPr txBox="1"/>
          <p:nvPr/>
        </p:nvSpPr>
        <p:spPr>
          <a:xfrm>
            <a:off x="8428395" y="4789518"/>
            <a:ext cx="2687946" cy="707886"/>
          </a:xfrm>
          <a:prstGeom prst="rect">
            <a:avLst/>
          </a:prstGeom>
          <a:noFill/>
        </p:spPr>
        <p:txBody>
          <a:bodyPr wrap="square" rtlCol="0">
            <a:spAutoFit/>
          </a:bodyPr>
          <a:lstStyle/>
          <a:p>
            <a:pPr algn="just"/>
            <a:r>
              <a:rPr lang="fr-FR" sz="2000" dirty="0">
                <a:solidFill>
                  <a:schemeClr val="tx2"/>
                </a:solidFill>
              </a:rPr>
              <a:t>Environ des clients pour les 2 autres catégories</a:t>
            </a:r>
          </a:p>
        </p:txBody>
      </p:sp>
      <p:sp>
        <p:nvSpPr>
          <p:cNvPr id="3" name="ZoneTexte 2">
            <a:extLst>
              <a:ext uri="{FF2B5EF4-FFF2-40B4-BE49-F238E27FC236}">
                <a16:creationId xmlns:a16="http://schemas.microsoft.com/office/drawing/2014/main" id="{69B9B70F-2868-451C-B9C8-8E10377AFADC}"/>
              </a:ext>
            </a:extLst>
          </p:cNvPr>
          <p:cNvSpPr txBox="1"/>
          <p:nvPr/>
        </p:nvSpPr>
        <p:spPr>
          <a:xfrm>
            <a:off x="6645349" y="339633"/>
            <a:ext cx="5267977" cy="461665"/>
          </a:xfrm>
          <a:prstGeom prst="rect">
            <a:avLst/>
          </a:prstGeom>
          <a:solidFill>
            <a:schemeClr val="accent1">
              <a:lumMod val="20000"/>
              <a:lumOff val="80000"/>
            </a:schemeClr>
          </a:solidFill>
        </p:spPr>
        <p:txBody>
          <a:bodyPr wrap="square" rtlCol="0">
            <a:spAutoFit/>
          </a:bodyPr>
          <a:lstStyle/>
          <a:p>
            <a:r>
              <a:rPr lang="fr-FR" sz="2400" dirty="0">
                <a:solidFill>
                  <a:schemeClr val="tx2"/>
                </a:solidFill>
              </a:rPr>
              <a:t>Pour l’achat de produits de catégories 2 :</a:t>
            </a:r>
          </a:p>
        </p:txBody>
      </p:sp>
    </p:spTree>
    <p:extLst>
      <p:ext uri="{BB962C8B-B14F-4D97-AF65-F5344CB8AC3E}">
        <p14:creationId xmlns:p14="http://schemas.microsoft.com/office/powerpoint/2010/main" val="2242195552"/>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BBD926-F38D-45F0-B26E-1690D7DE3E0F}"/>
              </a:ext>
            </a:extLst>
          </p:cNvPr>
          <p:cNvSpPr/>
          <p:nvPr/>
        </p:nvSpPr>
        <p:spPr>
          <a:xfrm>
            <a:off x="278674" y="339634"/>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C204EED1-9587-44B1-B201-2755BAAD394B}"/>
              </a:ext>
            </a:extLst>
          </p:cNvPr>
          <p:cNvSpPr>
            <a:spLocks noGrp="1"/>
          </p:cNvSpPr>
          <p:nvPr>
            <p:ph type="sldNum" sz="quarter" idx="12"/>
          </p:nvPr>
        </p:nvSpPr>
        <p:spPr>
          <a:xfrm>
            <a:off x="9006526" y="5998132"/>
            <a:ext cx="2743200" cy="365125"/>
          </a:xfrm>
        </p:spPr>
        <p:txBody>
          <a:bodyPr/>
          <a:lstStyle/>
          <a:p>
            <a:fld id="{A03D0F97-1919-4643-B73C-2A49B1574923}" type="slidenum">
              <a:rPr lang="fr-FR" smtClean="0"/>
              <a:pPr/>
              <a:t>22</a:t>
            </a:fld>
            <a:endParaRPr lang="fr-FR" sz="1800"/>
          </a:p>
        </p:txBody>
      </p:sp>
      <p:sp>
        <p:nvSpPr>
          <p:cNvPr id="4" name="Titre 2">
            <a:extLst>
              <a:ext uri="{FF2B5EF4-FFF2-40B4-BE49-F238E27FC236}">
                <a16:creationId xmlns:a16="http://schemas.microsoft.com/office/drawing/2014/main" id="{73199B3B-F47A-4238-A692-78F9DF1115FB}"/>
              </a:ext>
            </a:extLst>
          </p:cNvPr>
          <p:cNvSpPr txBox="1">
            <a:spLocks/>
          </p:cNvSpPr>
          <p:nvPr/>
        </p:nvSpPr>
        <p:spPr>
          <a:xfrm>
            <a:off x="4501061" y="2965214"/>
            <a:ext cx="3189878" cy="927572"/>
          </a:xfrm>
          <a:prstGeom prst="rect">
            <a:avLst/>
          </a:prstGeom>
          <a:no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6000" dirty="0">
                <a:solidFill>
                  <a:schemeClr val="accent1"/>
                </a:solidFill>
              </a:rPr>
              <a:t>Mission 3</a:t>
            </a:r>
          </a:p>
        </p:txBody>
      </p:sp>
    </p:spTree>
    <p:extLst>
      <p:ext uri="{BB962C8B-B14F-4D97-AF65-F5344CB8AC3E}">
        <p14:creationId xmlns:p14="http://schemas.microsoft.com/office/powerpoint/2010/main" val="3193858253"/>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BBC40B-A969-44F2-BAEF-7ACB4BBF2BD8}"/>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28249859-D949-43BB-A64A-DCA8D2BE47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12363" y="374285"/>
            <a:ext cx="8090747" cy="3703302"/>
          </a:xfrm>
          <a:prstGeom prst="rect">
            <a:avLst/>
          </a:prstGeom>
        </p:spPr>
      </p:pic>
      <p:sp>
        <p:nvSpPr>
          <p:cNvPr id="6" name="Rectangle 5">
            <a:extLst>
              <a:ext uri="{FF2B5EF4-FFF2-40B4-BE49-F238E27FC236}">
                <a16:creationId xmlns:a16="http://schemas.microsoft.com/office/drawing/2014/main" id="{DF9FDADB-323F-4A96-BEBA-52AEE71DEFB4}"/>
              </a:ext>
            </a:extLst>
          </p:cNvPr>
          <p:cNvSpPr/>
          <p:nvPr/>
        </p:nvSpPr>
        <p:spPr>
          <a:xfrm>
            <a:off x="278674" y="4077587"/>
            <a:ext cx="11634652" cy="24886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97D8FCF9-E0CF-4A2B-99CD-D10B4E25938D}"/>
              </a:ext>
            </a:extLst>
          </p:cNvPr>
          <p:cNvSpPr>
            <a:spLocks noGrp="1"/>
          </p:cNvSpPr>
          <p:nvPr>
            <p:ph type="sldNum" sz="quarter" idx="12"/>
          </p:nvPr>
        </p:nvSpPr>
        <p:spPr>
          <a:xfrm>
            <a:off x="9034807" y="6082454"/>
            <a:ext cx="2743200" cy="365125"/>
          </a:xfrm>
        </p:spPr>
        <p:txBody>
          <a:bodyPr/>
          <a:lstStyle/>
          <a:p>
            <a:fld id="{A03D0F97-1919-4643-B73C-2A49B1574923}" type="slidenum">
              <a:rPr lang="fr-FR" smtClean="0"/>
              <a:pPr/>
              <a:t>23</a:t>
            </a:fld>
            <a:endParaRPr lang="fr-FR" sz="1800"/>
          </a:p>
        </p:txBody>
      </p:sp>
      <p:sp>
        <p:nvSpPr>
          <p:cNvPr id="3" name="Organigramme : Connecteur 2">
            <a:extLst>
              <a:ext uri="{FF2B5EF4-FFF2-40B4-BE49-F238E27FC236}">
                <a16:creationId xmlns:a16="http://schemas.microsoft.com/office/drawing/2014/main" id="{92C766F9-4E6A-4BEC-AFD0-F11BB9C474F9}"/>
              </a:ext>
            </a:extLst>
          </p:cNvPr>
          <p:cNvSpPr/>
          <p:nvPr/>
        </p:nvSpPr>
        <p:spPr>
          <a:xfrm>
            <a:off x="1234910" y="4880842"/>
            <a:ext cx="792000" cy="79200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Connecteur 6">
            <a:extLst>
              <a:ext uri="{FF2B5EF4-FFF2-40B4-BE49-F238E27FC236}">
                <a16:creationId xmlns:a16="http://schemas.microsoft.com/office/drawing/2014/main" id="{7B04DD60-8918-4671-AA57-DAA40EFEDB61}"/>
              </a:ext>
            </a:extLst>
          </p:cNvPr>
          <p:cNvSpPr/>
          <p:nvPr/>
        </p:nvSpPr>
        <p:spPr>
          <a:xfrm>
            <a:off x="4901047" y="4877984"/>
            <a:ext cx="792000" cy="79200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27015CB6-CB42-4011-8E25-D4C0FD48DE1C}"/>
              </a:ext>
            </a:extLst>
          </p:cNvPr>
          <p:cNvSpPr txBox="1"/>
          <p:nvPr/>
        </p:nvSpPr>
        <p:spPr>
          <a:xfrm>
            <a:off x="1480472" y="5043151"/>
            <a:ext cx="297528" cy="461665"/>
          </a:xfrm>
          <a:prstGeom prst="rect">
            <a:avLst/>
          </a:prstGeom>
          <a:noFill/>
        </p:spPr>
        <p:txBody>
          <a:bodyPr wrap="square" rtlCol="0">
            <a:spAutoFit/>
          </a:bodyPr>
          <a:lstStyle/>
          <a:p>
            <a:pPr algn="ctr"/>
            <a:r>
              <a:rPr lang="fr-FR" sz="2400" dirty="0">
                <a:solidFill>
                  <a:schemeClr val="bg1"/>
                </a:solidFill>
              </a:rPr>
              <a:t>2</a:t>
            </a:r>
          </a:p>
        </p:txBody>
      </p:sp>
      <p:sp>
        <p:nvSpPr>
          <p:cNvPr id="10" name="ZoneTexte 9">
            <a:extLst>
              <a:ext uri="{FF2B5EF4-FFF2-40B4-BE49-F238E27FC236}">
                <a16:creationId xmlns:a16="http://schemas.microsoft.com/office/drawing/2014/main" id="{3DF3A3D5-0617-44CD-8E32-CD62D5CB46BB}"/>
              </a:ext>
            </a:extLst>
          </p:cNvPr>
          <p:cNvSpPr txBox="1"/>
          <p:nvPr/>
        </p:nvSpPr>
        <p:spPr>
          <a:xfrm>
            <a:off x="4937047" y="5060316"/>
            <a:ext cx="720000" cy="430887"/>
          </a:xfrm>
          <a:prstGeom prst="rect">
            <a:avLst/>
          </a:prstGeom>
          <a:noFill/>
        </p:spPr>
        <p:txBody>
          <a:bodyPr wrap="square" rtlCol="0">
            <a:spAutoFit/>
          </a:bodyPr>
          <a:lstStyle/>
          <a:p>
            <a:pPr algn="ctr"/>
            <a:r>
              <a:rPr lang="fr-FR" sz="2200" dirty="0">
                <a:solidFill>
                  <a:schemeClr val="bg1"/>
                </a:solidFill>
              </a:rPr>
              <a:t>79.8</a:t>
            </a:r>
          </a:p>
        </p:txBody>
      </p:sp>
      <p:sp>
        <p:nvSpPr>
          <p:cNvPr id="11" name="ZoneTexte 10">
            <a:extLst>
              <a:ext uri="{FF2B5EF4-FFF2-40B4-BE49-F238E27FC236}">
                <a16:creationId xmlns:a16="http://schemas.microsoft.com/office/drawing/2014/main" id="{D696AC95-E57F-41EB-92FB-265018113CDD}"/>
              </a:ext>
            </a:extLst>
          </p:cNvPr>
          <p:cNvSpPr txBox="1"/>
          <p:nvPr/>
        </p:nvSpPr>
        <p:spPr>
          <a:xfrm>
            <a:off x="2295213" y="5091093"/>
            <a:ext cx="1791093" cy="369332"/>
          </a:xfrm>
          <a:prstGeom prst="rect">
            <a:avLst/>
          </a:prstGeom>
          <a:noFill/>
        </p:spPr>
        <p:txBody>
          <a:bodyPr wrap="square" rtlCol="0">
            <a:spAutoFit/>
          </a:bodyPr>
          <a:lstStyle/>
          <a:p>
            <a:r>
              <a:rPr lang="fr-FR" dirty="0">
                <a:solidFill>
                  <a:schemeClr val="tx2"/>
                </a:solidFill>
              </a:rPr>
              <a:t>Degré de liberté</a:t>
            </a:r>
          </a:p>
        </p:txBody>
      </p:sp>
      <p:sp>
        <p:nvSpPr>
          <p:cNvPr id="12" name="ZoneTexte 11">
            <a:extLst>
              <a:ext uri="{FF2B5EF4-FFF2-40B4-BE49-F238E27FC236}">
                <a16:creationId xmlns:a16="http://schemas.microsoft.com/office/drawing/2014/main" id="{D0B7B04B-0821-4DDD-8DD1-9F4C1D504F0B}"/>
              </a:ext>
            </a:extLst>
          </p:cNvPr>
          <p:cNvSpPr txBox="1"/>
          <p:nvPr/>
        </p:nvSpPr>
        <p:spPr>
          <a:xfrm>
            <a:off x="6013408" y="5091093"/>
            <a:ext cx="1791093" cy="369332"/>
          </a:xfrm>
          <a:prstGeom prst="rect">
            <a:avLst/>
          </a:prstGeom>
          <a:noFill/>
        </p:spPr>
        <p:txBody>
          <a:bodyPr wrap="square" rtlCol="0">
            <a:spAutoFit/>
          </a:bodyPr>
          <a:lstStyle/>
          <a:p>
            <a:r>
              <a:rPr lang="fr-FR" dirty="0">
                <a:solidFill>
                  <a:schemeClr val="tx2"/>
                </a:solidFill>
              </a:rPr>
              <a:t>Test du Khi-2</a:t>
            </a:r>
          </a:p>
        </p:txBody>
      </p:sp>
      <p:sp>
        <p:nvSpPr>
          <p:cNvPr id="14" name="Organigramme : Connecteur 13">
            <a:extLst>
              <a:ext uri="{FF2B5EF4-FFF2-40B4-BE49-F238E27FC236}">
                <a16:creationId xmlns:a16="http://schemas.microsoft.com/office/drawing/2014/main" id="{3D7A0FE9-32C3-41F1-B705-D0AD18EEA749}"/>
              </a:ext>
            </a:extLst>
          </p:cNvPr>
          <p:cNvSpPr/>
          <p:nvPr/>
        </p:nvSpPr>
        <p:spPr>
          <a:xfrm>
            <a:off x="8609207" y="4877984"/>
            <a:ext cx="792000" cy="79200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636B7585-7C1C-4492-AAC5-E29617D14629}"/>
              </a:ext>
            </a:extLst>
          </p:cNvPr>
          <p:cNvSpPr txBox="1"/>
          <p:nvPr/>
        </p:nvSpPr>
        <p:spPr>
          <a:xfrm>
            <a:off x="8645207" y="5060316"/>
            <a:ext cx="720000" cy="430887"/>
          </a:xfrm>
          <a:prstGeom prst="rect">
            <a:avLst/>
          </a:prstGeom>
          <a:noFill/>
        </p:spPr>
        <p:txBody>
          <a:bodyPr wrap="square" rtlCol="0">
            <a:spAutoFit/>
          </a:bodyPr>
          <a:lstStyle/>
          <a:p>
            <a:pPr algn="ctr"/>
            <a:r>
              <a:rPr lang="fr-FR" sz="2200" dirty="0">
                <a:solidFill>
                  <a:schemeClr val="bg1"/>
                </a:solidFill>
              </a:rPr>
              <a:t>7.4</a:t>
            </a:r>
          </a:p>
        </p:txBody>
      </p:sp>
      <p:sp>
        <p:nvSpPr>
          <p:cNvPr id="16" name="ZoneTexte 15">
            <a:extLst>
              <a:ext uri="{FF2B5EF4-FFF2-40B4-BE49-F238E27FC236}">
                <a16:creationId xmlns:a16="http://schemas.microsoft.com/office/drawing/2014/main" id="{F7DAAD13-55BF-45EE-B70C-64F8DC442596}"/>
              </a:ext>
            </a:extLst>
          </p:cNvPr>
          <p:cNvSpPr txBox="1"/>
          <p:nvPr/>
        </p:nvSpPr>
        <p:spPr>
          <a:xfrm>
            <a:off x="9731604" y="4860260"/>
            <a:ext cx="1791093" cy="923330"/>
          </a:xfrm>
          <a:prstGeom prst="rect">
            <a:avLst/>
          </a:prstGeom>
          <a:noFill/>
        </p:spPr>
        <p:txBody>
          <a:bodyPr wrap="square" rtlCol="0">
            <a:spAutoFit/>
          </a:bodyPr>
          <a:lstStyle/>
          <a:p>
            <a:r>
              <a:rPr lang="fr-FR" dirty="0">
                <a:solidFill>
                  <a:schemeClr val="tx2"/>
                </a:solidFill>
              </a:rPr>
              <a:t>Valeur critique pour un risque de 0.025 %</a:t>
            </a:r>
          </a:p>
        </p:txBody>
      </p:sp>
    </p:spTree>
    <p:extLst>
      <p:ext uri="{BB962C8B-B14F-4D97-AF65-F5344CB8AC3E}">
        <p14:creationId xmlns:p14="http://schemas.microsoft.com/office/powerpoint/2010/main" val="3247748399"/>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BBC40B-A969-44F2-BAEF-7ACB4BBF2BD8}"/>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28249859-D949-43BB-A64A-DCA8D2BE47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12363" y="344221"/>
            <a:ext cx="8090747" cy="3728779"/>
          </a:xfrm>
          <a:prstGeom prst="rect">
            <a:avLst/>
          </a:prstGeom>
        </p:spPr>
      </p:pic>
      <p:sp>
        <p:nvSpPr>
          <p:cNvPr id="6" name="Rectangle 5">
            <a:extLst>
              <a:ext uri="{FF2B5EF4-FFF2-40B4-BE49-F238E27FC236}">
                <a16:creationId xmlns:a16="http://schemas.microsoft.com/office/drawing/2014/main" id="{DF9FDADB-323F-4A96-BEBA-52AEE71DEFB4}"/>
              </a:ext>
            </a:extLst>
          </p:cNvPr>
          <p:cNvSpPr/>
          <p:nvPr/>
        </p:nvSpPr>
        <p:spPr>
          <a:xfrm>
            <a:off x="278674" y="4077587"/>
            <a:ext cx="11634652" cy="24886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97D8FCF9-E0CF-4A2B-99CD-D10B4E25938D}"/>
              </a:ext>
            </a:extLst>
          </p:cNvPr>
          <p:cNvSpPr>
            <a:spLocks noGrp="1"/>
          </p:cNvSpPr>
          <p:nvPr>
            <p:ph type="sldNum" sz="quarter" idx="12"/>
          </p:nvPr>
        </p:nvSpPr>
        <p:spPr>
          <a:xfrm>
            <a:off x="9034807" y="6082454"/>
            <a:ext cx="2743200" cy="365125"/>
          </a:xfrm>
        </p:spPr>
        <p:txBody>
          <a:bodyPr/>
          <a:lstStyle/>
          <a:p>
            <a:fld id="{A03D0F97-1919-4643-B73C-2A49B1574923}" type="slidenum">
              <a:rPr lang="fr-FR" smtClean="0"/>
              <a:pPr/>
              <a:t>24</a:t>
            </a:fld>
            <a:endParaRPr lang="fr-FR" sz="1800"/>
          </a:p>
        </p:txBody>
      </p:sp>
      <p:sp>
        <p:nvSpPr>
          <p:cNvPr id="35" name="Hexagone 34">
            <a:extLst>
              <a:ext uri="{FF2B5EF4-FFF2-40B4-BE49-F238E27FC236}">
                <a16:creationId xmlns:a16="http://schemas.microsoft.com/office/drawing/2014/main" id="{020DECE7-C49E-467D-8FF0-5CAE112022AC}"/>
              </a:ext>
            </a:extLst>
          </p:cNvPr>
          <p:cNvSpPr/>
          <p:nvPr/>
        </p:nvSpPr>
        <p:spPr>
          <a:xfrm>
            <a:off x="1475663" y="5167915"/>
            <a:ext cx="2221119" cy="545778"/>
          </a:xfrm>
          <a:prstGeom prst="hexagon">
            <a:avLst>
              <a:gd name="adj" fmla="val 44482"/>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A10847F5-F9D1-4129-A5F0-F19B7B7B208A}"/>
              </a:ext>
            </a:extLst>
          </p:cNvPr>
          <p:cNvSpPr txBox="1"/>
          <p:nvPr/>
        </p:nvSpPr>
        <p:spPr>
          <a:xfrm>
            <a:off x="1931069" y="5225360"/>
            <a:ext cx="1310305" cy="43088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200" b="0" i="0" u="none" strike="noStrike" cap="none" normalizeH="0" baseline="0" dirty="0">
                <a:ln>
                  <a:noFill/>
                </a:ln>
                <a:solidFill>
                  <a:schemeClr val="bg1"/>
                </a:solidFill>
                <a:effectLst/>
                <a:ea typeface="Courier New" panose="02070309020205020404" pitchFamily="49" charset="0"/>
              </a:rPr>
              <a:t>- 42153</a:t>
            </a:r>
            <a:r>
              <a:rPr kumimoji="0" lang="fr-FR" altLang="fr-FR" sz="2200" b="0" i="0" u="none" strike="noStrike" cap="none" normalizeH="0" baseline="0" dirty="0">
                <a:ln>
                  <a:noFill/>
                </a:ln>
                <a:solidFill>
                  <a:schemeClr val="bg1"/>
                </a:solidFill>
                <a:effectLst/>
              </a:rPr>
              <a:t> </a:t>
            </a:r>
          </a:p>
        </p:txBody>
      </p:sp>
      <p:sp>
        <p:nvSpPr>
          <p:cNvPr id="37" name="ZoneTexte 36">
            <a:extLst>
              <a:ext uri="{FF2B5EF4-FFF2-40B4-BE49-F238E27FC236}">
                <a16:creationId xmlns:a16="http://schemas.microsoft.com/office/drawing/2014/main" id="{9057274B-8FEA-49A3-886F-E4A196E00E61}"/>
              </a:ext>
            </a:extLst>
          </p:cNvPr>
          <p:cNvSpPr txBox="1"/>
          <p:nvPr/>
        </p:nvSpPr>
        <p:spPr>
          <a:xfrm>
            <a:off x="4019828" y="5287409"/>
            <a:ext cx="2438902"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Covariance empirique</a:t>
            </a:r>
            <a:r>
              <a:rPr kumimoji="0" lang="fr-FR" altLang="fr-FR" b="0" i="0" u="none" strike="noStrike" cap="none" normalizeH="0" baseline="0" dirty="0">
                <a:ln>
                  <a:noFill/>
                </a:ln>
                <a:solidFill>
                  <a:schemeClr val="tx2"/>
                </a:solidFill>
                <a:effectLst/>
              </a:rPr>
              <a:t> </a:t>
            </a:r>
          </a:p>
        </p:txBody>
      </p:sp>
      <p:sp>
        <p:nvSpPr>
          <p:cNvPr id="44" name="Organigramme : Connecteur 43">
            <a:extLst>
              <a:ext uri="{FF2B5EF4-FFF2-40B4-BE49-F238E27FC236}">
                <a16:creationId xmlns:a16="http://schemas.microsoft.com/office/drawing/2014/main" id="{90B2B643-BF9E-4BBD-97B2-3620AC36F599}"/>
              </a:ext>
            </a:extLst>
          </p:cNvPr>
          <p:cNvSpPr/>
          <p:nvPr/>
        </p:nvSpPr>
        <p:spPr>
          <a:xfrm>
            <a:off x="7244332" y="5102250"/>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ZoneTexte 44">
            <a:extLst>
              <a:ext uri="{FF2B5EF4-FFF2-40B4-BE49-F238E27FC236}">
                <a16:creationId xmlns:a16="http://schemas.microsoft.com/office/drawing/2014/main" id="{B1C48FE0-C3D9-4523-A368-CE4D975571C5}"/>
              </a:ext>
            </a:extLst>
          </p:cNvPr>
          <p:cNvSpPr txBox="1"/>
          <p:nvPr/>
        </p:nvSpPr>
        <p:spPr>
          <a:xfrm>
            <a:off x="7283316" y="5282806"/>
            <a:ext cx="720000" cy="430887"/>
          </a:xfrm>
          <a:prstGeom prst="rect">
            <a:avLst/>
          </a:prstGeom>
          <a:noFill/>
        </p:spPr>
        <p:txBody>
          <a:bodyPr wrap="square" rtlCol="0">
            <a:spAutoFit/>
          </a:bodyPr>
          <a:lstStyle/>
          <a:p>
            <a:pPr algn="ctr"/>
            <a:r>
              <a:rPr lang="fr-FR" sz="2200" dirty="0">
                <a:solidFill>
                  <a:schemeClr val="bg1"/>
                </a:solidFill>
              </a:rPr>
              <a:t>- 0.6</a:t>
            </a:r>
          </a:p>
        </p:txBody>
      </p:sp>
      <p:sp>
        <p:nvSpPr>
          <p:cNvPr id="46" name="ZoneTexte 45">
            <a:extLst>
              <a:ext uri="{FF2B5EF4-FFF2-40B4-BE49-F238E27FC236}">
                <a16:creationId xmlns:a16="http://schemas.microsoft.com/office/drawing/2014/main" id="{C82F65D4-5E33-462D-992E-90333113EAD2}"/>
              </a:ext>
            </a:extLst>
          </p:cNvPr>
          <p:cNvSpPr txBox="1"/>
          <p:nvPr/>
        </p:nvSpPr>
        <p:spPr>
          <a:xfrm>
            <a:off x="8359378" y="5137061"/>
            <a:ext cx="2438902"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Coefficient de corrélation de Pearson</a:t>
            </a:r>
          </a:p>
        </p:txBody>
      </p:sp>
    </p:spTree>
    <p:extLst>
      <p:ext uri="{BB962C8B-B14F-4D97-AF65-F5344CB8AC3E}">
        <p14:creationId xmlns:p14="http://schemas.microsoft.com/office/powerpoint/2010/main" val="1668852138"/>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877F5E-2D63-482B-BA95-5BBE3CA65218}"/>
              </a:ext>
            </a:extLst>
          </p:cNvPr>
          <p:cNvSpPr/>
          <p:nvPr/>
        </p:nvSpPr>
        <p:spPr>
          <a:xfrm>
            <a:off x="278674" y="4077587"/>
            <a:ext cx="11634652" cy="2488676"/>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60100942-B63B-4DEE-BCC1-CD0F75484B42}"/>
              </a:ext>
            </a:extLst>
          </p:cNvPr>
          <p:cNvSpPr>
            <a:spLocks noGrp="1"/>
          </p:cNvSpPr>
          <p:nvPr>
            <p:ph type="sldNum" sz="quarter" idx="12"/>
          </p:nvPr>
        </p:nvSpPr>
        <p:spPr>
          <a:xfrm>
            <a:off x="8982739" y="6078418"/>
            <a:ext cx="2743200" cy="365125"/>
          </a:xfrm>
        </p:spPr>
        <p:txBody>
          <a:bodyPr/>
          <a:lstStyle/>
          <a:p>
            <a:fld id="{A03D0F97-1919-4643-B73C-2A49B1574923}" type="slidenum">
              <a:rPr lang="fr-FR" smtClean="0"/>
              <a:pPr/>
              <a:t>25</a:t>
            </a:fld>
            <a:endParaRPr lang="fr-FR" sz="1800"/>
          </a:p>
        </p:txBody>
      </p:sp>
      <p:sp>
        <p:nvSpPr>
          <p:cNvPr id="5" name="ZoneTexte 4">
            <a:extLst>
              <a:ext uri="{FF2B5EF4-FFF2-40B4-BE49-F238E27FC236}">
                <a16:creationId xmlns:a16="http://schemas.microsoft.com/office/drawing/2014/main" id="{7853AADA-1134-426A-AA14-9E3EBD95971F}"/>
              </a:ext>
            </a:extLst>
          </p:cNvPr>
          <p:cNvSpPr txBox="1"/>
          <p:nvPr/>
        </p:nvSpPr>
        <p:spPr>
          <a:xfrm>
            <a:off x="2981222" y="4967328"/>
            <a:ext cx="2547707"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Covariance empirique de la tranche des 30-50 ans</a:t>
            </a:r>
            <a:r>
              <a:rPr kumimoji="0" lang="fr-FR" altLang="fr-FR" b="0" i="0" u="none" strike="noStrike" cap="none" normalizeH="0" baseline="0" dirty="0">
                <a:ln>
                  <a:noFill/>
                </a:ln>
                <a:solidFill>
                  <a:schemeClr val="tx2"/>
                </a:solidFill>
                <a:effectLst/>
              </a:rPr>
              <a:t> </a:t>
            </a:r>
          </a:p>
        </p:txBody>
      </p:sp>
      <p:sp>
        <p:nvSpPr>
          <p:cNvPr id="6" name="Organigramme : Connecteur 5">
            <a:extLst>
              <a:ext uri="{FF2B5EF4-FFF2-40B4-BE49-F238E27FC236}">
                <a16:creationId xmlns:a16="http://schemas.microsoft.com/office/drawing/2014/main" id="{41F64EA6-0877-4AB9-9776-F3E583283C0A}"/>
              </a:ext>
            </a:extLst>
          </p:cNvPr>
          <p:cNvSpPr/>
          <p:nvPr/>
        </p:nvSpPr>
        <p:spPr>
          <a:xfrm>
            <a:off x="7130497" y="4922126"/>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BBE96915-63C7-42C0-BB53-A5F0396EF1C3}"/>
              </a:ext>
            </a:extLst>
          </p:cNvPr>
          <p:cNvSpPr txBox="1"/>
          <p:nvPr/>
        </p:nvSpPr>
        <p:spPr>
          <a:xfrm>
            <a:off x="7168629" y="5104095"/>
            <a:ext cx="720000" cy="461665"/>
          </a:xfrm>
          <a:prstGeom prst="rect">
            <a:avLst/>
          </a:prstGeom>
          <a:noFill/>
        </p:spPr>
        <p:txBody>
          <a:bodyPr wrap="square" rtlCol="0">
            <a:spAutoFit/>
          </a:bodyPr>
          <a:lstStyle/>
          <a:p>
            <a:pPr algn="ctr"/>
            <a:r>
              <a:rPr lang="fr-FR" sz="2400" dirty="0">
                <a:solidFill>
                  <a:schemeClr val="bg1"/>
                </a:solidFill>
              </a:rPr>
              <a:t>0.6</a:t>
            </a:r>
          </a:p>
        </p:txBody>
      </p:sp>
      <p:sp>
        <p:nvSpPr>
          <p:cNvPr id="8" name="ZoneTexte 7">
            <a:extLst>
              <a:ext uri="{FF2B5EF4-FFF2-40B4-BE49-F238E27FC236}">
                <a16:creationId xmlns:a16="http://schemas.microsoft.com/office/drawing/2014/main" id="{EA61A705-BC1B-4EB7-B0A0-F14FD933C7A3}"/>
              </a:ext>
            </a:extLst>
          </p:cNvPr>
          <p:cNvSpPr txBox="1"/>
          <p:nvPr/>
        </p:nvSpPr>
        <p:spPr>
          <a:xfrm>
            <a:off x="8058880" y="4856460"/>
            <a:ext cx="3041511" cy="923330"/>
          </a:xfrm>
          <a:prstGeom prst="rect">
            <a:avLst/>
          </a:prstGeom>
          <a:noFill/>
        </p:spPr>
        <p:txBody>
          <a:bodyPr wrap="square" rtlCol="0">
            <a:spAutoFit/>
          </a:bodyPr>
          <a:lstStyle/>
          <a:p>
            <a:pPr algn="ctr" eaLnBrk="0" fontAlgn="base" hangingPunct="0">
              <a:spcBef>
                <a:spcPct val="0"/>
              </a:spcBef>
              <a:spcAft>
                <a:spcPct val="0"/>
              </a:spcAft>
            </a:pPr>
            <a:r>
              <a:rPr kumimoji="0" lang="fr-FR" altLang="fr-FR" b="0" i="0" u="none" strike="noStrike" cap="none" normalizeH="0" baseline="0" dirty="0">
                <a:ln>
                  <a:noFill/>
                </a:ln>
                <a:solidFill>
                  <a:schemeClr val="tx2"/>
                </a:solidFill>
                <a:effectLst/>
                <a:ea typeface="Courier New" panose="02070309020205020404" pitchFamily="49" charset="0"/>
              </a:rPr>
              <a:t>Coefficient de corrélation de Pearson</a:t>
            </a:r>
            <a:r>
              <a:rPr kumimoji="0" lang="fr-FR" altLang="fr-FR" b="0" i="0" u="none" strike="noStrike" cap="none" normalizeH="0" baseline="0" dirty="0">
                <a:ln>
                  <a:noFill/>
                </a:ln>
                <a:solidFill>
                  <a:schemeClr val="tx2"/>
                </a:solidFill>
                <a:effectLst/>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de la tranche des 30-50 ans</a:t>
            </a:r>
            <a:r>
              <a:rPr kumimoji="0" lang="fr-FR" altLang="fr-FR" b="0" i="0" u="none" strike="noStrike" cap="none" normalizeH="0" baseline="0" dirty="0">
                <a:ln>
                  <a:noFill/>
                </a:ln>
                <a:solidFill>
                  <a:schemeClr val="tx2"/>
                </a:solidFill>
                <a:effectLst/>
              </a:rPr>
              <a:t> </a:t>
            </a:r>
          </a:p>
        </p:txBody>
      </p:sp>
      <p:sp>
        <p:nvSpPr>
          <p:cNvPr id="9" name="Rectangle 8">
            <a:extLst>
              <a:ext uri="{FF2B5EF4-FFF2-40B4-BE49-F238E27FC236}">
                <a16:creationId xmlns:a16="http://schemas.microsoft.com/office/drawing/2014/main" id="{E971D26A-168D-42E4-B20E-BE5341A98C42}"/>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49ADC7BD-8BC8-4935-BC40-2EC7F2EDC4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4588" y="414457"/>
            <a:ext cx="7762824" cy="3663130"/>
          </a:xfrm>
          <a:prstGeom prst="rect">
            <a:avLst/>
          </a:prstGeom>
        </p:spPr>
      </p:pic>
      <p:sp>
        <p:nvSpPr>
          <p:cNvPr id="15" name="Organigramme : Connecteur 14">
            <a:extLst>
              <a:ext uri="{FF2B5EF4-FFF2-40B4-BE49-F238E27FC236}">
                <a16:creationId xmlns:a16="http://schemas.microsoft.com/office/drawing/2014/main" id="{AA004C52-BB24-4129-9DF2-EFEC8558C089}"/>
              </a:ext>
            </a:extLst>
          </p:cNvPr>
          <p:cNvSpPr/>
          <p:nvPr/>
        </p:nvSpPr>
        <p:spPr>
          <a:xfrm>
            <a:off x="1913493" y="4915675"/>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25AFF82E-A167-4354-84DE-3BEA106945B8}"/>
              </a:ext>
            </a:extLst>
          </p:cNvPr>
          <p:cNvSpPr txBox="1"/>
          <p:nvPr/>
        </p:nvSpPr>
        <p:spPr>
          <a:xfrm>
            <a:off x="1968312" y="5104095"/>
            <a:ext cx="682362" cy="46166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bg1"/>
                </a:solidFill>
                <a:effectLst/>
                <a:ea typeface="Courier New" panose="02070309020205020404" pitchFamily="49" charset="0"/>
              </a:rPr>
              <a:t>614</a:t>
            </a:r>
            <a:endParaRPr kumimoji="0" lang="fr-FR" altLang="fr-FR"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830507864"/>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BBC40B-A969-44F2-BAEF-7ACB4BBF2BD8}"/>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DF9FDADB-323F-4A96-BEBA-52AEE71DEFB4}"/>
              </a:ext>
            </a:extLst>
          </p:cNvPr>
          <p:cNvSpPr/>
          <p:nvPr/>
        </p:nvSpPr>
        <p:spPr>
          <a:xfrm>
            <a:off x="278674" y="4077587"/>
            <a:ext cx="11634652" cy="2488676"/>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97D8FCF9-E0CF-4A2B-99CD-D10B4E25938D}"/>
              </a:ext>
            </a:extLst>
          </p:cNvPr>
          <p:cNvSpPr>
            <a:spLocks noGrp="1"/>
          </p:cNvSpPr>
          <p:nvPr>
            <p:ph type="sldNum" sz="quarter" idx="12"/>
          </p:nvPr>
        </p:nvSpPr>
        <p:spPr>
          <a:xfrm>
            <a:off x="9034807" y="6082454"/>
            <a:ext cx="2743200" cy="365125"/>
          </a:xfrm>
        </p:spPr>
        <p:txBody>
          <a:bodyPr/>
          <a:lstStyle/>
          <a:p>
            <a:fld id="{A03D0F97-1919-4643-B73C-2A49B1574923}" type="slidenum">
              <a:rPr lang="fr-FR" smtClean="0"/>
              <a:pPr/>
              <a:t>26</a:t>
            </a:fld>
            <a:endParaRPr lang="fr-FR" sz="1800"/>
          </a:p>
        </p:txBody>
      </p:sp>
      <p:sp>
        <p:nvSpPr>
          <p:cNvPr id="7" name="Organigramme : Connecteur 6">
            <a:extLst>
              <a:ext uri="{FF2B5EF4-FFF2-40B4-BE49-F238E27FC236}">
                <a16:creationId xmlns:a16="http://schemas.microsoft.com/office/drawing/2014/main" id="{6F889094-A298-404D-8049-F992DB55BCE8}"/>
              </a:ext>
            </a:extLst>
          </p:cNvPr>
          <p:cNvSpPr/>
          <p:nvPr/>
        </p:nvSpPr>
        <p:spPr>
          <a:xfrm>
            <a:off x="2522968" y="4902741"/>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rganigramme : Connecteur 7">
            <a:extLst>
              <a:ext uri="{FF2B5EF4-FFF2-40B4-BE49-F238E27FC236}">
                <a16:creationId xmlns:a16="http://schemas.microsoft.com/office/drawing/2014/main" id="{814AB4F5-8ECB-42C0-A4CA-298DC4DDA574}"/>
              </a:ext>
            </a:extLst>
          </p:cNvPr>
          <p:cNvSpPr/>
          <p:nvPr/>
        </p:nvSpPr>
        <p:spPr>
          <a:xfrm>
            <a:off x="7106771" y="4923353"/>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55D80CBD-9EB6-4C57-B33F-0E056F0A6CB1}"/>
              </a:ext>
            </a:extLst>
          </p:cNvPr>
          <p:cNvSpPr txBox="1"/>
          <p:nvPr/>
        </p:nvSpPr>
        <p:spPr>
          <a:xfrm>
            <a:off x="2522968" y="5067907"/>
            <a:ext cx="792000" cy="461665"/>
          </a:xfrm>
          <a:prstGeom prst="rect">
            <a:avLst/>
          </a:prstGeom>
          <a:noFill/>
        </p:spPr>
        <p:txBody>
          <a:bodyPr wrap="square" rtlCol="0">
            <a:spAutoFit/>
          </a:bodyPr>
          <a:lstStyle/>
          <a:p>
            <a:pPr algn="ctr"/>
            <a:r>
              <a:rPr lang="fr-FR" sz="2400" dirty="0">
                <a:solidFill>
                  <a:schemeClr val="bg1"/>
                </a:solidFill>
              </a:rPr>
              <a:t>- 5.3</a:t>
            </a:r>
          </a:p>
        </p:txBody>
      </p:sp>
      <p:sp>
        <p:nvSpPr>
          <p:cNvPr id="10" name="ZoneTexte 9">
            <a:extLst>
              <a:ext uri="{FF2B5EF4-FFF2-40B4-BE49-F238E27FC236}">
                <a16:creationId xmlns:a16="http://schemas.microsoft.com/office/drawing/2014/main" id="{E5EC2A14-2EDD-478A-A8B4-DD055E98B01B}"/>
              </a:ext>
            </a:extLst>
          </p:cNvPr>
          <p:cNvSpPr txBox="1"/>
          <p:nvPr/>
        </p:nvSpPr>
        <p:spPr>
          <a:xfrm>
            <a:off x="7058687" y="5114074"/>
            <a:ext cx="888167" cy="461665"/>
          </a:xfrm>
          <a:prstGeom prst="rect">
            <a:avLst/>
          </a:prstGeom>
          <a:noFill/>
        </p:spPr>
        <p:txBody>
          <a:bodyPr wrap="square" rtlCol="0">
            <a:spAutoFit/>
          </a:bodyPr>
          <a:lstStyle/>
          <a:p>
            <a:pPr algn="ctr"/>
            <a:r>
              <a:rPr lang="fr-FR" sz="2400" dirty="0">
                <a:solidFill>
                  <a:schemeClr val="bg1"/>
                </a:solidFill>
              </a:rPr>
              <a:t>- 0.6</a:t>
            </a:r>
          </a:p>
        </p:txBody>
      </p:sp>
      <p:sp>
        <p:nvSpPr>
          <p:cNvPr id="11" name="ZoneTexte 10">
            <a:extLst>
              <a:ext uri="{FF2B5EF4-FFF2-40B4-BE49-F238E27FC236}">
                <a16:creationId xmlns:a16="http://schemas.microsoft.com/office/drawing/2014/main" id="{1ECB407B-2D6D-43B1-BA50-D5DA56D1F656}"/>
              </a:ext>
            </a:extLst>
          </p:cNvPr>
          <p:cNvSpPr txBox="1"/>
          <p:nvPr/>
        </p:nvSpPr>
        <p:spPr>
          <a:xfrm>
            <a:off x="3423444" y="5114074"/>
            <a:ext cx="2438902"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Covariance empirique</a:t>
            </a:r>
            <a:r>
              <a:rPr kumimoji="0" lang="fr-FR" altLang="fr-FR" b="0" i="0" u="none" strike="noStrike" cap="none" normalizeH="0" baseline="0" dirty="0">
                <a:ln>
                  <a:noFill/>
                </a:ln>
                <a:solidFill>
                  <a:schemeClr val="tx2"/>
                </a:solidFill>
                <a:effectLst/>
              </a:rPr>
              <a:t> </a:t>
            </a:r>
          </a:p>
        </p:txBody>
      </p:sp>
      <p:sp>
        <p:nvSpPr>
          <p:cNvPr id="12" name="ZoneTexte 11">
            <a:extLst>
              <a:ext uri="{FF2B5EF4-FFF2-40B4-BE49-F238E27FC236}">
                <a16:creationId xmlns:a16="http://schemas.microsoft.com/office/drawing/2014/main" id="{98E825E8-9268-4D79-80B4-43F722D1B6E4}"/>
              </a:ext>
            </a:extLst>
          </p:cNvPr>
          <p:cNvSpPr txBox="1"/>
          <p:nvPr/>
        </p:nvSpPr>
        <p:spPr>
          <a:xfrm>
            <a:off x="8021758" y="5037128"/>
            <a:ext cx="2647143"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Coefficient de corrélation de Pearson</a:t>
            </a:r>
            <a:r>
              <a:rPr kumimoji="0" lang="fr-FR" altLang="fr-FR" b="0" i="0" u="none" strike="noStrike" cap="none" normalizeH="0" baseline="0" dirty="0">
                <a:ln>
                  <a:noFill/>
                </a:ln>
                <a:solidFill>
                  <a:schemeClr val="tx2"/>
                </a:solidFill>
                <a:effectLst/>
              </a:rPr>
              <a:t> </a:t>
            </a:r>
          </a:p>
        </p:txBody>
      </p:sp>
      <p:pic>
        <p:nvPicPr>
          <p:cNvPr id="19" name="Image 18">
            <a:extLst>
              <a:ext uri="{FF2B5EF4-FFF2-40B4-BE49-F238E27FC236}">
                <a16:creationId xmlns:a16="http://schemas.microsoft.com/office/drawing/2014/main" id="{CA4143B6-EB6E-41E4-A360-263F7DC77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588" y="339635"/>
            <a:ext cx="7762824" cy="3731962"/>
          </a:xfrm>
          <a:prstGeom prst="rect">
            <a:avLst/>
          </a:prstGeom>
        </p:spPr>
      </p:pic>
    </p:spTree>
    <p:extLst>
      <p:ext uri="{BB962C8B-B14F-4D97-AF65-F5344CB8AC3E}">
        <p14:creationId xmlns:p14="http://schemas.microsoft.com/office/powerpoint/2010/main" val="980019752"/>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0C82B9-8A8C-4245-ACA9-3EB8B3210233}"/>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B6F3C75F-3011-4001-8029-CFE42EFA664D}"/>
              </a:ext>
            </a:extLst>
          </p:cNvPr>
          <p:cNvSpPr/>
          <p:nvPr/>
        </p:nvSpPr>
        <p:spPr>
          <a:xfrm>
            <a:off x="278674" y="3991911"/>
            <a:ext cx="11634652" cy="2574353"/>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57499CAE-1734-49B3-A4ED-F6C56EC5CCE5}"/>
              </a:ext>
            </a:extLst>
          </p:cNvPr>
          <p:cNvSpPr>
            <a:spLocks noGrp="1"/>
          </p:cNvSpPr>
          <p:nvPr>
            <p:ph type="sldNum" sz="quarter" idx="12"/>
          </p:nvPr>
        </p:nvSpPr>
        <p:spPr>
          <a:xfrm>
            <a:off x="9073709" y="6128146"/>
            <a:ext cx="2743200" cy="365125"/>
          </a:xfrm>
        </p:spPr>
        <p:txBody>
          <a:bodyPr/>
          <a:lstStyle/>
          <a:p>
            <a:fld id="{A03D0F97-1919-4643-B73C-2A49B1574923}" type="slidenum">
              <a:rPr lang="fr-FR" smtClean="0"/>
              <a:pPr/>
              <a:t>27</a:t>
            </a:fld>
            <a:endParaRPr lang="fr-FR" sz="1800" dirty="0"/>
          </a:p>
        </p:txBody>
      </p:sp>
      <p:sp>
        <p:nvSpPr>
          <p:cNvPr id="7" name="Hexagone 6">
            <a:extLst>
              <a:ext uri="{FF2B5EF4-FFF2-40B4-BE49-F238E27FC236}">
                <a16:creationId xmlns:a16="http://schemas.microsoft.com/office/drawing/2014/main" id="{68115A28-43D5-4FE8-AB09-A878D245292B}"/>
              </a:ext>
            </a:extLst>
          </p:cNvPr>
          <p:cNvSpPr/>
          <p:nvPr/>
        </p:nvSpPr>
        <p:spPr>
          <a:xfrm>
            <a:off x="938314" y="4664511"/>
            <a:ext cx="2221119" cy="545778"/>
          </a:xfrm>
          <a:prstGeom prst="hexagon">
            <a:avLst>
              <a:gd name="adj" fmla="val 44482"/>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02F7672-E188-45C4-925B-7A0BDDE63462}"/>
              </a:ext>
            </a:extLst>
          </p:cNvPr>
          <p:cNvSpPr txBox="1"/>
          <p:nvPr/>
        </p:nvSpPr>
        <p:spPr>
          <a:xfrm>
            <a:off x="1393720" y="4721956"/>
            <a:ext cx="1310305" cy="43088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200" b="0" i="0" u="none" strike="noStrike" cap="none" normalizeH="0" baseline="0" dirty="0">
                <a:ln>
                  <a:noFill/>
                </a:ln>
                <a:solidFill>
                  <a:schemeClr val="bg1"/>
                </a:solidFill>
                <a:effectLst/>
                <a:ea typeface="Courier New" panose="02070309020205020404" pitchFamily="49" charset="0"/>
              </a:rPr>
              <a:t>- 836846</a:t>
            </a:r>
            <a:r>
              <a:rPr kumimoji="0" lang="fr-FR" altLang="fr-FR" sz="2200" b="0" i="0" u="none" strike="noStrike" cap="none" normalizeH="0" baseline="0" dirty="0">
                <a:ln>
                  <a:noFill/>
                </a:ln>
                <a:solidFill>
                  <a:schemeClr val="bg1"/>
                </a:solidFill>
                <a:effectLst/>
              </a:rPr>
              <a:t> </a:t>
            </a:r>
          </a:p>
        </p:txBody>
      </p:sp>
      <p:sp>
        <p:nvSpPr>
          <p:cNvPr id="11" name="ZoneTexte 10">
            <a:extLst>
              <a:ext uri="{FF2B5EF4-FFF2-40B4-BE49-F238E27FC236}">
                <a16:creationId xmlns:a16="http://schemas.microsoft.com/office/drawing/2014/main" id="{37982E8B-40C6-4A1F-9CAF-61FA5415F178}"/>
              </a:ext>
            </a:extLst>
          </p:cNvPr>
          <p:cNvSpPr txBox="1"/>
          <p:nvPr/>
        </p:nvSpPr>
        <p:spPr>
          <a:xfrm>
            <a:off x="929515" y="5575651"/>
            <a:ext cx="2438902"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Covariance empirique</a:t>
            </a:r>
            <a:r>
              <a:rPr kumimoji="0" lang="fr-FR" altLang="fr-FR" b="0" i="0" u="none" strike="noStrike" cap="none" normalizeH="0" baseline="0" dirty="0">
                <a:ln>
                  <a:noFill/>
                </a:ln>
                <a:solidFill>
                  <a:schemeClr val="tx2"/>
                </a:solidFill>
                <a:effectLst/>
              </a:rPr>
              <a:t> </a:t>
            </a:r>
          </a:p>
        </p:txBody>
      </p:sp>
      <p:sp>
        <p:nvSpPr>
          <p:cNvPr id="16" name="Organigramme : Connecteur 15">
            <a:extLst>
              <a:ext uri="{FF2B5EF4-FFF2-40B4-BE49-F238E27FC236}">
                <a16:creationId xmlns:a16="http://schemas.microsoft.com/office/drawing/2014/main" id="{619743ED-D680-47BB-9F69-F7EC015CA709}"/>
              </a:ext>
            </a:extLst>
          </p:cNvPr>
          <p:cNvSpPr/>
          <p:nvPr/>
        </p:nvSpPr>
        <p:spPr>
          <a:xfrm>
            <a:off x="7449698" y="5405720"/>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3F69C294-8A8D-410D-A6C7-AC4B934B11E9}"/>
              </a:ext>
            </a:extLst>
          </p:cNvPr>
          <p:cNvSpPr txBox="1"/>
          <p:nvPr/>
        </p:nvSpPr>
        <p:spPr>
          <a:xfrm>
            <a:off x="7487830" y="5587689"/>
            <a:ext cx="720000" cy="430887"/>
          </a:xfrm>
          <a:prstGeom prst="rect">
            <a:avLst/>
          </a:prstGeom>
          <a:noFill/>
        </p:spPr>
        <p:txBody>
          <a:bodyPr wrap="square" rtlCol="0">
            <a:spAutoFit/>
          </a:bodyPr>
          <a:lstStyle/>
          <a:p>
            <a:pPr algn="ctr"/>
            <a:r>
              <a:rPr lang="fr-FR" sz="2200" dirty="0">
                <a:solidFill>
                  <a:schemeClr val="bg1"/>
                </a:solidFill>
              </a:rPr>
              <a:t>0.6</a:t>
            </a:r>
          </a:p>
        </p:txBody>
      </p:sp>
      <p:sp>
        <p:nvSpPr>
          <p:cNvPr id="18" name="ZoneTexte 17">
            <a:extLst>
              <a:ext uri="{FF2B5EF4-FFF2-40B4-BE49-F238E27FC236}">
                <a16:creationId xmlns:a16="http://schemas.microsoft.com/office/drawing/2014/main" id="{FA570FBA-4C84-48B9-BE0C-8148BCF2B74A}"/>
              </a:ext>
            </a:extLst>
          </p:cNvPr>
          <p:cNvSpPr txBox="1"/>
          <p:nvPr/>
        </p:nvSpPr>
        <p:spPr>
          <a:xfrm>
            <a:off x="8427792" y="5358175"/>
            <a:ext cx="2782649" cy="923330"/>
          </a:xfrm>
          <a:prstGeom prst="rect">
            <a:avLst/>
          </a:prstGeom>
          <a:noFill/>
        </p:spPr>
        <p:txBody>
          <a:bodyPr wrap="square" rtlCol="0">
            <a:spAutoFit/>
          </a:bodyPr>
          <a:lstStyle/>
          <a:p>
            <a:pPr algn="ctr" eaLnBrk="0" fontAlgn="base" hangingPunct="0">
              <a:spcBef>
                <a:spcPct val="0"/>
              </a:spcBef>
              <a:spcAft>
                <a:spcPct val="0"/>
              </a:spcAft>
            </a:pPr>
            <a:r>
              <a:rPr kumimoji="0" lang="fr-FR" altLang="fr-FR" b="0" i="0" u="none" strike="noStrike" cap="none" normalizeH="0" baseline="0" dirty="0">
                <a:ln>
                  <a:noFill/>
                </a:ln>
                <a:solidFill>
                  <a:schemeClr val="tx2"/>
                </a:solidFill>
                <a:effectLst/>
                <a:ea typeface="Courier New" panose="02070309020205020404" pitchFamily="49" charset="0"/>
              </a:rPr>
              <a:t>Coefficient de corrélation de Pearson</a:t>
            </a:r>
            <a:r>
              <a:rPr kumimoji="0" lang="fr-FR" altLang="fr-FR" b="0" i="0" u="none" strike="noStrike" cap="none" normalizeH="0" baseline="0" dirty="0">
                <a:ln>
                  <a:noFill/>
                </a:ln>
                <a:solidFill>
                  <a:schemeClr val="tx2"/>
                </a:solidFill>
                <a:effectLst/>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de la tranche des 18-30 ans</a:t>
            </a:r>
            <a:r>
              <a:rPr kumimoji="0" lang="fr-FR" altLang="fr-FR" b="0" i="0" u="none" strike="noStrike" cap="none" normalizeH="0" baseline="0" dirty="0">
                <a:ln>
                  <a:noFill/>
                </a:ln>
                <a:solidFill>
                  <a:schemeClr val="tx2"/>
                </a:solidFill>
                <a:effectLst/>
              </a:rPr>
              <a:t> </a:t>
            </a:r>
          </a:p>
        </p:txBody>
      </p:sp>
      <p:sp>
        <p:nvSpPr>
          <p:cNvPr id="19" name="Hexagone 18">
            <a:extLst>
              <a:ext uri="{FF2B5EF4-FFF2-40B4-BE49-F238E27FC236}">
                <a16:creationId xmlns:a16="http://schemas.microsoft.com/office/drawing/2014/main" id="{A7CFF4F3-051D-4F3F-BAE5-8B66987B3DE4}"/>
              </a:ext>
            </a:extLst>
          </p:cNvPr>
          <p:cNvSpPr/>
          <p:nvPr/>
        </p:nvSpPr>
        <p:spPr>
          <a:xfrm>
            <a:off x="7117488" y="4391622"/>
            <a:ext cx="1310306" cy="545778"/>
          </a:xfrm>
          <a:prstGeom prst="hexagon">
            <a:avLst>
              <a:gd name="adj" fmla="val 44482"/>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665EEF02-4490-4723-AF7A-4BB8BA1DA86E}"/>
              </a:ext>
            </a:extLst>
          </p:cNvPr>
          <p:cNvSpPr txBox="1"/>
          <p:nvPr/>
        </p:nvSpPr>
        <p:spPr>
          <a:xfrm>
            <a:off x="7117488" y="4460616"/>
            <a:ext cx="1310305" cy="43088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200" b="0" i="0" u="none" strike="noStrike" cap="none" normalizeH="0" baseline="0" dirty="0">
                <a:ln>
                  <a:noFill/>
                </a:ln>
                <a:solidFill>
                  <a:schemeClr val="bg1"/>
                </a:solidFill>
                <a:effectLst/>
                <a:ea typeface="Courier New" panose="02070309020205020404" pitchFamily="49" charset="0"/>
              </a:rPr>
              <a:t>22889</a:t>
            </a:r>
            <a:endParaRPr kumimoji="0" lang="fr-FR" altLang="fr-FR" sz="2200" b="0" i="0" u="none" strike="noStrike" cap="none" normalizeH="0" baseline="0" dirty="0">
              <a:ln>
                <a:noFill/>
              </a:ln>
              <a:solidFill>
                <a:schemeClr val="bg1"/>
              </a:solidFill>
              <a:effectLst/>
            </a:endParaRPr>
          </a:p>
        </p:txBody>
      </p:sp>
      <p:sp>
        <p:nvSpPr>
          <p:cNvPr id="27" name="ZoneTexte 26">
            <a:extLst>
              <a:ext uri="{FF2B5EF4-FFF2-40B4-BE49-F238E27FC236}">
                <a16:creationId xmlns:a16="http://schemas.microsoft.com/office/drawing/2014/main" id="{9FDAB730-56E8-4AE8-92EF-F369B2776A50}"/>
              </a:ext>
            </a:extLst>
          </p:cNvPr>
          <p:cNvSpPr txBox="1"/>
          <p:nvPr/>
        </p:nvSpPr>
        <p:spPr>
          <a:xfrm>
            <a:off x="8427793" y="4224458"/>
            <a:ext cx="2782649" cy="92333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Coefficient de corrélation de Pearson</a:t>
            </a:r>
          </a:p>
          <a:p>
            <a:pPr algn="ctr" eaLnBrk="0" fontAlgn="base" hangingPunct="0">
              <a:spcBef>
                <a:spcPct val="0"/>
              </a:spcBef>
              <a:spcAft>
                <a:spcPct val="0"/>
              </a:spcAft>
            </a:pPr>
            <a:r>
              <a:rPr kumimoji="0" lang="fr-FR" altLang="fr-FR" b="0" i="0" u="none" strike="noStrike" cap="none" normalizeH="0" baseline="0" dirty="0">
                <a:ln>
                  <a:noFill/>
                </a:ln>
                <a:solidFill>
                  <a:schemeClr val="tx2"/>
                </a:solidFill>
                <a:effectLst/>
                <a:ea typeface="Courier New" panose="02070309020205020404" pitchFamily="49" charset="0"/>
              </a:rPr>
              <a:t>de la tranche des 18-30 ans</a:t>
            </a:r>
            <a:r>
              <a:rPr kumimoji="0" lang="fr-FR" altLang="fr-FR" b="0" i="0" u="none" strike="noStrike" cap="none" normalizeH="0" baseline="0" dirty="0">
                <a:ln>
                  <a:noFill/>
                </a:ln>
                <a:solidFill>
                  <a:schemeClr val="tx2"/>
                </a:solidFill>
                <a:effectLst/>
              </a:rPr>
              <a:t>  </a:t>
            </a:r>
          </a:p>
        </p:txBody>
      </p:sp>
      <p:sp>
        <p:nvSpPr>
          <p:cNvPr id="29" name="Organigramme : Connecteur 28">
            <a:extLst>
              <a:ext uri="{FF2B5EF4-FFF2-40B4-BE49-F238E27FC236}">
                <a16:creationId xmlns:a16="http://schemas.microsoft.com/office/drawing/2014/main" id="{AD407D64-1073-4496-A993-934DA1F7274A}"/>
              </a:ext>
            </a:extLst>
          </p:cNvPr>
          <p:cNvSpPr/>
          <p:nvPr/>
        </p:nvSpPr>
        <p:spPr>
          <a:xfrm>
            <a:off x="4742460" y="4505567"/>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687601C0-2D53-4CB2-AEC7-B818B8A47E88}"/>
              </a:ext>
            </a:extLst>
          </p:cNvPr>
          <p:cNvSpPr txBox="1"/>
          <p:nvPr/>
        </p:nvSpPr>
        <p:spPr>
          <a:xfrm>
            <a:off x="4781444" y="4686123"/>
            <a:ext cx="720000" cy="430887"/>
          </a:xfrm>
          <a:prstGeom prst="rect">
            <a:avLst/>
          </a:prstGeom>
          <a:noFill/>
        </p:spPr>
        <p:txBody>
          <a:bodyPr wrap="square" rtlCol="0">
            <a:spAutoFit/>
          </a:bodyPr>
          <a:lstStyle/>
          <a:p>
            <a:pPr algn="ctr"/>
            <a:r>
              <a:rPr lang="fr-FR" sz="2200" dirty="0">
                <a:solidFill>
                  <a:schemeClr val="bg1"/>
                </a:solidFill>
              </a:rPr>
              <a:t>- 0.9</a:t>
            </a:r>
          </a:p>
        </p:txBody>
      </p:sp>
      <p:sp>
        <p:nvSpPr>
          <p:cNvPr id="31" name="ZoneTexte 30">
            <a:extLst>
              <a:ext uri="{FF2B5EF4-FFF2-40B4-BE49-F238E27FC236}">
                <a16:creationId xmlns:a16="http://schemas.microsoft.com/office/drawing/2014/main" id="{6EF31AC7-C379-4BDA-B19D-9EE176F904A9}"/>
              </a:ext>
            </a:extLst>
          </p:cNvPr>
          <p:cNvSpPr txBox="1"/>
          <p:nvPr/>
        </p:nvSpPr>
        <p:spPr>
          <a:xfrm>
            <a:off x="3921148" y="5488057"/>
            <a:ext cx="2438902"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2"/>
                </a:solidFill>
                <a:effectLst/>
                <a:ea typeface="Courier New" panose="02070309020205020404" pitchFamily="49" charset="0"/>
              </a:rPr>
              <a:t>Coefficient de corrélation de Pearson</a:t>
            </a:r>
          </a:p>
        </p:txBody>
      </p:sp>
      <p:pic>
        <p:nvPicPr>
          <p:cNvPr id="32" name="Image 31">
            <a:extLst>
              <a:ext uri="{FF2B5EF4-FFF2-40B4-BE49-F238E27FC236}">
                <a16:creationId xmlns:a16="http://schemas.microsoft.com/office/drawing/2014/main" id="{2EDD8B73-952F-4266-AF2D-98B140F637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55911" y="339633"/>
            <a:ext cx="7949065" cy="3652277"/>
          </a:xfrm>
          <a:prstGeom prst="rect">
            <a:avLst/>
          </a:prstGeom>
        </p:spPr>
      </p:pic>
    </p:spTree>
    <p:extLst>
      <p:ext uri="{BB962C8B-B14F-4D97-AF65-F5344CB8AC3E}">
        <p14:creationId xmlns:p14="http://schemas.microsoft.com/office/powerpoint/2010/main" val="2637474943"/>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E5A57-577F-4B1C-B55D-4449619F2861}"/>
              </a:ext>
            </a:extLst>
          </p:cNvPr>
          <p:cNvSpPr/>
          <p:nvPr/>
        </p:nvSpPr>
        <p:spPr>
          <a:xfrm>
            <a:off x="278673" y="4506012"/>
            <a:ext cx="11634651" cy="2060251"/>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59D91A2E-EB84-4FFA-A54C-9E86A32BA9B5}"/>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AF945837-4AEE-42DE-A70B-DCC86E50172D}"/>
              </a:ext>
            </a:extLst>
          </p:cNvPr>
          <p:cNvSpPr>
            <a:spLocks noGrp="1"/>
          </p:cNvSpPr>
          <p:nvPr>
            <p:ph type="sldNum" sz="quarter" idx="12"/>
          </p:nvPr>
        </p:nvSpPr>
        <p:spPr>
          <a:xfrm>
            <a:off x="8978245" y="5998131"/>
            <a:ext cx="2743200" cy="365125"/>
          </a:xfrm>
        </p:spPr>
        <p:txBody>
          <a:bodyPr/>
          <a:lstStyle/>
          <a:p>
            <a:fld id="{A03D0F97-1919-4643-B73C-2A49B1574923}" type="slidenum">
              <a:rPr lang="fr-FR" smtClean="0"/>
              <a:pPr/>
              <a:t>28</a:t>
            </a:fld>
            <a:endParaRPr lang="fr-FR" sz="1800"/>
          </a:p>
        </p:txBody>
      </p:sp>
      <p:pic>
        <p:nvPicPr>
          <p:cNvPr id="7" name="Image 6">
            <a:extLst>
              <a:ext uri="{FF2B5EF4-FFF2-40B4-BE49-F238E27FC236}">
                <a16:creationId xmlns:a16="http://schemas.microsoft.com/office/drawing/2014/main" id="{43CA7A2F-ECE0-439E-8C65-45005453F50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98142" y="339634"/>
            <a:ext cx="8754164" cy="4166378"/>
          </a:xfrm>
          <a:prstGeom prst="rect">
            <a:avLst/>
          </a:prstGeom>
        </p:spPr>
      </p:pic>
      <p:sp>
        <p:nvSpPr>
          <p:cNvPr id="9" name="Hexagone 8">
            <a:extLst>
              <a:ext uri="{FF2B5EF4-FFF2-40B4-BE49-F238E27FC236}">
                <a16:creationId xmlns:a16="http://schemas.microsoft.com/office/drawing/2014/main" id="{C613FD7E-2766-4102-80F3-845F495AA4AA}"/>
              </a:ext>
            </a:extLst>
          </p:cNvPr>
          <p:cNvSpPr/>
          <p:nvPr/>
        </p:nvSpPr>
        <p:spPr>
          <a:xfrm>
            <a:off x="842696" y="4889806"/>
            <a:ext cx="2121030" cy="47829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BB0196C6-D92D-40DC-8766-88A36D1BF617}"/>
              </a:ext>
            </a:extLst>
          </p:cNvPr>
          <p:cNvSpPr txBox="1"/>
          <p:nvPr/>
        </p:nvSpPr>
        <p:spPr>
          <a:xfrm>
            <a:off x="1188952" y="4920584"/>
            <a:ext cx="1329771" cy="430887"/>
          </a:xfrm>
          <a:prstGeom prst="rect">
            <a:avLst/>
          </a:prstGeom>
          <a:noFill/>
        </p:spPr>
        <p:txBody>
          <a:bodyPr wrap="square" rtlCol="0" anchor="ctr">
            <a:spAutoFit/>
          </a:bodyPr>
          <a:lstStyle/>
          <a:p>
            <a:pPr algn="ctr"/>
            <a:r>
              <a:rPr kumimoji="0" lang="fr-FR" altLang="fr-FR" sz="2200" b="0" i="0" u="none" strike="noStrike" cap="none" normalizeH="0" baseline="0" dirty="0">
                <a:ln>
                  <a:noFill/>
                </a:ln>
                <a:solidFill>
                  <a:schemeClr val="bg1"/>
                </a:solidFill>
                <a:effectLst/>
                <a:ea typeface="Courier New" panose="02070309020205020404" pitchFamily="49" charset="0"/>
              </a:rPr>
              <a:t>140 722</a:t>
            </a:r>
            <a:endParaRPr lang="fr-FR" sz="2200" dirty="0">
              <a:solidFill>
                <a:schemeClr val="bg1"/>
              </a:solidFill>
            </a:endParaRPr>
          </a:p>
        </p:txBody>
      </p:sp>
      <p:sp>
        <p:nvSpPr>
          <p:cNvPr id="13" name="ZoneTexte 12">
            <a:extLst>
              <a:ext uri="{FF2B5EF4-FFF2-40B4-BE49-F238E27FC236}">
                <a16:creationId xmlns:a16="http://schemas.microsoft.com/office/drawing/2014/main" id="{EE78DABA-AFB1-497B-B57D-95B5BA3A06BE}"/>
              </a:ext>
            </a:extLst>
          </p:cNvPr>
          <p:cNvSpPr txBox="1"/>
          <p:nvPr/>
        </p:nvSpPr>
        <p:spPr>
          <a:xfrm>
            <a:off x="1146381" y="5664471"/>
            <a:ext cx="1414914" cy="369332"/>
          </a:xfrm>
          <a:prstGeom prst="rect">
            <a:avLst/>
          </a:prstGeom>
          <a:noFill/>
        </p:spPr>
        <p:txBody>
          <a:bodyPr wrap="square" rtlCol="0">
            <a:spAutoFit/>
          </a:bodyPr>
          <a:lstStyle/>
          <a:p>
            <a:r>
              <a:rPr lang="fr-FR" dirty="0">
                <a:solidFill>
                  <a:schemeClr val="tx2"/>
                </a:solidFill>
              </a:rPr>
              <a:t>Test du Khi-2</a:t>
            </a:r>
          </a:p>
        </p:txBody>
      </p:sp>
      <p:sp>
        <p:nvSpPr>
          <p:cNvPr id="14" name="Organigramme : Connecteur 13">
            <a:extLst>
              <a:ext uri="{FF2B5EF4-FFF2-40B4-BE49-F238E27FC236}">
                <a16:creationId xmlns:a16="http://schemas.microsoft.com/office/drawing/2014/main" id="{83AC5EFB-8FEC-4A98-A00D-73A1CF413E76}"/>
              </a:ext>
            </a:extLst>
          </p:cNvPr>
          <p:cNvSpPr/>
          <p:nvPr/>
        </p:nvSpPr>
        <p:spPr>
          <a:xfrm>
            <a:off x="8619243" y="5129972"/>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F4BD0F9C-78B0-4A96-A4C4-9C88D99EC328}"/>
              </a:ext>
            </a:extLst>
          </p:cNvPr>
          <p:cNvSpPr txBox="1"/>
          <p:nvPr/>
        </p:nvSpPr>
        <p:spPr>
          <a:xfrm>
            <a:off x="8570551" y="5313721"/>
            <a:ext cx="889383" cy="430887"/>
          </a:xfrm>
          <a:prstGeom prst="rect">
            <a:avLst/>
          </a:prstGeom>
          <a:noFill/>
        </p:spPr>
        <p:txBody>
          <a:bodyPr wrap="square" rtlCol="0">
            <a:spAutoFit/>
          </a:bodyPr>
          <a:lstStyle/>
          <a:p>
            <a:pPr algn="ctr"/>
            <a:r>
              <a:rPr lang="fr-FR" sz="2200" dirty="0">
                <a:solidFill>
                  <a:schemeClr val="bg1"/>
                </a:solidFill>
              </a:rPr>
              <a:t>14.45</a:t>
            </a:r>
          </a:p>
        </p:txBody>
      </p:sp>
      <p:sp>
        <p:nvSpPr>
          <p:cNvPr id="16" name="ZoneTexte 15">
            <a:extLst>
              <a:ext uri="{FF2B5EF4-FFF2-40B4-BE49-F238E27FC236}">
                <a16:creationId xmlns:a16="http://schemas.microsoft.com/office/drawing/2014/main" id="{065312EA-C28C-4F89-B781-C007C16D2FF8}"/>
              </a:ext>
            </a:extLst>
          </p:cNvPr>
          <p:cNvSpPr txBox="1"/>
          <p:nvPr/>
        </p:nvSpPr>
        <p:spPr>
          <a:xfrm>
            <a:off x="9731604" y="5074472"/>
            <a:ext cx="1791093" cy="923330"/>
          </a:xfrm>
          <a:prstGeom prst="rect">
            <a:avLst/>
          </a:prstGeom>
          <a:noFill/>
        </p:spPr>
        <p:txBody>
          <a:bodyPr wrap="square" rtlCol="0">
            <a:spAutoFit/>
          </a:bodyPr>
          <a:lstStyle/>
          <a:p>
            <a:r>
              <a:rPr lang="fr-FR" dirty="0">
                <a:solidFill>
                  <a:schemeClr val="tx2"/>
                </a:solidFill>
              </a:rPr>
              <a:t>Valeur critique pour un risque de 0.025 %</a:t>
            </a:r>
          </a:p>
        </p:txBody>
      </p:sp>
      <p:sp>
        <p:nvSpPr>
          <p:cNvPr id="17" name="Organigramme : Connecteur 16">
            <a:extLst>
              <a:ext uri="{FF2B5EF4-FFF2-40B4-BE49-F238E27FC236}">
                <a16:creationId xmlns:a16="http://schemas.microsoft.com/office/drawing/2014/main" id="{6BA7600C-C478-4FBC-9B70-22C7D4493145}"/>
              </a:ext>
            </a:extLst>
          </p:cNvPr>
          <p:cNvSpPr/>
          <p:nvPr/>
        </p:nvSpPr>
        <p:spPr>
          <a:xfrm>
            <a:off x="4430597" y="5129972"/>
            <a:ext cx="792000" cy="792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D0EC470B-01B5-4DCA-BEC6-003DCDCBB3E2}"/>
              </a:ext>
            </a:extLst>
          </p:cNvPr>
          <p:cNvSpPr txBox="1"/>
          <p:nvPr/>
        </p:nvSpPr>
        <p:spPr>
          <a:xfrm>
            <a:off x="4656914" y="5295139"/>
            <a:ext cx="339365" cy="461665"/>
          </a:xfrm>
          <a:prstGeom prst="rect">
            <a:avLst/>
          </a:prstGeom>
          <a:noFill/>
        </p:spPr>
        <p:txBody>
          <a:bodyPr wrap="square" rtlCol="0">
            <a:spAutoFit/>
          </a:bodyPr>
          <a:lstStyle/>
          <a:p>
            <a:pPr algn="ctr"/>
            <a:r>
              <a:rPr lang="fr-FR" sz="2400" dirty="0">
                <a:solidFill>
                  <a:schemeClr val="bg1"/>
                </a:solidFill>
              </a:rPr>
              <a:t>6</a:t>
            </a:r>
          </a:p>
        </p:txBody>
      </p:sp>
      <p:sp>
        <p:nvSpPr>
          <p:cNvPr id="19" name="ZoneTexte 18">
            <a:extLst>
              <a:ext uri="{FF2B5EF4-FFF2-40B4-BE49-F238E27FC236}">
                <a16:creationId xmlns:a16="http://schemas.microsoft.com/office/drawing/2014/main" id="{7D6E3B78-2608-46FC-81BF-63AB143391D2}"/>
              </a:ext>
            </a:extLst>
          </p:cNvPr>
          <p:cNvSpPr txBox="1"/>
          <p:nvPr/>
        </p:nvSpPr>
        <p:spPr>
          <a:xfrm>
            <a:off x="5490899" y="5295139"/>
            <a:ext cx="1791093" cy="369332"/>
          </a:xfrm>
          <a:prstGeom prst="rect">
            <a:avLst/>
          </a:prstGeom>
          <a:noFill/>
        </p:spPr>
        <p:txBody>
          <a:bodyPr wrap="square" rtlCol="0">
            <a:spAutoFit/>
          </a:bodyPr>
          <a:lstStyle/>
          <a:p>
            <a:r>
              <a:rPr lang="fr-FR" dirty="0">
                <a:solidFill>
                  <a:schemeClr val="tx2"/>
                </a:solidFill>
              </a:rPr>
              <a:t>Degré de liberté</a:t>
            </a:r>
          </a:p>
        </p:txBody>
      </p:sp>
    </p:spTree>
    <p:extLst>
      <p:ext uri="{BB962C8B-B14F-4D97-AF65-F5344CB8AC3E}">
        <p14:creationId xmlns:p14="http://schemas.microsoft.com/office/powerpoint/2010/main" val="4036768926"/>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2E2A10-51EB-421F-A70B-B0BEE51BC94A}"/>
              </a:ext>
            </a:extLst>
          </p:cNvPr>
          <p:cNvSpPr/>
          <p:nvPr/>
        </p:nvSpPr>
        <p:spPr>
          <a:xfrm>
            <a:off x="278674" y="339634"/>
            <a:ext cx="11634652"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Titre 2">
            <a:extLst>
              <a:ext uri="{FF2B5EF4-FFF2-40B4-BE49-F238E27FC236}">
                <a16:creationId xmlns:a16="http://schemas.microsoft.com/office/drawing/2014/main" id="{5B81F2E6-B00D-48F8-93EF-CD6D2386380B}"/>
              </a:ext>
            </a:extLst>
          </p:cNvPr>
          <p:cNvSpPr txBox="1">
            <a:spLocks/>
          </p:cNvSpPr>
          <p:nvPr/>
        </p:nvSpPr>
        <p:spPr>
          <a:xfrm>
            <a:off x="4501061" y="339634"/>
            <a:ext cx="3189878" cy="927572"/>
          </a:xfrm>
          <a:prstGeom prst="rect">
            <a:avLst/>
          </a:prstGeom>
          <a:no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dirty="0">
                <a:solidFill>
                  <a:schemeClr val="accent1"/>
                </a:solidFill>
              </a:rPr>
              <a:t>Conclusion</a:t>
            </a:r>
          </a:p>
        </p:txBody>
      </p:sp>
      <p:sp>
        <p:nvSpPr>
          <p:cNvPr id="2" name="Espace réservé du numéro de diapositive 1">
            <a:extLst>
              <a:ext uri="{FF2B5EF4-FFF2-40B4-BE49-F238E27FC236}">
                <a16:creationId xmlns:a16="http://schemas.microsoft.com/office/drawing/2014/main" id="{DF9D4F29-08FC-4D9C-A4BC-29FF2390CC73}"/>
              </a:ext>
            </a:extLst>
          </p:cNvPr>
          <p:cNvSpPr>
            <a:spLocks noGrp="1"/>
          </p:cNvSpPr>
          <p:nvPr>
            <p:ph type="sldNum" sz="quarter" idx="12"/>
          </p:nvPr>
        </p:nvSpPr>
        <p:spPr>
          <a:xfrm>
            <a:off x="8987672" y="6016985"/>
            <a:ext cx="2743200" cy="365125"/>
          </a:xfrm>
        </p:spPr>
        <p:txBody>
          <a:bodyPr/>
          <a:lstStyle/>
          <a:p>
            <a:fld id="{A03D0F97-1919-4643-B73C-2A49B1574923}" type="slidenum">
              <a:rPr lang="fr-FR" smtClean="0"/>
              <a:pPr/>
              <a:t>29</a:t>
            </a:fld>
            <a:endParaRPr lang="fr-FR" sz="1800"/>
          </a:p>
        </p:txBody>
      </p:sp>
      <p:sp>
        <p:nvSpPr>
          <p:cNvPr id="23" name="ZoneTexte 22">
            <a:extLst>
              <a:ext uri="{FF2B5EF4-FFF2-40B4-BE49-F238E27FC236}">
                <a16:creationId xmlns:a16="http://schemas.microsoft.com/office/drawing/2014/main" id="{DF0A52DF-4BD8-4002-9B29-FA02DCBBD9D9}"/>
              </a:ext>
            </a:extLst>
          </p:cNvPr>
          <p:cNvSpPr txBox="1"/>
          <p:nvPr/>
        </p:nvSpPr>
        <p:spPr>
          <a:xfrm>
            <a:off x="1317655" y="1653485"/>
            <a:ext cx="2232838" cy="461665"/>
          </a:xfrm>
          <a:prstGeom prst="rect">
            <a:avLst/>
          </a:prstGeom>
          <a:solidFill>
            <a:schemeClr val="accent1">
              <a:lumMod val="40000"/>
              <a:lumOff val="60000"/>
            </a:schemeClr>
          </a:solidFill>
          <a:effectLst>
            <a:outerShdw blurRad="50800" dist="38100" dir="8100000" algn="tr" rotWithShape="0">
              <a:prstClr val="black">
                <a:alpha val="40000"/>
              </a:prstClr>
            </a:outerShdw>
          </a:effectLst>
        </p:spPr>
        <p:txBody>
          <a:bodyPr wrap="square" rtlCol="0">
            <a:spAutoFit/>
          </a:bodyPr>
          <a:lstStyle/>
          <a:p>
            <a:r>
              <a:rPr lang="fr-FR" sz="2400" dirty="0">
                <a:solidFill>
                  <a:schemeClr val="bg1"/>
                </a:solidFill>
              </a:rPr>
              <a:t>Hypothèse n°1 :</a:t>
            </a:r>
          </a:p>
        </p:txBody>
      </p:sp>
      <p:sp>
        <p:nvSpPr>
          <p:cNvPr id="25" name="ZoneTexte 24">
            <a:extLst>
              <a:ext uri="{FF2B5EF4-FFF2-40B4-BE49-F238E27FC236}">
                <a16:creationId xmlns:a16="http://schemas.microsoft.com/office/drawing/2014/main" id="{670F62D7-B823-4238-8F1B-76DCF1C1CFC2}"/>
              </a:ext>
            </a:extLst>
          </p:cNvPr>
          <p:cNvSpPr txBox="1"/>
          <p:nvPr/>
        </p:nvSpPr>
        <p:spPr>
          <a:xfrm>
            <a:off x="4979581" y="1653485"/>
            <a:ext cx="2232838" cy="461665"/>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txBody>
          <a:bodyPr wrap="square" rtlCol="0">
            <a:spAutoFit/>
          </a:bodyPr>
          <a:lstStyle/>
          <a:p>
            <a:r>
              <a:rPr lang="fr-FR" sz="2400" dirty="0">
                <a:solidFill>
                  <a:schemeClr val="bg1"/>
                </a:solidFill>
              </a:rPr>
              <a:t>Hypothèse n°2 :</a:t>
            </a:r>
          </a:p>
        </p:txBody>
      </p:sp>
      <p:sp>
        <p:nvSpPr>
          <p:cNvPr id="26" name="ZoneTexte 25">
            <a:extLst>
              <a:ext uri="{FF2B5EF4-FFF2-40B4-BE49-F238E27FC236}">
                <a16:creationId xmlns:a16="http://schemas.microsoft.com/office/drawing/2014/main" id="{08EBF473-C3F0-4276-9B0A-EEDE956B4241}"/>
              </a:ext>
            </a:extLst>
          </p:cNvPr>
          <p:cNvSpPr txBox="1"/>
          <p:nvPr/>
        </p:nvSpPr>
        <p:spPr>
          <a:xfrm>
            <a:off x="8706294" y="1653485"/>
            <a:ext cx="2232838" cy="461665"/>
          </a:xfrm>
          <a:prstGeom prst="rect">
            <a:avLst/>
          </a:prstGeom>
          <a:solidFill>
            <a:schemeClr val="accent6">
              <a:lumMod val="40000"/>
              <a:lumOff val="60000"/>
            </a:schemeClr>
          </a:solidFill>
          <a:effectLst>
            <a:outerShdw blurRad="50800" dist="38100" dir="8100000" algn="tr" rotWithShape="0">
              <a:prstClr val="black">
                <a:alpha val="40000"/>
              </a:prstClr>
            </a:outerShdw>
          </a:effectLst>
        </p:spPr>
        <p:txBody>
          <a:bodyPr wrap="square" rtlCol="0">
            <a:spAutoFit/>
          </a:bodyPr>
          <a:lstStyle/>
          <a:p>
            <a:r>
              <a:rPr lang="fr-FR" sz="2400" dirty="0">
                <a:solidFill>
                  <a:schemeClr val="bg1"/>
                </a:solidFill>
              </a:rPr>
              <a:t>Hypothèse n°3 :</a:t>
            </a:r>
          </a:p>
        </p:txBody>
      </p:sp>
      <p:sp>
        <p:nvSpPr>
          <p:cNvPr id="29" name="Forme libre : forme 28">
            <a:extLst>
              <a:ext uri="{FF2B5EF4-FFF2-40B4-BE49-F238E27FC236}">
                <a16:creationId xmlns:a16="http://schemas.microsoft.com/office/drawing/2014/main" id="{FBB53BD3-85EC-4B11-B10D-745C59E8492D}"/>
              </a:ext>
            </a:extLst>
          </p:cNvPr>
          <p:cNvSpPr/>
          <p:nvPr/>
        </p:nvSpPr>
        <p:spPr>
          <a:xfrm>
            <a:off x="1352474" y="2559451"/>
            <a:ext cx="2203166" cy="2316168"/>
          </a:xfrm>
          <a:custGeom>
            <a:avLst/>
            <a:gdLst>
              <a:gd name="connsiteX0" fmla="*/ 0 w 2614170"/>
              <a:gd name="connsiteY0" fmla="*/ 0 h 4050000"/>
              <a:gd name="connsiteX1" fmla="*/ 2614170 w 2614170"/>
              <a:gd name="connsiteY1" fmla="*/ 0 h 4050000"/>
              <a:gd name="connsiteX2" fmla="*/ 2614170 w 2614170"/>
              <a:gd name="connsiteY2" fmla="*/ 3582000 h 4050000"/>
              <a:gd name="connsiteX3" fmla="*/ 2146170 w 2614170"/>
              <a:gd name="connsiteY3" fmla="*/ 4050000 h 4050000"/>
              <a:gd name="connsiteX4" fmla="*/ 0 w 2614170"/>
              <a:gd name="connsiteY4" fmla="*/ 4050000 h 4050000"/>
              <a:gd name="connsiteX5" fmla="*/ 0 w 2614170"/>
              <a:gd name="connsiteY5" fmla="*/ 4049998 h 40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4170" h="4050000">
                <a:moveTo>
                  <a:pt x="0" y="0"/>
                </a:moveTo>
                <a:lnTo>
                  <a:pt x="2614170" y="0"/>
                </a:lnTo>
                <a:lnTo>
                  <a:pt x="2614170" y="3582000"/>
                </a:lnTo>
                <a:lnTo>
                  <a:pt x="2146170" y="4050000"/>
                </a:lnTo>
                <a:lnTo>
                  <a:pt x="0" y="4050000"/>
                </a:lnTo>
                <a:lnTo>
                  <a:pt x="0" y="4049998"/>
                </a:lnTo>
                <a:close/>
              </a:path>
            </a:pathLst>
          </a:custGeom>
          <a:solidFill>
            <a:schemeClr val="accent1">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fr-FR" dirty="0"/>
          </a:p>
        </p:txBody>
      </p:sp>
      <p:sp>
        <p:nvSpPr>
          <p:cNvPr id="30" name="Forme libre : forme 29">
            <a:extLst>
              <a:ext uri="{FF2B5EF4-FFF2-40B4-BE49-F238E27FC236}">
                <a16:creationId xmlns:a16="http://schemas.microsoft.com/office/drawing/2014/main" id="{4E263E13-CD9B-40EE-99B9-F370A472B924}"/>
              </a:ext>
            </a:extLst>
          </p:cNvPr>
          <p:cNvSpPr/>
          <p:nvPr/>
        </p:nvSpPr>
        <p:spPr>
          <a:xfrm rot="16200000">
            <a:off x="3221026" y="4544794"/>
            <a:ext cx="265611" cy="393322"/>
          </a:xfrm>
          <a:custGeom>
            <a:avLst/>
            <a:gdLst>
              <a:gd name="connsiteX0" fmla="*/ 463997 w 465354"/>
              <a:gd name="connsiteY0" fmla="*/ 464368 h 464368"/>
              <a:gd name="connsiteX1" fmla="*/ 0 w 465354"/>
              <a:gd name="connsiteY1" fmla="*/ 464368 h 464368"/>
              <a:gd name="connsiteX2" fmla="*/ 0 w 465354"/>
              <a:gd name="connsiteY2" fmla="*/ 2 h 464368"/>
              <a:gd name="connsiteX3" fmla="*/ 2 w 465354"/>
              <a:gd name="connsiteY3" fmla="*/ 4 h 464368"/>
              <a:gd name="connsiteX4" fmla="*/ 2 w 465354"/>
              <a:gd name="connsiteY4" fmla="*/ 464367 h 464368"/>
              <a:gd name="connsiteX5" fmla="*/ 463996 w 465354"/>
              <a:gd name="connsiteY5" fmla="*/ 464367 h 464368"/>
              <a:gd name="connsiteX6" fmla="*/ 465354 w 465354"/>
              <a:gd name="connsiteY6" fmla="*/ 1 h 464368"/>
              <a:gd name="connsiteX7" fmla="*/ 465354 w 465354"/>
              <a:gd name="connsiteY7" fmla="*/ 464367 h 464368"/>
              <a:gd name="connsiteX8" fmla="*/ 463996 w 465354"/>
              <a:gd name="connsiteY8" fmla="*/ 464367 h 464368"/>
              <a:gd name="connsiteX9" fmla="*/ 2 w 465354"/>
              <a:gd name="connsiteY9" fmla="*/ 4 h 464368"/>
              <a:gd name="connsiteX10" fmla="*/ 2 w 465354"/>
              <a:gd name="connsiteY10" fmla="*/ 0 h 4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354" h="464368">
                <a:moveTo>
                  <a:pt x="463997" y="464368"/>
                </a:moveTo>
                <a:lnTo>
                  <a:pt x="0" y="464368"/>
                </a:lnTo>
                <a:lnTo>
                  <a:pt x="0" y="2"/>
                </a:lnTo>
                <a:lnTo>
                  <a:pt x="2" y="4"/>
                </a:lnTo>
                <a:lnTo>
                  <a:pt x="2" y="464367"/>
                </a:lnTo>
                <a:lnTo>
                  <a:pt x="463996" y="464367"/>
                </a:lnTo>
                <a:close/>
                <a:moveTo>
                  <a:pt x="465354" y="1"/>
                </a:moveTo>
                <a:lnTo>
                  <a:pt x="465354" y="464367"/>
                </a:lnTo>
                <a:lnTo>
                  <a:pt x="463996" y="464367"/>
                </a:lnTo>
                <a:lnTo>
                  <a:pt x="2" y="4"/>
                </a:lnTo>
                <a:lnTo>
                  <a:pt x="2"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1" name="ZoneTexte 30">
            <a:extLst>
              <a:ext uri="{FF2B5EF4-FFF2-40B4-BE49-F238E27FC236}">
                <a16:creationId xmlns:a16="http://schemas.microsoft.com/office/drawing/2014/main" id="{206C4025-6CEB-4388-A778-D6172116AF78}"/>
              </a:ext>
            </a:extLst>
          </p:cNvPr>
          <p:cNvSpPr txBox="1"/>
          <p:nvPr/>
        </p:nvSpPr>
        <p:spPr>
          <a:xfrm>
            <a:off x="1415171" y="3514125"/>
            <a:ext cx="2037805" cy="707886"/>
          </a:xfrm>
          <a:prstGeom prst="rect">
            <a:avLst/>
          </a:prstGeom>
          <a:noFill/>
        </p:spPr>
        <p:txBody>
          <a:bodyPr wrap="square">
            <a:spAutoFit/>
          </a:bodyPr>
          <a:lstStyle/>
          <a:p>
            <a:pPr algn="ctr"/>
            <a:r>
              <a:rPr lang="fr-FR" sz="2000" b="1" dirty="0">
                <a:solidFill>
                  <a:schemeClr val="accent6">
                    <a:lumMod val="75000"/>
                  </a:schemeClr>
                </a:solidFill>
              </a:rPr>
              <a:t>Attirer davantage les jeunes</a:t>
            </a:r>
          </a:p>
        </p:txBody>
      </p:sp>
      <p:sp>
        <p:nvSpPr>
          <p:cNvPr id="32" name="Forme libre : forme 31">
            <a:extLst>
              <a:ext uri="{FF2B5EF4-FFF2-40B4-BE49-F238E27FC236}">
                <a16:creationId xmlns:a16="http://schemas.microsoft.com/office/drawing/2014/main" id="{FC9C8277-7BC3-4E0D-8CCD-69049528A039}"/>
              </a:ext>
            </a:extLst>
          </p:cNvPr>
          <p:cNvSpPr/>
          <p:nvPr/>
        </p:nvSpPr>
        <p:spPr>
          <a:xfrm>
            <a:off x="5027867" y="2558092"/>
            <a:ext cx="2203166" cy="2316168"/>
          </a:xfrm>
          <a:custGeom>
            <a:avLst/>
            <a:gdLst>
              <a:gd name="connsiteX0" fmla="*/ 0 w 2614170"/>
              <a:gd name="connsiteY0" fmla="*/ 0 h 4050000"/>
              <a:gd name="connsiteX1" fmla="*/ 2614170 w 2614170"/>
              <a:gd name="connsiteY1" fmla="*/ 0 h 4050000"/>
              <a:gd name="connsiteX2" fmla="*/ 2614170 w 2614170"/>
              <a:gd name="connsiteY2" fmla="*/ 3582000 h 4050000"/>
              <a:gd name="connsiteX3" fmla="*/ 2146170 w 2614170"/>
              <a:gd name="connsiteY3" fmla="*/ 4050000 h 4050000"/>
              <a:gd name="connsiteX4" fmla="*/ 0 w 2614170"/>
              <a:gd name="connsiteY4" fmla="*/ 4050000 h 4050000"/>
              <a:gd name="connsiteX5" fmla="*/ 0 w 2614170"/>
              <a:gd name="connsiteY5" fmla="*/ 4049998 h 40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4170" h="4050000">
                <a:moveTo>
                  <a:pt x="0" y="0"/>
                </a:moveTo>
                <a:lnTo>
                  <a:pt x="2614170" y="0"/>
                </a:lnTo>
                <a:lnTo>
                  <a:pt x="2614170" y="3582000"/>
                </a:lnTo>
                <a:lnTo>
                  <a:pt x="2146170" y="4050000"/>
                </a:lnTo>
                <a:lnTo>
                  <a:pt x="0" y="4050000"/>
                </a:lnTo>
                <a:lnTo>
                  <a:pt x="0" y="4049998"/>
                </a:lnTo>
                <a:close/>
              </a:path>
            </a:pathLst>
          </a:cu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fr-FR" dirty="0"/>
          </a:p>
        </p:txBody>
      </p:sp>
      <p:sp>
        <p:nvSpPr>
          <p:cNvPr id="33" name="Forme libre : forme 32">
            <a:extLst>
              <a:ext uri="{FF2B5EF4-FFF2-40B4-BE49-F238E27FC236}">
                <a16:creationId xmlns:a16="http://schemas.microsoft.com/office/drawing/2014/main" id="{4F5765F5-897B-4B58-93A9-32055E2E872C}"/>
              </a:ext>
            </a:extLst>
          </p:cNvPr>
          <p:cNvSpPr/>
          <p:nvPr/>
        </p:nvSpPr>
        <p:spPr>
          <a:xfrm rot="16200000">
            <a:off x="6898988" y="4543433"/>
            <a:ext cx="265612" cy="393325"/>
          </a:xfrm>
          <a:custGeom>
            <a:avLst/>
            <a:gdLst>
              <a:gd name="connsiteX0" fmla="*/ 463997 w 465354"/>
              <a:gd name="connsiteY0" fmla="*/ 464368 h 464368"/>
              <a:gd name="connsiteX1" fmla="*/ 0 w 465354"/>
              <a:gd name="connsiteY1" fmla="*/ 464368 h 464368"/>
              <a:gd name="connsiteX2" fmla="*/ 0 w 465354"/>
              <a:gd name="connsiteY2" fmla="*/ 2 h 464368"/>
              <a:gd name="connsiteX3" fmla="*/ 2 w 465354"/>
              <a:gd name="connsiteY3" fmla="*/ 4 h 464368"/>
              <a:gd name="connsiteX4" fmla="*/ 2 w 465354"/>
              <a:gd name="connsiteY4" fmla="*/ 464367 h 464368"/>
              <a:gd name="connsiteX5" fmla="*/ 463996 w 465354"/>
              <a:gd name="connsiteY5" fmla="*/ 464367 h 464368"/>
              <a:gd name="connsiteX6" fmla="*/ 465354 w 465354"/>
              <a:gd name="connsiteY6" fmla="*/ 1 h 464368"/>
              <a:gd name="connsiteX7" fmla="*/ 465354 w 465354"/>
              <a:gd name="connsiteY7" fmla="*/ 464367 h 464368"/>
              <a:gd name="connsiteX8" fmla="*/ 463996 w 465354"/>
              <a:gd name="connsiteY8" fmla="*/ 464367 h 464368"/>
              <a:gd name="connsiteX9" fmla="*/ 2 w 465354"/>
              <a:gd name="connsiteY9" fmla="*/ 4 h 464368"/>
              <a:gd name="connsiteX10" fmla="*/ 2 w 465354"/>
              <a:gd name="connsiteY10" fmla="*/ 0 h 4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354" h="464368">
                <a:moveTo>
                  <a:pt x="463997" y="464368"/>
                </a:moveTo>
                <a:lnTo>
                  <a:pt x="0" y="464368"/>
                </a:lnTo>
                <a:lnTo>
                  <a:pt x="0" y="2"/>
                </a:lnTo>
                <a:lnTo>
                  <a:pt x="2" y="4"/>
                </a:lnTo>
                <a:lnTo>
                  <a:pt x="2" y="464367"/>
                </a:lnTo>
                <a:lnTo>
                  <a:pt x="463996" y="464367"/>
                </a:lnTo>
                <a:close/>
                <a:moveTo>
                  <a:pt x="465354" y="1"/>
                </a:moveTo>
                <a:lnTo>
                  <a:pt x="465354" y="464367"/>
                </a:lnTo>
                <a:lnTo>
                  <a:pt x="463996" y="464367"/>
                </a:lnTo>
                <a:lnTo>
                  <a:pt x="2" y="4"/>
                </a:lnTo>
                <a:lnTo>
                  <a:pt x="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4" name="ZoneTexte 33">
            <a:extLst>
              <a:ext uri="{FF2B5EF4-FFF2-40B4-BE49-F238E27FC236}">
                <a16:creationId xmlns:a16="http://schemas.microsoft.com/office/drawing/2014/main" id="{54914F7F-0F88-4FCF-81E3-56E31C7AEE99}"/>
              </a:ext>
            </a:extLst>
          </p:cNvPr>
          <p:cNvSpPr txBox="1"/>
          <p:nvPr/>
        </p:nvSpPr>
        <p:spPr>
          <a:xfrm>
            <a:off x="5110547" y="3514125"/>
            <a:ext cx="2037806" cy="707886"/>
          </a:xfrm>
          <a:prstGeom prst="rect">
            <a:avLst/>
          </a:prstGeom>
          <a:noFill/>
        </p:spPr>
        <p:txBody>
          <a:bodyPr wrap="square">
            <a:spAutoFit/>
          </a:bodyPr>
          <a:lstStyle/>
          <a:p>
            <a:pPr algn="ctr"/>
            <a:r>
              <a:rPr lang="fr-FR" sz="2000" b="1" dirty="0">
                <a:solidFill>
                  <a:schemeClr val="accent1">
                    <a:lumMod val="75000"/>
                  </a:schemeClr>
                </a:solidFill>
              </a:rPr>
              <a:t>Augmenter nos ventes</a:t>
            </a:r>
          </a:p>
        </p:txBody>
      </p:sp>
      <p:sp>
        <p:nvSpPr>
          <p:cNvPr id="35" name="Forme libre : forme 34">
            <a:extLst>
              <a:ext uri="{FF2B5EF4-FFF2-40B4-BE49-F238E27FC236}">
                <a16:creationId xmlns:a16="http://schemas.microsoft.com/office/drawing/2014/main" id="{B402CC06-B8C3-4388-87E9-DE25D84BAB9F}"/>
              </a:ext>
            </a:extLst>
          </p:cNvPr>
          <p:cNvSpPr/>
          <p:nvPr/>
        </p:nvSpPr>
        <p:spPr>
          <a:xfrm>
            <a:off x="8634563" y="2558093"/>
            <a:ext cx="2205747" cy="2317526"/>
          </a:xfrm>
          <a:custGeom>
            <a:avLst/>
            <a:gdLst>
              <a:gd name="connsiteX0" fmla="*/ 0 w 2614170"/>
              <a:gd name="connsiteY0" fmla="*/ 0 h 4050000"/>
              <a:gd name="connsiteX1" fmla="*/ 2614170 w 2614170"/>
              <a:gd name="connsiteY1" fmla="*/ 0 h 4050000"/>
              <a:gd name="connsiteX2" fmla="*/ 2614170 w 2614170"/>
              <a:gd name="connsiteY2" fmla="*/ 3582000 h 4050000"/>
              <a:gd name="connsiteX3" fmla="*/ 2146170 w 2614170"/>
              <a:gd name="connsiteY3" fmla="*/ 4050000 h 4050000"/>
              <a:gd name="connsiteX4" fmla="*/ 0 w 2614170"/>
              <a:gd name="connsiteY4" fmla="*/ 4050000 h 4050000"/>
              <a:gd name="connsiteX5" fmla="*/ 0 w 2614170"/>
              <a:gd name="connsiteY5" fmla="*/ 4049998 h 40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4170" h="4050000">
                <a:moveTo>
                  <a:pt x="0" y="0"/>
                </a:moveTo>
                <a:lnTo>
                  <a:pt x="2614170" y="0"/>
                </a:lnTo>
                <a:lnTo>
                  <a:pt x="2614170" y="3582000"/>
                </a:lnTo>
                <a:lnTo>
                  <a:pt x="2146170" y="4050000"/>
                </a:lnTo>
                <a:lnTo>
                  <a:pt x="0" y="4050000"/>
                </a:lnTo>
                <a:lnTo>
                  <a:pt x="0" y="4049998"/>
                </a:lnTo>
                <a:close/>
              </a:path>
            </a:pathLst>
          </a:custGeom>
          <a:solidFill>
            <a:schemeClr val="accent6">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fr-FR" dirty="0"/>
          </a:p>
        </p:txBody>
      </p:sp>
      <p:sp>
        <p:nvSpPr>
          <p:cNvPr id="36" name="Forme libre : forme 35">
            <a:extLst>
              <a:ext uri="{FF2B5EF4-FFF2-40B4-BE49-F238E27FC236}">
                <a16:creationId xmlns:a16="http://schemas.microsoft.com/office/drawing/2014/main" id="{23A84EB7-57BF-4A7A-9A11-4A79EA37CB76}"/>
              </a:ext>
            </a:extLst>
          </p:cNvPr>
          <p:cNvSpPr/>
          <p:nvPr/>
        </p:nvSpPr>
        <p:spPr>
          <a:xfrm rot="16200000">
            <a:off x="10510765" y="4544714"/>
            <a:ext cx="265767" cy="393325"/>
          </a:xfrm>
          <a:custGeom>
            <a:avLst/>
            <a:gdLst>
              <a:gd name="connsiteX0" fmla="*/ 463997 w 465354"/>
              <a:gd name="connsiteY0" fmla="*/ 464368 h 464368"/>
              <a:gd name="connsiteX1" fmla="*/ 0 w 465354"/>
              <a:gd name="connsiteY1" fmla="*/ 464368 h 464368"/>
              <a:gd name="connsiteX2" fmla="*/ 0 w 465354"/>
              <a:gd name="connsiteY2" fmla="*/ 2 h 464368"/>
              <a:gd name="connsiteX3" fmla="*/ 2 w 465354"/>
              <a:gd name="connsiteY3" fmla="*/ 4 h 464368"/>
              <a:gd name="connsiteX4" fmla="*/ 2 w 465354"/>
              <a:gd name="connsiteY4" fmla="*/ 464367 h 464368"/>
              <a:gd name="connsiteX5" fmla="*/ 463996 w 465354"/>
              <a:gd name="connsiteY5" fmla="*/ 464367 h 464368"/>
              <a:gd name="connsiteX6" fmla="*/ 465354 w 465354"/>
              <a:gd name="connsiteY6" fmla="*/ 1 h 464368"/>
              <a:gd name="connsiteX7" fmla="*/ 465354 w 465354"/>
              <a:gd name="connsiteY7" fmla="*/ 464367 h 464368"/>
              <a:gd name="connsiteX8" fmla="*/ 463996 w 465354"/>
              <a:gd name="connsiteY8" fmla="*/ 464367 h 464368"/>
              <a:gd name="connsiteX9" fmla="*/ 2 w 465354"/>
              <a:gd name="connsiteY9" fmla="*/ 4 h 464368"/>
              <a:gd name="connsiteX10" fmla="*/ 2 w 465354"/>
              <a:gd name="connsiteY10" fmla="*/ 0 h 4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354" h="464368">
                <a:moveTo>
                  <a:pt x="463997" y="464368"/>
                </a:moveTo>
                <a:lnTo>
                  <a:pt x="0" y="464368"/>
                </a:lnTo>
                <a:lnTo>
                  <a:pt x="0" y="2"/>
                </a:lnTo>
                <a:lnTo>
                  <a:pt x="2" y="4"/>
                </a:lnTo>
                <a:lnTo>
                  <a:pt x="2" y="464367"/>
                </a:lnTo>
                <a:lnTo>
                  <a:pt x="463996" y="464367"/>
                </a:lnTo>
                <a:close/>
                <a:moveTo>
                  <a:pt x="465354" y="1"/>
                </a:moveTo>
                <a:lnTo>
                  <a:pt x="465354" y="464367"/>
                </a:lnTo>
                <a:lnTo>
                  <a:pt x="463996" y="464367"/>
                </a:lnTo>
                <a:lnTo>
                  <a:pt x="2" y="4"/>
                </a:lnTo>
                <a:lnTo>
                  <a:pt x="2"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D1E27576-155D-43BA-B5FC-C7281FFE6725}"/>
              </a:ext>
            </a:extLst>
          </p:cNvPr>
          <p:cNvSpPr txBox="1"/>
          <p:nvPr/>
        </p:nvSpPr>
        <p:spPr>
          <a:xfrm>
            <a:off x="8715385" y="3360237"/>
            <a:ext cx="2039698" cy="1015663"/>
          </a:xfrm>
          <a:prstGeom prst="rect">
            <a:avLst/>
          </a:prstGeom>
          <a:noFill/>
        </p:spPr>
        <p:txBody>
          <a:bodyPr wrap="square">
            <a:spAutoFit/>
          </a:bodyPr>
          <a:lstStyle/>
          <a:p>
            <a:pPr algn="ctr"/>
            <a:r>
              <a:rPr lang="fr-FR" sz="2000" b="1" dirty="0">
                <a:solidFill>
                  <a:schemeClr val="accent2">
                    <a:lumMod val="75000"/>
                  </a:schemeClr>
                </a:solidFill>
              </a:rPr>
              <a:t>Accroître la fidélité des clients</a:t>
            </a:r>
          </a:p>
        </p:txBody>
      </p:sp>
      <p:sp>
        <p:nvSpPr>
          <p:cNvPr id="38" name="Forme libre : forme 37">
            <a:extLst>
              <a:ext uri="{FF2B5EF4-FFF2-40B4-BE49-F238E27FC236}">
                <a16:creationId xmlns:a16="http://schemas.microsoft.com/office/drawing/2014/main" id="{C3EA2F5D-FAF7-4CA2-BBB6-2BD9B223AE1B}"/>
              </a:ext>
            </a:extLst>
          </p:cNvPr>
          <p:cNvSpPr/>
          <p:nvPr/>
        </p:nvSpPr>
        <p:spPr>
          <a:xfrm flipV="1">
            <a:off x="5027867" y="4870598"/>
            <a:ext cx="2208324" cy="1127172"/>
          </a:xfrm>
          <a:custGeom>
            <a:avLst/>
            <a:gdLst>
              <a:gd name="connsiteX0" fmla="*/ 0 w 2614170"/>
              <a:gd name="connsiteY0" fmla="*/ 0 h 4050000"/>
              <a:gd name="connsiteX1" fmla="*/ 2614170 w 2614170"/>
              <a:gd name="connsiteY1" fmla="*/ 0 h 4050000"/>
              <a:gd name="connsiteX2" fmla="*/ 2614170 w 2614170"/>
              <a:gd name="connsiteY2" fmla="*/ 3582000 h 4050000"/>
              <a:gd name="connsiteX3" fmla="*/ 2146170 w 2614170"/>
              <a:gd name="connsiteY3" fmla="*/ 4050000 h 4050000"/>
              <a:gd name="connsiteX4" fmla="*/ 0 w 2614170"/>
              <a:gd name="connsiteY4" fmla="*/ 4050000 h 4050000"/>
              <a:gd name="connsiteX5" fmla="*/ 0 w 2614170"/>
              <a:gd name="connsiteY5" fmla="*/ 4049998 h 40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4170" h="4050000">
                <a:moveTo>
                  <a:pt x="0" y="0"/>
                </a:moveTo>
                <a:lnTo>
                  <a:pt x="2614170" y="0"/>
                </a:lnTo>
                <a:lnTo>
                  <a:pt x="2614170" y="3582000"/>
                </a:lnTo>
                <a:lnTo>
                  <a:pt x="2146170" y="4050000"/>
                </a:lnTo>
                <a:lnTo>
                  <a:pt x="0" y="4050000"/>
                </a:lnTo>
                <a:lnTo>
                  <a:pt x="0" y="4049998"/>
                </a:lnTo>
                <a:close/>
              </a:path>
            </a:pathLst>
          </a:custGeom>
          <a:gradFill flip="none" rotWithShape="1">
            <a:gsLst>
              <a:gs pos="0">
                <a:schemeClr val="accent1">
                  <a:lumMod val="5000"/>
                  <a:lumOff val="95000"/>
                  <a:alpha val="70000"/>
                </a:schemeClr>
              </a:gs>
              <a:gs pos="100000">
                <a:schemeClr val="accent2">
                  <a:lumMod val="20000"/>
                  <a:lumOff val="80000"/>
                </a:scheme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fr-FR" dirty="0"/>
          </a:p>
        </p:txBody>
      </p:sp>
      <p:sp>
        <p:nvSpPr>
          <p:cNvPr id="39" name="Forme libre : forme 38">
            <a:extLst>
              <a:ext uri="{FF2B5EF4-FFF2-40B4-BE49-F238E27FC236}">
                <a16:creationId xmlns:a16="http://schemas.microsoft.com/office/drawing/2014/main" id="{129ABB0C-6F75-4CBC-929B-3880A4EF2B6F}"/>
              </a:ext>
            </a:extLst>
          </p:cNvPr>
          <p:cNvSpPr/>
          <p:nvPr/>
        </p:nvSpPr>
        <p:spPr>
          <a:xfrm rot="16200000" flipH="1">
            <a:off x="6964067" y="4742502"/>
            <a:ext cx="135454" cy="393325"/>
          </a:xfrm>
          <a:custGeom>
            <a:avLst/>
            <a:gdLst>
              <a:gd name="connsiteX0" fmla="*/ 463997 w 465354"/>
              <a:gd name="connsiteY0" fmla="*/ 464368 h 464368"/>
              <a:gd name="connsiteX1" fmla="*/ 0 w 465354"/>
              <a:gd name="connsiteY1" fmla="*/ 464368 h 464368"/>
              <a:gd name="connsiteX2" fmla="*/ 0 w 465354"/>
              <a:gd name="connsiteY2" fmla="*/ 2 h 464368"/>
              <a:gd name="connsiteX3" fmla="*/ 2 w 465354"/>
              <a:gd name="connsiteY3" fmla="*/ 4 h 464368"/>
              <a:gd name="connsiteX4" fmla="*/ 2 w 465354"/>
              <a:gd name="connsiteY4" fmla="*/ 464367 h 464368"/>
              <a:gd name="connsiteX5" fmla="*/ 463996 w 465354"/>
              <a:gd name="connsiteY5" fmla="*/ 464367 h 464368"/>
              <a:gd name="connsiteX6" fmla="*/ 465354 w 465354"/>
              <a:gd name="connsiteY6" fmla="*/ 1 h 464368"/>
              <a:gd name="connsiteX7" fmla="*/ 465354 w 465354"/>
              <a:gd name="connsiteY7" fmla="*/ 464367 h 464368"/>
              <a:gd name="connsiteX8" fmla="*/ 463996 w 465354"/>
              <a:gd name="connsiteY8" fmla="*/ 464367 h 464368"/>
              <a:gd name="connsiteX9" fmla="*/ 2 w 465354"/>
              <a:gd name="connsiteY9" fmla="*/ 4 h 464368"/>
              <a:gd name="connsiteX10" fmla="*/ 2 w 465354"/>
              <a:gd name="connsiteY10" fmla="*/ 0 h 4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354" h="464368">
                <a:moveTo>
                  <a:pt x="463997" y="464368"/>
                </a:moveTo>
                <a:lnTo>
                  <a:pt x="0" y="464368"/>
                </a:lnTo>
                <a:lnTo>
                  <a:pt x="0" y="2"/>
                </a:lnTo>
                <a:lnTo>
                  <a:pt x="2" y="4"/>
                </a:lnTo>
                <a:lnTo>
                  <a:pt x="2" y="464367"/>
                </a:lnTo>
                <a:lnTo>
                  <a:pt x="463996" y="464367"/>
                </a:lnTo>
                <a:close/>
                <a:moveTo>
                  <a:pt x="465354" y="1"/>
                </a:moveTo>
                <a:lnTo>
                  <a:pt x="465354" y="464367"/>
                </a:lnTo>
                <a:lnTo>
                  <a:pt x="463996" y="464367"/>
                </a:lnTo>
                <a:lnTo>
                  <a:pt x="2" y="4"/>
                </a:lnTo>
                <a:lnTo>
                  <a:pt x="2" y="0"/>
                </a:lnTo>
                <a:close/>
              </a:path>
            </a:pathLst>
          </a:cu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0" name="Forme libre : forme 39">
            <a:extLst>
              <a:ext uri="{FF2B5EF4-FFF2-40B4-BE49-F238E27FC236}">
                <a16:creationId xmlns:a16="http://schemas.microsoft.com/office/drawing/2014/main" id="{9227FE4C-5D35-432A-BF2C-F9FDEC6B0B1B}"/>
              </a:ext>
            </a:extLst>
          </p:cNvPr>
          <p:cNvSpPr/>
          <p:nvPr/>
        </p:nvSpPr>
        <p:spPr>
          <a:xfrm flipV="1">
            <a:off x="1352472" y="4862291"/>
            <a:ext cx="2200593" cy="1127173"/>
          </a:xfrm>
          <a:custGeom>
            <a:avLst/>
            <a:gdLst>
              <a:gd name="connsiteX0" fmla="*/ 0 w 2614170"/>
              <a:gd name="connsiteY0" fmla="*/ 0 h 4050000"/>
              <a:gd name="connsiteX1" fmla="*/ 2614170 w 2614170"/>
              <a:gd name="connsiteY1" fmla="*/ 0 h 4050000"/>
              <a:gd name="connsiteX2" fmla="*/ 2614170 w 2614170"/>
              <a:gd name="connsiteY2" fmla="*/ 3582000 h 4050000"/>
              <a:gd name="connsiteX3" fmla="*/ 2146170 w 2614170"/>
              <a:gd name="connsiteY3" fmla="*/ 4050000 h 4050000"/>
              <a:gd name="connsiteX4" fmla="*/ 0 w 2614170"/>
              <a:gd name="connsiteY4" fmla="*/ 4050000 h 4050000"/>
              <a:gd name="connsiteX5" fmla="*/ 0 w 2614170"/>
              <a:gd name="connsiteY5" fmla="*/ 4049998 h 40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4170" h="4050000">
                <a:moveTo>
                  <a:pt x="0" y="0"/>
                </a:moveTo>
                <a:lnTo>
                  <a:pt x="2614170" y="0"/>
                </a:lnTo>
                <a:lnTo>
                  <a:pt x="2614170" y="3582000"/>
                </a:lnTo>
                <a:lnTo>
                  <a:pt x="2146170" y="4050000"/>
                </a:lnTo>
                <a:lnTo>
                  <a:pt x="0" y="4050000"/>
                </a:lnTo>
                <a:lnTo>
                  <a:pt x="0" y="4049998"/>
                </a:lnTo>
                <a:close/>
              </a:path>
            </a:pathLst>
          </a:custGeom>
          <a:gradFill flip="none" rotWithShape="1">
            <a:gsLst>
              <a:gs pos="0">
                <a:schemeClr val="accent1">
                  <a:lumMod val="5000"/>
                  <a:lumOff val="95000"/>
                  <a:alpha val="60000"/>
                </a:schemeClr>
              </a:gs>
              <a:gs pos="84000">
                <a:schemeClr val="accent1">
                  <a:lumMod val="20000"/>
                  <a:lumOff val="80000"/>
                </a:scheme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fr-FR" dirty="0"/>
          </a:p>
        </p:txBody>
      </p:sp>
      <p:sp>
        <p:nvSpPr>
          <p:cNvPr id="41" name="Forme libre : forme 40">
            <a:extLst>
              <a:ext uri="{FF2B5EF4-FFF2-40B4-BE49-F238E27FC236}">
                <a16:creationId xmlns:a16="http://schemas.microsoft.com/office/drawing/2014/main" id="{798D1440-A52C-4A59-81E3-FBE6C1BCB42B}"/>
              </a:ext>
            </a:extLst>
          </p:cNvPr>
          <p:cNvSpPr/>
          <p:nvPr/>
        </p:nvSpPr>
        <p:spPr>
          <a:xfrm rot="16200000" flipH="1">
            <a:off x="3290845" y="4728617"/>
            <a:ext cx="138856" cy="406205"/>
          </a:xfrm>
          <a:custGeom>
            <a:avLst/>
            <a:gdLst>
              <a:gd name="connsiteX0" fmla="*/ 463997 w 465354"/>
              <a:gd name="connsiteY0" fmla="*/ 464368 h 464368"/>
              <a:gd name="connsiteX1" fmla="*/ 0 w 465354"/>
              <a:gd name="connsiteY1" fmla="*/ 464368 h 464368"/>
              <a:gd name="connsiteX2" fmla="*/ 0 w 465354"/>
              <a:gd name="connsiteY2" fmla="*/ 2 h 464368"/>
              <a:gd name="connsiteX3" fmla="*/ 2 w 465354"/>
              <a:gd name="connsiteY3" fmla="*/ 4 h 464368"/>
              <a:gd name="connsiteX4" fmla="*/ 2 w 465354"/>
              <a:gd name="connsiteY4" fmla="*/ 464367 h 464368"/>
              <a:gd name="connsiteX5" fmla="*/ 463996 w 465354"/>
              <a:gd name="connsiteY5" fmla="*/ 464367 h 464368"/>
              <a:gd name="connsiteX6" fmla="*/ 465354 w 465354"/>
              <a:gd name="connsiteY6" fmla="*/ 1 h 464368"/>
              <a:gd name="connsiteX7" fmla="*/ 465354 w 465354"/>
              <a:gd name="connsiteY7" fmla="*/ 464367 h 464368"/>
              <a:gd name="connsiteX8" fmla="*/ 463996 w 465354"/>
              <a:gd name="connsiteY8" fmla="*/ 464367 h 464368"/>
              <a:gd name="connsiteX9" fmla="*/ 2 w 465354"/>
              <a:gd name="connsiteY9" fmla="*/ 4 h 464368"/>
              <a:gd name="connsiteX10" fmla="*/ 2 w 465354"/>
              <a:gd name="connsiteY10" fmla="*/ 0 h 4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354" h="464368">
                <a:moveTo>
                  <a:pt x="463997" y="464368"/>
                </a:moveTo>
                <a:lnTo>
                  <a:pt x="0" y="464368"/>
                </a:lnTo>
                <a:lnTo>
                  <a:pt x="0" y="2"/>
                </a:lnTo>
                <a:lnTo>
                  <a:pt x="2" y="4"/>
                </a:lnTo>
                <a:lnTo>
                  <a:pt x="2" y="464367"/>
                </a:lnTo>
                <a:lnTo>
                  <a:pt x="463996" y="464367"/>
                </a:lnTo>
                <a:close/>
                <a:moveTo>
                  <a:pt x="465354" y="1"/>
                </a:moveTo>
                <a:lnTo>
                  <a:pt x="465354" y="464367"/>
                </a:lnTo>
                <a:lnTo>
                  <a:pt x="463996" y="464367"/>
                </a:lnTo>
                <a:lnTo>
                  <a:pt x="2" y="4"/>
                </a:lnTo>
                <a:lnTo>
                  <a:pt x="2"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77AD2EFD-8467-43BA-9FA5-F6BDF37DA3AB}"/>
              </a:ext>
            </a:extLst>
          </p:cNvPr>
          <p:cNvSpPr/>
          <p:nvPr/>
        </p:nvSpPr>
        <p:spPr>
          <a:xfrm flipV="1">
            <a:off x="8634563" y="4875616"/>
            <a:ext cx="2208324" cy="1122150"/>
          </a:xfrm>
          <a:custGeom>
            <a:avLst/>
            <a:gdLst>
              <a:gd name="connsiteX0" fmla="*/ 0 w 2614170"/>
              <a:gd name="connsiteY0" fmla="*/ 0 h 4050000"/>
              <a:gd name="connsiteX1" fmla="*/ 2614170 w 2614170"/>
              <a:gd name="connsiteY1" fmla="*/ 0 h 4050000"/>
              <a:gd name="connsiteX2" fmla="*/ 2614170 w 2614170"/>
              <a:gd name="connsiteY2" fmla="*/ 3582000 h 4050000"/>
              <a:gd name="connsiteX3" fmla="*/ 2146170 w 2614170"/>
              <a:gd name="connsiteY3" fmla="*/ 4050000 h 4050000"/>
              <a:gd name="connsiteX4" fmla="*/ 0 w 2614170"/>
              <a:gd name="connsiteY4" fmla="*/ 4050000 h 4050000"/>
              <a:gd name="connsiteX5" fmla="*/ 0 w 2614170"/>
              <a:gd name="connsiteY5" fmla="*/ 4049998 h 40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4170" h="4050000">
                <a:moveTo>
                  <a:pt x="0" y="0"/>
                </a:moveTo>
                <a:lnTo>
                  <a:pt x="2614170" y="0"/>
                </a:lnTo>
                <a:lnTo>
                  <a:pt x="2614170" y="3582000"/>
                </a:lnTo>
                <a:lnTo>
                  <a:pt x="2146170" y="4050000"/>
                </a:lnTo>
                <a:lnTo>
                  <a:pt x="0" y="4050000"/>
                </a:lnTo>
                <a:lnTo>
                  <a:pt x="0" y="4049998"/>
                </a:lnTo>
                <a:close/>
              </a:path>
            </a:pathLst>
          </a:custGeom>
          <a:gradFill flip="none" rotWithShape="1">
            <a:gsLst>
              <a:gs pos="0">
                <a:schemeClr val="bg1"/>
              </a:gs>
              <a:gs pos="95000">
                <a:schemeClr val="accent6">
                  <a:lumMod val="20000"/>
                  <a:lumOff val="80000"/>
                </a:scheme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fr-FR" dirty="0"/>
          </a:p>
        </p:txBody>
      </p:sp>
      <p:sp>
        <p:nvSpPr>
          <p:cNvPr id="43" name="Forme libre : forme 42">
            <a:extLst>
              <a:ext uri="{FF2B5EF4-FFF2-40B4-BE49-F238E27FC236}">
                <a16:creationId xmlns:a16="http://schemas.microsoft.com/office/drawing/2014/main" id="{1C3506CF-5243-4237-8AAD-67EDC3B520A9}"/>
              </a:ext>
            </a:extLst>
          </p:cNvPr>
          <p:cNvSpPr/>
          <p:nvPr/>
        </p:nvSpPr>
        <p:spPr>
          <a:xfrm rot="16200000" flipH="1">
            <a:off x="10577320" y="4743898"/>
            <a:ext cx="133949" cy="392036"/>
          </a:xfrm>
          <a:custGeom>
            <a:avLst/>
            <a:gdLst>
              <a:gd name="connsiteX0" fmla="*/ 463997 w 465354"/>
              <a:gd name="connsiteY0" fmla="*/ 464368 h 464368"/>
              <a:gd name="connsiteX1" fmla="*/ 0 w 465354"/>
              <a:gd name="connsiteY1" fmla="*/ 464368 h 464368"/>
              <a:gd name="connsiteX2" fmla="*/ 0 w 465354"/>
              <a:gd name="connsiteY2" fmla="*/ 2 h 464368"/>
              <a:gd name="connsiteX3" fmla="*/ 2 w 465354"/>
              <a:gd name="connsiteY3" fmla="*/ 4 h 464368"/>
              <a:gd name="connsiteX4" fmla="*/ 2 w 465354"/>
              <a:gd name="connsiteY4" fmla="*/ 464367 h 464368"/>
              <a:gd name="connsiteX5" fmla="*/ 463996 w 465354"/>
              <a:gd name="connsiteY5" fmla="*/ 464367 h 464368"/>
              <a:gd name="connsiteX6" fmla="*/ 465354 w 465354"/>
              <a:gd name="connsiteY6" fmla="*/ 1 h 464368"/>
              <a:gd name="connsiteX7" fmla="*/ 465354 w 465354"/>
              <a:gd name="connsiteY7" fmla="*/ 464367 h 464368"/>
              <a:gd name="connsiteX8" fmla="*/ 463996 w 465354"/>
              <a:gd name="connsiteY8" fmla="*/ 464367 h 464368"/>
              <a:gd name="connsiteX9" fmla="*/ 2 w 465354"/>
              <a:gd name="connsiteY9" fmla="*/ 4 h 464368"/>
              <a:gd name="connsiteX10" fmla="*/ 2 w 465354"/>
              <a:gd name="connsiteY10" fmla="*/ 0 h 4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354" h="464368">
                <a:moveTo>
                  <a:pt x="463997" y="464368"/>
                </a:moveTo>
                <a:lnTo>
                  <a:pt x="0" y="464368"/>
                </a:lnTo>
                <a:lnTo>
                  <a:pt x="0" y="2"/>
                </a:lnTo>
                <a:lnTo>
                  <a:pt x="2" y="4"/>
                </a:lnTo>
                <a:lnTo>
                  <a:pt x="2" y="464367"/>
                </a:lnTo>
                <a:lnTo>
                  <a:pt x="463996" y="464367"/>
                </a:lnTo>
                <a:close/>
                <a:moveTo>
                  <a:pt x="465354" y="1"/>
                </a:moveTo>
                <a:lnTo>
                  <a:pt x="465354" y="464367"/>
                </a:lnTo>
                <a:lnTo>
                  <a:pt x="463996" y="464367"/>
                </a:lnTo>
                <a:lnTo>
                  <a:pt x="2" y="4"/>
                </a:lnTo>
                <a:lnTo>
                  <a:pt x="2" y="0"/>
                </a:lnTo>
                <a:close/>
              </a:path>
            </a:pathLst>
          </a:custGeom>
          <a:solidFill>
            <a:schemeClr val="accent6">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Tree>
    <p:extLst>
      <p:ext uri="{BB962C8B-B14F-4D97-AF65-F5344CB8AC3E}">
        <p14:creationId xmlns:p14="http://schemas.microsoft.com/office/powerpoint/2010/main" val="106613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BAA97F5-0A34-4C88-B6E2-4B3A13870C7F}"/>
              </a:ext>
            </a:extLst>
          </p:cNvPr>
          <p:cNvSpPr/>
          <p:nvPr/>
        </p:nvSpPr>
        <p:spPr>
          <a:xfrm>
            <a:off x="278674" y="339634"/>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p>
        </p:txBody>
      </p:sp>
      <p:sp>
        <p:nvSpPr>
          <p:cNvPr id="2" name="Espace réservé du numéro de diapositive 1">
            <a:extLst>
              <a:ext uri="{FF2B5EF4-FFF2-40B4-BE49-F238E27FC236}">
                <a16:creationId xmlns:a16="http://schemas.microsoft.com/office/drawing/2014/main" id="{54C2B378-A892-491D-A24C-49F1A8EF0B5D}"/>
              </a:ext>
            </a:extLst>
          </p:cNvPr>
          <p:cNvSpPr>
            <a:spLocks noGrp="1"/>
          </p:cNvSpPr>
          <p:nvPr>
            <p:ph type="sldNum" sz="quarter" idx="12"/>
          </p:nvPr>
        </p:nvSpPr>
        <p:spPr>
          <a:xfrm>
            <a:off x="9017000" y="6099881"/>
            <a:ext cx="2743200" cy="365125"/>
          </a:xfrm>
        </p:spPr>
        <p:txBody>
          <a:bodyPr/>
          <a:lstStyle/>
          <a:p>
            <a:fld id="{A03D0F97-1919-4643-B73C-2A49B1574923}" type="slidenum">
              <a:rPr lang="fr-FR" sz="1800" smtClean="0"/>
              <a:t>3</a:t>
            </a:fld>
            <a:endParaRPr lang="fr-FR" sz="1800" dirty="0"/>
          </a:p>
        </p:txBody>
      </p:sp>
      <p:sp>
        <p:nvSpPr>
          <p:cNvPr id="3" name="ZoneTexte 2">
            <a:extLst>
              <a:ext uri="{FF2B5EF4-FFF2-40B4-BE49-F238E27FC236}">
                <a16:creationId xmlns:a16="http://schemas.microsoft.com/office/drawing/2014/main" id="{31BBBC5A-71C9-4B7A-B6FB-059009742D55}"/>
              </a:ext>
            </a:extLst>
          </p:cNvPr>
          <p:cNvSpPr txBox="1"/>
          <p:nvPr/>
        </p:nvSpPr>
        <p:spPr>
          <a:xfrm>
            <a:off x="7458164" y="1335790"/>
            <a:ext cx="2229395" cy="400110"/>
          </a:xfrm>
          <a:prstGeom prst="rect">
            <a:avLst/>
          </a:prstGeom>
          <a:noFill/>
        </p:spPr>
        <p:txBody>
          <a:bodyPr wrap="square" rtlCol="0">
            <a:spAutoFit/>
          </a:bodyPr>
          <a:lstStyle/>
          <a:p>
            <a:r>
              <a:rPr lang="fr-FR" sz="2000" dirty="0"/>
              <a:t>Valeurs aberrantes</a:t>
            </a:r>
          </a:p>
        </p:txBody>
      </p:sp>
      <p:sp>
        <p:nvSpPr>
          <p:cNvPr id="5" name="ZoneTexte 4">
            <a:extLst>
              <a:ext uri="{FF2B5EF4-FFF2-40B4-BE49-F238E27FC236}">
                <a16:creationId xmlns:a16="http://schemas.microsoft.com/office/drawing/2014/main" id="{65673D29-D544-4BBC-9811-D617490E9F79}"/>
              </a:ext>
            </a:extLst>
          </p:cNvPr>
          <p:cNvSpPr txBox="1"/>
          <p:nvPr/>
        </p:nvSpPr>
        <p:spPr>
          <a:xfrm>
            <a:off x="8117837" y="5064510"/>
            <a:ext cx="910050" cy="400110"/>
          </a:xfrm>
          <a:prstGeom prst="rect">
            <a:avLst/>
          </a:prstGeom>
          <a:noFill/>
        </p:spPr>
        <p:txBody>
          <a:bodyPr wrap="square" rtlCol="0">
            <a:spAutoFit/>
          </a:bodyPr>
          <a:lstStyle/>
          <a:p>
            <a:r>
              <a:rPr lang="fr-FR" sz="2000" dirty="0"/>
              <a:t>Autres</a:t>
            </a:r>
          </a:p>
        </p:txBody>
      </p:sp>
      <p:sp>
        <p:nvSpPr>
          <p:cNvPr id="4" name="ZoneTexte 3">
            <a:extLst>
              <a:ext uri="{FF2B5EF4-FFF2-40B4-BE49-F238E27FC236}">
                <a16:creationId xmlns:a16="http://schemas.microsoft.com/office/drawing/2014/main" id="{F3BACBCB-C15F-4DA5-BD11-CBE8E4CC2E91}"/>
              </a:ext>
            </a:extLst>
          </p:cNvPr>
          <p:cNvSpPr txBox="1"/>
          <p:nvPr/>
        </p:nvSpPr>
        <p:spPr>
          <a:xfrm>
            <a:off x="7385230" y="3163380"/>
            <a:ext cx="2375264" cy="400110"/>
          </a:xfrm>
          <a:prstGeom prst="rect">
            <a:avLst/>
          </a:prstGeom>
          <a:noFill/>
        </p:spPr>
        <p:txBody>
          <a:bodyPr wrap="square" rtlCol="0">
            <a:spAutoFit/>
          </a:bodyPr>
          <a:lstStyle/>
          <a:p>
            <a:r>
              <a:rPr lang="fr-FR" sz="2000" dirty="0"/>
              <a:t>Valeurs manquantes</a:t>
            </a:r>
          </a:p>
        </p:txBody>
      </p:sp>
      <p:sp>
        <p:nvSpPr>
          <p:cNvPr id="8" name="Triangle isocèle 7">
            <a:extLst>
              <a:ext uri="{FF2B5EF4-FFF2-40B4-BE49-F238E27FC236}">
                <a16:creationId xmlns:a16="http://schemas.microsoft.com/office/drawing/2014/main" id="{CFDE494F-0AD4-49C3-A7B4-CB9E429AD7D8}"/>
              </a:ext>
            </a:extLst>
          </p:cNvPr>
          <p:cNvSpPr/>
          <p:nvPr/>
        </p:nvSpPr>
        <p:spPr>
          <a:xfrm rot="5400000">
            <a:off x="-357778" y="976086"/>
            <a:ext cx="6226628" cy="4953727"/>
          </a:xfrm>
          <a:prstGeom prst="triangle">
            <a:avLst>
              <a:gd name="adj" fmla="val 501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1C04CE32-7A3C-4729-A23D-1D47F04B715C}"/>
              </a:ext>
            </a:extLst>
          </p:cNvPr>
          <p:cNvSpPr txBox="1"/>
          <p:nvPr/>
        </p:nvSpPr>
        <p:spPr>
          <a:xfrm>
            <a:off x="278672" y="3136612"/>
            <a:ext cx="4828538" cy="584775"/>
          </a:xfrm>
          <a:prstGeom prst="rect">
            <a:avLst/>
          </a:prstGeom>
          <a:noFill/>
        </p:spPr>
        <p:txBody>
          <a:bodyPr wrap="square">
            <a:spAutoFit/>
          </a:bodyPr>
          <a:lstStyle/>
          <a:p>
            <a:r>
              <a:rPr lang="fr-FR" sz="3200" dirty="0">
                <a:solidFill>
                  <a:schemeClr val="bg1"/>
                </a:solidFill>
              </a:rPr>
              <a:t>Nettoyage des données</a:t>
            </a:r>
          </a:p>
        </p:txBody>
      </p:sp>
      <p:sp>
        <p:nvSpPr>
          <p:cNvPr id="10" name="Rectangle 9">
            <a:extLst>
              <a:ext uri="{FF2B5EF4-FFF2-40B4-BE49-F238E27FC236}">
                <a16:creationId xmlns:a16="http://schemas.microsoft.com/office/drawing/2014/main" id="{DB0F2605-87CC-48FE-AB66-DCC85BBAE270}"/>
              </a:ext>
            </a:extLst>
          </p:cNvPr>
          <p:cNvSpPr/>
          <p:nvPr/>
        </p:nvSpPr>
        <p:spPr>
          <a:xfrm>
            <a:off x="7331527" y="966885"/>
            <a:ext cx="2482671" cy="11379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1" name="Rectangle 10">
            <a:extLst>
              <a:ext uri="{FF2B5EF4-FFF2-40B4-BE49-F238E27FC236}">
                <a16:creationId xmlns:a16="http://schemas.microsoft.com/office/drawing/2014/main" id="{26D4F8C6-4AEA-435E-AF69-452D241C600D}"/>
              </a:ext>
            </a:extLst>
          </p:cNvPr>
          <p:cNvSpPr/>
          <p:nvPr/>
        </p:nvSpPr>
        <p:spPr>
          <a:xfrm>
            <a:off x="7331527" y="2794475"/>
            <a:ext cx="2482671" cy="11379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2" name="Rectangle 11">
            <a:extLst>
              <a:ext uri="{FF2B5EF4-FFF2-40B4-BE49-F238E27FC236}">
                <a16:creationId xmlns:a16="http://schemas.microsoft.com/office/drawing/2014/main" id="{0EEB3A7D-4775-46E7-BCEA-C06B5801711E}"/>
              </a:ext>
            </a:extLst>
          </p:cNvPr>
          <p:cNvSpPr/>
          <p:nvPr/>
        </p:nvSpPr>
        <p:spPr>
          <a:xfrm>
            <a:off x="7331527" y="4695605"/>
            <a:ext cx="2482671" cy="11379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876181234"/>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7E2497-9614-45D3-9273-2396889A20DB}"/>
              </a:ext>
            </a:extLst>
          </p:cNvPr>
          <p:cNvSpPr/>
          <p:nvPr/>
        </p:nvSpPr>
        <p:spPr>
          <a:xfrm>
            <a:off x="278674" y="339634"/>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796A449-BC5F-4FC5-A33D-8FDD6A4282F6}"/>
              </a:ext>
            </a:extLst>
          </p:cNvPr>
          <p:cNvSpPr txBox="1"/>
          <p:nvPr/>
        </p:nvSpPr>
        <p:spPr>
          <a:xfrm>
            <a:off x="1193800" y="1990676"/>
            <a:ext cx="9804400" cy="769441"/>
          </a:xfrm>
          <a:prstGeom prst="rect">
            <a:avLst/>
          </a:prstGeom>
          <a:noFill/>
        </p:spPr>
        <p:txBody>
          <a:bodyPr wrap="square" rtlCol="0">
            <a:spAutoFit/>
          </a:bodyPr>
          <a:lstStyle/>
          <a:p>
            <a:pPr algn="ctr"/>
            <a:r>
              <a:rPr lang="fr-FR" sz="4400" dirty="0">
                <a:solidFill>
                  <a:schemeClr val="accent1"/>
                </a:solidFill>
              </a:rPr>
              <a:t>Merci pour votre attention </a:t>
            </a:r>
          </a:p>
        </p:txBody>
      </p:sp>
      <p:sp>
        <p:nvSpPr>
          <p:cNvPr id="2" name="Espace réservé du numéro de diapositive 1">
            <a:extLst>
              <a:ext uri="{FF2B5EF4-FFF2-40B4-BE49-F238E27FC236}">
                <a16:creationId xmlns:a16="http://schemas.microsoft.com/office/drawing/2014/main" id="{4F8610AB-2150-4F7A-98F2-431EF22001A4}"/>
              </a:ext>
            </a:extLst>
          </p:cNvPr>
          <p:cNvSpPr>
            <a:spLocks noGrp="1"/>
          </p:cNvSpPr>
          <p:nvPr>
            <p:ph type="sldNum" sz="quarter" idx="12"/>
          </p:nvPr>
        </p:nvSpPr>
        <p:spPr>
          <a:xfrm>
            <a:off x="8966200" y="5950041"/>
            <a:ext cx="2743200" cy="365125"/>
          </a:xfrm>
        </p:spPr>
        <p:txBody>
          <a:bodyPr/>
          <a:lstStyle/>
          <a:p>
            <a:fld id="{A03D0F97-1919-4643-B73C-2A49B1574923}" type="slidenum">
              <a:rPr lang="fr-FR" smtClean="0"/>
              <a:pPr/>
              <a:t>30</a:t>
            </a:fld>
            <a:endParaRPr lang="fr-FR" sz="1800"/>
          </a:p>
        </p:txBody>
      </p:sp>
      <p:sp>
        <p:nvSpPr>
          <p:cNvPr id="5" name="ZoneTexte 4">
            <a:extLst>
              <a:ext uri="{FF2B5EF4-FFF2-40B4-BE49-F238E27FC236}">
                <a16:creationId xmlns:a16="http://schemas.microsoft.com/office/drawing/2014/main" id="{153CAED2-130F-4A27-BC6F-94E8747FD24F}"/>
              </a:ext>
            </a:extLst>
          </p:cNvPr>
          <p:cNvSpPr txBox="1"/>
          <p:nvPr/>
        </p:nvSpPr>
        <p:spPr>
          <a:xfrm>
            <a:off x="1193800" y="3068227"/>
            <a:ext cx="9804400" cy="769441"/>
          </a:xfrm>
          <a:prstGeom prst="rect">
            <a:avLst/>
          </a:prstGeom>
          <a:noFill/>
        </p:spPr>
        <p:txBody>
          <a:bodyPr wrap="square" rtlCol="0">
            <a:spAutoFit/>
          </a:bodyPr>
          <a:lstStyle/>
          <a:p>
            <a:pPr algn="ctr"/>
            <a:r>
              <a:rPr lang="fr-FR" sz="4400" dirty="0">
                <a:solidFill>
                  <a:schemeClr val="accent1"/>
                </a:solidFill>
              </a:rPr>
              <a:t>Au revoir !</a:t>
            </a:r>
          </a:p>
        </p:txBody>
      </p:sp>
    </p:spTree>
    <p:extLst>
      <p:ext uri="{BB962C8B-B14F-4D97-AF65-F5344CB8AC3E}">
        <p14:creationId xmlns:p14="http://schemas.microsoft.com/office/powerpoint/2010/main" val="4090833615"/>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B01BBE-6976-4BD4-A56D-6716B893D225}"/>
              </a:ext>
            </a:extLst>
          </p:cNvPr>
          <p:cNvSpPr/>
          <p:nvPr/>
        </p:nvSpPr>
        <p:spPr>
          <a:xfrm>
            <a:off x="278674" y="339634"/>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C60E0021-2226-4F2E-B154-74390D126119}"/>
              </a:ext>
            </a:extLst>
          </p:cNvPr>
          <p:cNvSpPr>
            <a:spLocks noGrp="1"/>
          </p:cNvSpPr>
          <p:nvPr>
            <p:ph type="sldNum" sz="quarter" idx="12"/>
          </p:nvPr>
        </p:nvSpPr>
        <p:spPr>
          <a:xfrm>
            <a:off x="8976360" y="6015355"/>
            <a:ext cx="2743200" cy="365125"/>
          </a:xfrm>
        </p:spPr>
        <p:txBody>
          <a:bodyPr/>
          <a:lstStyle/>
          <a:p>
            <a:fld id="{A03D0F97-1919-4643-B73C-2A49B1574923}" type="slidenum">
              <a:rPr lang="fr-FR" smtClean="0"/>
              <a:pPr/>
              <a:t>4</a:t>
            </a:fld>
            <a:endParaRPr lang="fr-FR" sz="1800"/>
          </a:p>
        </p:txBody>
      </p:sp>
      <p:sp>
        <p:nvSpPr>
          <p:cNvPr id="3" name="ZoneTexte 2">
            <a:extLst>
              <a:ext uri="{FF2B5EF4-FFF2-40B4-BE49-F238E27FC236}">
                <a16:creationId xmlns:a16="http://schemas.microsoft.com/office/drawing/2014/main" id="{FA3E924F-62D8-4A00-B201-E00AD704B53B}"/>
              </a:ext>
            </a:extLst>
          </p:cNvPr>
          <p:cNvSpPr txBox="1"/>
          <p:nvPr/>
        </p:nvSpPr>
        <p:spPr>
          <a:xfrm>
            <a:off x="2418080" y="477520"/>
            <a:ext cx="7305040" cy="707886"/>
          </a:xfrm>
          <a:prstGeom prst="rect">
            <a:avLst/>
          </a:prstGeom>
          <a:noFill/>
        </p:spPr>
        <p:txBody>
          <a:bodyPr wrap="square" rtlCol="0" anchor="ctr">
            <a:spAutoFit/>
          </a:bodyPr>
          <a:lstStyle/>
          <a:p>
            <a:pPr algn="ctr"/>
            <a:r>
              <a:rPr lang="fr-FR" sz="4000" dirty="0">
                <a:solidFill>
                  <a:schemeClr val="accent1"/>
                </a:solidFill>
                <a:latin typeface="+mj-lt"/>
              </a:rPr>
              <a:t>Valeurs aberrantes</a:t>
            </a:r>
          </a:p>
        </p:txBody>
      </p:sp>
      <p:pic>
        <p:nvPicPr>
          <p:cNvPr id="7" name="Image 6">
            <a:extLst>
              <a:ext uri="{FF2B5EF4-FFF2-40B4-BE49-F238E27FC236}">
                <a16:creationId xmlns:a16="http://schemas.microsoft.com/office/drawing/2014/main" id="{BF7B43ED-E316-49EA-8851-22EF2AB71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87" y="2122404"/>
            <a:ext cx="4825167" cy="799676"/>
          </a:xfrm>
          <a:prstGeom prst="rect">
            <a:avLst/>
          </a:prstGeom>
        </p:spPr>
      </p:pic>
      <p:sp>
        <p:nvSpPr>
          <p:cNvPr id="8" name="ZoneTexte 7">
            <a:extLst>
              <a:ext uri="{FF2B5EF4-FFF2-40B4-BE49-F238E27FC236}">
                <a16:creationId xmlns:a16="http://schemas.microsoft.com/office/drawing/2014/main" id="{742475C0-73E5-46FF-914C-FF162AC330AE}"/>
              </a:ext>
            </a:extLst>
          </p:cNvPr>
          <p:cNvSpPr txBox="1"/>
          <p:nvPr/>
        </p:nvSpPr>
        <p:spPr>
          <a:xfrm>
            <a:off x="7698378" y="2259531"/>
            <a:ext cx="2024742" cy="523220"/>
          </a:xfrm>
          <a:prstGeom prst="rect">
            <a:avLst/>
          </a:prstGeom>
          <a:noFill/>
        </p:spPr>
        <p:txBody>
          <a:bodyPr wrap="square" rtlCol="0">
            <a:spAutoFit/>
          </a:bodyPr>
          <a:lstStyle/>
          <a:p>
            <a:r>
              <a:rPr lang="fr-FR" sz="2800" dirty="0">
                <a:solidFill>
                  <a:schemeClr val="tx2"/>
                </a:solidFill>
              </a:rPr>
              <a:t>Produit Test</a:t>
            </a:r>
          </a:p>
        </p:txBody>
      </p:sp>
      <p:sp>
        <p:nvSpPr>
          <p:cNvPr id="9" name="ZoneTexte 8">
            <a:extLst>
              <a:ext uri="{FF2B5EF4-FFF2-40B4-BE49-F238E27FC236}">
                <a16:creationId xmlns:a16="http://schemas.microsoft.com/office/drawing/2014/main" id="{401EE51F-F81D-4EA3-9E0E-75ECDD0731A5}"/>
              </a:ext>
            </a:extLst>
          </p:cNvPr>
          <p:cNvSpPr txBox="1"/>
          <p:nvPr/>
        </p:nvSpPr>
        <p:spPr>
          <a:xfrm>
            <a:off x="7698378" y="4305763"/>
            <a:ext cx="2024742" cy="523220"/>
          </a:xfrm>
          <a:prstGeom prst="rect">
            <a:avLst/>
          </a:prstGeom>
          <a:noFill/>
        </p:spPr>
        <p:txBody>
          <a:bodyPr wrap="square" rtlCol="0">
            <a:spAutoFit/>
          </a:bodyPr>
          <a:lstStyle/>
          <a:p>
            <a:r>
              <a:rPr lang="fr-FR" sz="2800" dirty="0">
                <a:solidFill>
                  <a:schemeClr val="tx2"/>
                </a:solidFill>
              </a:rPr>
              <a:t>Client Test</a:t>
            </a:r>
          </a:p>
        </p:txBody>
      </p:sp>
      <p:pic>
        <p:nvPicPr>
          <p:cNvPr id="11" name="Image 10">
            <a:extLst>
              <a:ext uri="{FF2B5EF4-FFF2-40B4-BE49-F238E27FC236}">
                <a16:creationId xmlns:a16="http://schemas.microsoft.com/office/drawing/2014/main" id="{A5F3F027-6EE0-4380-B60C-1B3222723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044" y="3967149"/>
            <a:ext cx="4829710" cy="1200448"/>
          </a:xfrm>
          <a:prstGeom prst="rect">
            <a:avLst/>
          </a:prstGeom>
        </p:spPr>
      </p:pic>
    </p:spTree>
    <p:extLst>
      <p:ext uri="{BB962C8B-B14F-4D97-AF65-F5344CB8AC3E}">
        <p14:creationId xmlns:p14="http://schemas.microsoft.com/office/powerpoint/2010/main" val="2992984759"/>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6D7ADC-36F7-4603-AE40-9142359FE699}"/>
              </a:ext>
            </a:extLst>
          </p:cNvPr>
          <p:cNvSpPr/>
          <p:nvPr/>
        </p:nvSpPr>
        <p:spPr>
          <a:xfrm>
            <a:off x="278674" y="339634"/>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C21BFC60-F42F-4B01-B4DD-4CAC0E733DCB}"/>
              </a:ext>
            </a:extLst>
          </p:cNvPr>
          <p:cNvSpPr>
            <a:spLocks noGrp="1"/>
          </p:cNvSpPr>
          <p:nvPr>
            <p:ph type="sldNum" sz="quarter" idx="12"/>
          </p:nvPr>
        </p:nvSpPr>
        <p:spPr>
          <a:xfrm>
            <a:off x="9077960" y="6061710"/>
            <a:ext cx="2743200" cy="365125"/>
          </a:xfrm>
        </p:spPr>
        <p:txBody>
          <a:bodyPr/>
          <a:lstStyle/>
          <a:p>
            <a:fld id="{A03D0F97-1919-4643-B73C-2A49B1574923}" type="slidenum">
              <a:rPr lang="fr-FR" smtClean="0"/>
              <a:pPr/>
              <a:t>5</a:t>
            </a:fld>
            <a:endParaRPr lang="fr-FR" sz="1800"/>
          </a:p>
        </p:txBody>
      </p:sp>
      <p:pic>
        <p:nvPicPr>
          <p:cNvPr id="3" name="Image 2">
            <a:extLst>
              <a:ext uri="{FF2B5EF4-FFF2-40B4-BE49-F238E27FC236}">
                <a16:creationId xmlns:a16="http://schemas.microsoft.com/office/drawing/2014/main" id="{A6747B0F-4657-4DE3-9222-E5D7F543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821" y="689372"/>
            <a:ext cx="8464356" cy="3557342"/>
          </a:xfrm>
          <a:prstGeom prst="rect">
            <a:avLst/>
          </a:prstGeom>
        </p:spPr>
      </p:pic>
      <p:sp>
        <p:nvSpPr>
          <p:cNvPr id="4" name="ZoneTexte 3">
            <a:extLst>
              <a:ext uri="{FF2B5EF4-FFF2-40B4-BE49-F238E27FC236}">
                <a16:creationId xmlns:a16="http://schemas.microsoft.com/office/drawing/2014/main" id="{36196B97-7538-4BF8-B126-2E220B99A5FF}"/>
              </a:ext>
            </a:extLst>
          </p:cNvPr>
          <p:cNvSpPr txBox="1"/>
          <p:nvPr/>
        </p:nvSpPr>
        <p:spPr>
          <a:xfrm>
            <a:off x="5083628" y="4596451"/>
            <a:ext cx="2024742" cy="523220"/>
          </a:xfrm>
          <a:prstGeom prst="rect">
            <a:avLst/>
          </a:prstGeom>
          <a:noFill/>
        </p:spPr>
        <p:txBody>
          <a:bodyPr wrap="square" rtlCol="0">
            <a:spAutoFit/>
          </a:bodyPr>
          <a:lstStyle/>
          <a:p>
            <a:r>
              <a:rPr lang="fr-FR" sz="2800" dirty="0">
                <a:solidFill>
                  <a:schemeClr val="tx2"/>
                </a:solidFill>
              </a:rPr>
              <a:t>Session Test</a:t>
            </a:r>
          </a:p>
        </p:txBody>
      </p:sp>
    </p:spTree>
    <p:extLst>
      <p:ext uri="{BB962C8B-B14F-4D97-AF65-F5344CB8AC3E}">
        <p14:creationId xmlns:p14="http://schemas.microsoft.com/office/powerpoint/2010/main" val="1922932521"/>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6E21F7-AE77-4791-A8D9-94E0E89342EF}"/>
              </a:ext>
            </a:extLst>
          </p:cNvPr>
          <p:cNvSpPr/>
          <p:nvPr/>
        </p:nvSpPr>
        <p:spPr>
          <a:xfrm>
            <a:off x="278674" y="339634"/>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FE809999-25E7-4265-8028-ED54CEE2E4C7}"/>
              </a:ext>
            </a:extLst>
          </p:cNvPr>
          <p:cNvSpPr>
            <a:spLocks noGrp="1"/>
          </p:cNvSpPr>
          <p:nvPr>
            <p:ph type="sldNum" sz="quarter" idx="12"/>
          </p:nvPr>
        </p:nvSpPr>
        <p:spPr>
          <a:xfrm>
            <a:off x="8987672" y="6028441"/>
            <a:ext cx="2743200" cy="365125"/>
          </a:xfrm>
        </p:spPr>
        <p:txBody>
          <a:bodyPr/>
          <a:lstStyle/>
          <a:p>
            <a:fld id="{A03D0F97-1919-4643-B73C-2A49B1574923}" type="slidenum">
              <a:rPr lang="fr-FR" smtClean="0"/>
              <a:pPr/>
              <a:t>6</a:t>
            </a:fld>
            <a:endParaRPr lang="fr-FR" sz="1800"/>
          </a:p>
        </p:txBody>
      </p:sp>
      <p:pic>
        <p:nvPicPr>
          <p:cNvPr id="5" name="Image 4">
            <a:extLst>
              <a:ext uri="{FF2B5EF4-FFF2-40B4-BE49-F238E27FC236}">
                <a16:creationId xmlns:a16="http://schemas.microsoft.com/office/drawing/2014/main" id="{96265C15-0E0C-41CD-883E-8303D1D57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83" y="1357460"/>
            <a:ext cx="5269317" cy="1121789"/>
          </a:xfrm>
          <a:prstGeom prst="rect">
            <a:avLst/>
          </a:prstGeom>
        </p:spPr>
      </p:pic>
      <p:sp>
        <p:nvSpPr>
          <p:cNvPr id="6" name="ZoneTexte 5">
            <a:extLst>
              <a:ext uri="{FF2B5EF4-FFF2-40B4-BE49-F238E27FC236}">
                <a16:creationId xmlns:a16="http://schemas.microsoft.com/office/drawing/2014/main" id="{92B801E9-5C1E-4C4B-A725-B39DC8B2DEAF}"/>
              </a:ext>
            </a:extLst>
          </p:cNvPr>
          <p:cNvSpPr txBox="1"/>
          <p:nvPr/>
        </p:nvSpPr>
        <p:spPr>
          <a:xfrm>
            <a:off x="6806153" y="1273638"/>
            <a:ext cx="3906826" cy="400110"/>
          </a:xfrm>
          <a:prstGeom prst="rect">
            <a:avLst/>
          </a:prstGeom>
          <a:noFill/>
        </p:spPr>
        <p:txBody>
          <a:bodyPr wrap="square" rtlCol="0">
            <a:spAutoFit/>
          </a:bodyPr>
          <a:lstStyle/>
          <a:p>
            <a:pPr algn="just"/>
            <a:r>
              <a:rPr lang="fr-FR" sz="2000" dirty="0">
                <a:solidFill>
                  <a:schemeClr val="tx2"/>
                </a:solidFill>
              </a:rPr>
              <a:t>Suppression des valeurs aberrantes</a:t>
            </a:r>
          </a:p>
        </p:txBody>
      </p:sp>
      <p:sp>
        <p:nvSpPr>
          <p:cNvPr id="7" name="Parenthèse fermante 6">
            <a:extLst>
              <a:ext uri="{FF2B5EF4-FFF2-40B4-BE49-F238E27FC236}">
                <a16:creationId xmlns:a16="http://schemas.microsoft.com/office/drawing/2014/main" id="{A85B285E-0340-4B5D-BE1D-35C3F6D7FA82}"/>
              </a:ext>
            </a:extLst>
          </p:cNvPr>
          <p:cNvSpPr/>
          <p:nvPr/>
        </p:nvSpPr>
        <p:spPr>
          <a:xfrm>
            <a:off x="6183983" y="1357461"/>
            <a:ext cx="460025" cy="254524"/>
          </a:xfrm>
          <a:prstGeom prst="rightBracket">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281789AF-45BE-4C8D-B9D7-69D00EF4072D}"/>
              </a:ext>
            </a:extLst>
          </p:cNvPr>
          <p:cNvSpPr txBox="1"/>
          <p:nvPr/>
        </p:nvSpPr>
        <p:spPr>
          <a:xfrm>
            <a:off x="6806152" y="1881958"/>
            <a:ext cx="3906826" cy="400110"/>
          </a:xfrm>
          <a:prstGeom prst="rect">
            <a:avLst/>
          </a:prstGeom>
          <a:noFill/>
        </p:spPr>
        <p:txBody>
          <a:bodyPr wrap="square" rtlCol="0">
            <a:spAutoFit/>
          </a:bodyPr>
          <a:lstStyle/>
          <a:p>
            <a:pPr algn="just"/>
            <a:r>
              <a:rPr lang="fr-FR" sz="2000" dirty="0">
                <a:solidFill>
                  <a:schemeClr val="tx2"/>
                </a:solidFill>
              </a:rPr>
              <a:t>200 valeurs aberrantes</a:t>
            </a:r>
          </a:p>
        </p:txBody>
      </p:sp>
      <p:sp>
        <p:nvSpPr>
          <p:cNvPr id="9" name="Parenthèse fermante 8">
            <a:extLst>
              <a:ext uri="{FF2B5EF4-FFF2-40B4-BE49-F238E27FC236}">
                <a16:creationId xmlns:a16="http://schemas.microsoft.com/office/drawing/2014/main" id="{9432FF4B-A4D2-4292-9381-11B64A6DE73A}"/>
              </a:ext>
            </a:extLst>
          </p:cNvPr>
          <p:cNvSpPr/>
          <p:nvPr/>
        </p:nvSpPr>
        <p:spPr>
          <a:xfrm>
            <a:off x="6183983" y="1684777"/>
            <a:ext cx="460025" cy="794472"/>
          </a:xfrm>
          <a:prstGeom prst="rightBracket">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11" name="Image 10">
            <a:extLst>
              <a:ext uri="{FF2B5EF4-FFF2-40B4-BE49-F238E27FC236}">
                <a16:creationId xmlns:a16="http://schemas.microsoft.com/office/drawing/2014/main" id="{281CCC85-55B8-4A9D-B8C3-95433F73F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945" y="5020012"/>
            <a:ext cx="9516109" cy="400109"/>
          </a:xfrm>
          <a:prstGeom prst="rect">
            <a:avLst/>
          </a:prstGeom>
        </p:spPr>
      </p:pic>
      <p:sp>
        <p:nvSpPr>
          <p:cNvPr id="13" name="Accolade ouvrante 12">
            <a:extLst>
              <a:ext uri="{FF2B5EF4-FFF2-40B4-BE49-F238E27FC236}">
                <a16:creationId xmlns:a16="http://schemas.microsoft.com/office/drawing/2014/main" id="{8030AE69-6D83-4225-9EDC-813A3DA584AA}"/>
              </a:ext>
            </a:extLst>
          </p:cNvPr>
          <p:cNvSpPr/>
          <p:nvPr/>
        </p:nvSpPr>
        <p:spPr>
          <a:xfrm rot="5400000">
            <a:off x="5941377" y="38464"/>
            <a:ext cx="365125" cy="9721497"/>
          </a:xfrm>
          <a:prstGeom prst="leftBrace">
            <a:avLst/>
          </a:prstGeom>
          <a:ln>
            <a:solidFill>
              <a:schemeClr val="tx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EE15030B-54E7-44F6-9775-3FC214E24796}"/>
              </a:ext>
            </a:extLst>
          </p:cNvPr>
          <p:cNvSpPr txBox="1"/>
          <p:nvPr/>
        </p:nvSpPr>
        <p:spPr>
          <a:xfrm>
            <a:off x="2471052" y="4239856"/>
            <a:ext cx="7305773" cy="400110"/>
          </a:xfrm>
          <a:prstGeom prst="rect">
            <a:avLst/>
          </a:prstGeom>
          <a:noFill/>
        </p:spPr>
        <p:txBody>
          <a:bodyPr wrap="square" rtlCol="0">
            <a:spAutoFit/>
          </a:bodyPr>
          <a:lstStyle/>
          <a:p>
            <a:pPr algn="just"/>
            <a:r>
              <a:rPr lang="fr-FR" sz="2000" dirty="0">
                <a:solidFill>
                  <a:schemeClr val="tx2"/>
                </a:solidFill>
              </a:rPr>
              <a:t>Jointure des </a:t>
            </a:r>
            <a:r>
              <a:rPr lang="fr-FR" sz="2000" dirty="0" err="1">
                <a:solidFill>
                  <a:schemeClr val="tx2"/>
                </a:solidFill>
              </a:rPr>
              <a:t>DataFrames</a:t>
            </a:r>
            <a:r>
              <a:rPr lang="fr-FR" sz="2000" dirty="0">
                <a:solidFill>
                  <a:schemeClr val="tx2"/>
                </a:solidFill>
              </a:rPr>
              <a:t> après la suppression des valeurs aberrantes</a:t>
            </a:r>
          </a:p>
        </p:txBody>
      </p:sp>
      <p:pic>
        <p:nvPicPr>
          <p:cNvPr id="16" name="Image 15">
            <a:extLst>
              <a:ext uri="{FF2B5EF4-FFF2-40B4-BE49-F238E27FC236}">
                <a16:creationId xmlns:a16="http://schemas.microsoft.com/office/drawing/2014/main" id="{D47214AF-8928-4DC6-95A5-270843680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7945" y="5623876"/>
            <a:ext cx="9227672" cy="365125"/>
          </a:xfrm>
          <a:prstGeom prst="rect">
            <a:avLst/>
          </a:prstGeom>
        </p:spPr>
      </p:pic>
    </p:spTree>
    <p:extLst>
      <p:ext uri="{BB962C8B-B14F-4D97-AF65-F5344CB8AC3E}">
        <p14:creationId xmlns:p14="http://schemas.microsoft.com/office/powerpoint/2010/main" val="4230941037"/>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5D82C1-9D99-42FC-B817-DF690949C65F}"/>
              </a:ext>
            </a:extLst>
          </p:cNvPr>
          <p:cNvSpPr/>
          <p:nvPr/>
        </p:nvSpPr>
        <p:spPr>
          <a:xfrm>
            <a:off x="278674" y="346890"/>
            <a:ext cx="11634652"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915BF630-73C0-4004-8303-DF5F5A7DF59A}"/>
              </a:ext>
            </a:extLst>
          </p:cNvPr>
          <p:cNvSpPr>
            <a:spLocks noGrp="1"/>
          </p:cNvSpPr>
          <p:nvPr>
            <p:ph type="sldNum" sz="quarter" idx="12"/>
          </p:nvPr>
        </p:nvSpPr>
        <p:spPr>
          <a:xfrm>
            <a:off x="9068526" y="6145985"/>
            <a:ext cx="2743200" cy="365125"/>
          </a:xfrm>
        </p:spPr>
        <p:txBody>
          <a:bodyPr/>
          <a:lstStyle/>
          <a:p>
            <a:fld id="{A03D0F97-1919-4643-B73C-2A49B1574923}" type="slidenum">
              <a:rPr lang="fr-FR" smtClean="0"/>
              <a:pPr/>
              <a:t>7</a:t>
            </a:fld>
            <a:endParaRPr lang="fr-FR" sz="1800" dirty="0"/>
          </a:p>
        </p:txBody>
      </p:sp>
      <p:sp>
        <p:nvSpPr>
          <p:cNvPr id="3" name="ZoneTexte 2">
            <a:extLst>
              <a:ext uri="{FF2B5EF4-FFF2-40B4-BE49-F238E27FC236}">
                <a16:creationId xmlns:a16="http://schemas.microsoft.com/office/drawing/2014/main" id="{3E774E3D-7BE6-4804-A2C1-F0FC076C95BB}"/>
              </a:ext>
            </a:extLst>
          </p:cNvPr>
          <p:cNvSpPr txBox="1"/>
          <p:nvPr/>
        </p:nvSpPr>
        <p:spPr>
          <a:xfrm>
            <a:off x="2418080" y="477520"/>
            <a:ext cx="7305040" cy="707886"/>
          </a:xfrm>
          <a:prstGeom prst="rect">
            <a:avLst/>
          </a:prstGeom>
          <a:noFill/>
        </p:spPr>
        <p:txBody>
          <a:bodyPr wrap="square" rtlCol="0" anchor="ctr">
            <a:spAutoFit/>
          </a:bodyPr>
          <a:lstStyle/>
          <a:p>
            <a:pPr algn="ctr"/>
            <a:r>
              <a:rPr lang="fr-FR" sz="4000" dirty="0">
                <a:solidFill>
                  <a:schemeClr val="accent1"/>
                </a:solidFill>
                <a:latin typeface="+mj-lt"/>
              </a:rPr>
              <a:t>Valeurs manquantes</a:t>
            </a:r>
          </a:p>
        </p:txBody>
      </p:sp>
      <p:pic>
        <p:nvPicPr>
          <p:cNvPr id="5" name="Image 4">
            <a:extLst>
              <a:ext uri="{FF2B5EF4-FFF2-40B4-BE49-F238E27FC236}">
                <a16:creationId xmlns:a16="http://schemas.microsoft.com/office/drawing/2014/main" id="{18C1669F-1AB1-491A-9704-6AAEEA385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54" y="1505420"/>
            <a:ext cx="4764068" cy="4740829"/>
          </a:xfrm>
          <a:prstGeom prst="rect">
            <a:avLst/>
          </a:prstGeom>
        </p:spPr>
      </p:pic>
      <p:sp>
        <p:nvSpPr>
          <p:cNvPr id="6" name="ZoneTexte 5">
            <a:extLst>
              <a:ext uri="{FF2B5EF4-FFF2-40B4-BE49-F238E27FC236}">
                <a16:creationId xmlns:a16="http://schemas.microsoft.com/office/drawing/2014/main" id="{3D2BC27E-119B-4B14-BAE2-941E6659BB3B}"/>
              </a:ext>
            </a:extLst>
          </p:cNvPr>
          <p:cNvSpPr txBox="1"/>
          <p:nvPr/>
        </p:nvSpPr>
        <p:spPr>
          <a:xfrm>
            <a:off x="7106194" y="3644442"/>
            <a:ext cx="3666309" cy="954107"/>
          </a:xfrm>
          <a:prstGeom prst="rect">
            <a:avLst/>
          </a:prstGeom>
          <a:noFill/>
        </p:spPr>
        <p:txBody>
          <a:bodyPr wrap="square" rtlCol="0">
            <a:spAutoFit/>
          </a:bodyPr>
          <a:lstStyle/>
          <a:p>
            <a:r>
              <a:rPr lang="fr-FR" sz="2800" dirty="0">
                <a:solidFill>
                  <a:schemeClr val="tx2"/>
                </a:solidFill>
              </a:rPr>
              <a:t>Anciens clients n’ayant plus d’achat à son nom </a:t>
            </a:r>
          </a:p>
        </p:txBody>
      </p:sp>
    </p:spTree>
    <p:extLst>
      <p:ext uri="{BB962C8B-B14F-4D97-AF65-F5344CB8AC3E}">
        <p14:creationId xmlns:p14="http://schemas.microsoft.com/office/powerpoint/2010/main" val="1492956388"/>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AF6C3A-E7C6-45BC-AD70-0E72D8451152}"/>
              </a:ext>
            </a:extLst>
          </p:cNvPr>
          <p:cNvSpPr/>
          <p:nvPr/>
        </p:nvSpPr>
        <p:spPr>
          <a:xfrm>
            <a:off x="266700" y="339634"/>
            <a:ext cx="11646626" cy="6226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0C563C84-FEC2-4E21-AE2A-D42318334C1C}"/>
              </a:ext>
            </a:extLst>
          </p:cNvPr>
          <p:cNvSpPr>
            <a:spLocks noGrp="1"/>
          </p:cNvSpPr>
          <p:nvPr>
            <p:ph type="sldNum" sz="quarter" idx="12"/>
          </p:nvPr>
        </p:nvSpPr>
        <p:spPr>
          <a:xfrm>
            <a:off x="8966200" y="5988050"/>
            <a:ext cx="2743200" cy="365125"/>
          </a:xfrm>
        </p:spPr>
        <p:txBody>
          <a:bodyPr/>
          <a:lstStyle/>
          <a:p>
            <a:fld id="{A03D0F97-1919-4643-B73C-2A49B1574923}" type="slidenum">
              <a:rPr lang="fr-FR" smtClean="0"/>
              <a:pPr/>
              <a:t>8</a:t>
            </a:fld>
            <a:endParaRPr lang="fr-FR" sz="1800"/>
          </a:p>
        </p:txBody>
      </p:sp>
      <p:sp>
        <p:nvSpPr>
          <p:cNvPr id="4" name="Rectangle 3">
            <a:extLst>
              <a:ext uri="{FF2B5EF4-FFF2-40B4-BE49-F238E27FC236}">
                <a16:creationId xmlns:a16="http://schemas.microsoft.com/office/drawing/2014/main" id="{4209ADAF-D5CE-472E-A45B-3E24963BAE1D}"/>
              </a:ext>
            </a:extLst>
          </p:cNvPr>
          <p:cNvSpPr/>
          <p:nvPr/>
        </p:nvSpPr>
        <p:spPr>
          <a:xfrm>
            <a:off x="918046" y="2590800"/>
            <a:ext cx="10995280" cy="39754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F16155E-3A24-4478-B909-DA32C0B79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088" y="788140"/>
            <a:ext cx="7947850" cy="1354154"/>
          </a:xfrm>
          <a:prstGeom prst="rect">
            <a:avLst/>
          </a:prstGeom>
        </p:spPr>
      </p:pic>
      <p:pic>
        <p:nvPicPr>
          <p:cNvPr id="8" name="Image 7">
            <a:extLst>
              <a:ext uri="{FF2B5EF4-FFF2-40B4-BE49-F238E27FC236}">
                <a16:creationId xmlns:a16="http://schemas.microsoft.com/office/drawing/2014/main" id="{E2C4647F-F061-4163-8E86-FDD5197081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8046" y="2590800"/>
            <a:ext cx="4691351" cy="3975463"/>
          </a:xfrm>
          <a:prstGeom prst="rect">
            <a:avLst/>
          </a:prstGeom>
        </p:spPr>
      </p:pic>
      <p:sp>
        <p:nvSpPr>
          <p:cNvPr id="9" name="Parenthèse fermante 8">
            <a:extLst>
              <a:ext uri="{FF2B5EF4-FFF2-40B4-BE49-F238E27FC236}">
                <a16:creationId xmlns:a16="http://schemas.microsoft.com/office/drawing/2014/main" id="{7EBACB2F-1773-49C6-89E9-58617F0FA4EA}"/>
              </a:ext>
            </a:extLst>
          </p:cNvPr>
          <p:cNvSpPr/>
          <p:nvPr/>
        </p:nvSpPr>
        <p:spPr>
          <a:xfrm>
            <a:off x="5905500" y="2692400"/>
            <a:ext cx="585476" cy="1701060"/>
          </a:xfrm>
          <a:prstGeom prst="rightBracket">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Parenthèse fermante 9">
            <a:extLst>
              <a:ext uri="{FF2B5EF4-FFF2-40B4-BE49-F238E27FC236}">
                <a16:creationId xmlns:a16="http://schemas.microsoft.com/office/drawing/2014/main" id="{0118F621-B0BD-44D3-8B97-06ED28F02BFC}"/>
              </a:ext>
            </a:extLst>
          </p:cNvPr>
          <p:cNvSpPr/>
          <p:nvPr/>
        </p:nvSpPr>
        <p:spPr>
          <a:xfrm>
            <a:off x="5905500" y="4652115"/>
            <a:ext cx="585476" cy="1701060"/>
          </a:xfrm>
          <a:prstGeom prst="rightBracket">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251890CD-A892-478D-B20A-A06111CD3DA5}"/>
              </a:ext>
            </a:extLst>
          </p:cNvPr>
          <p:cNvSpPr txBox="1"/>
          <p:nvPr/>
        </p:nvSpPr>
        <p:spPr>
          <a:xfrm>
            <a:off x="7048500" y="3022600"/>
            <a:ext cx="4495800" cy="1358900"/>
          </a:xfrm>
          <a:prstGeom prst="rect">
            <a:avLst/>
          </a:prstGeom>
          <a:noFill/>
        </p:spPr>
        <p:txBody>
          <a:bodyPr wrap="square" rtlCol="0">
            <a:spAutoFit/>
          </a:bodyPr>
          <a:lstStyle/>
          <a:p>
            <a:endParaRPr lang="fr-FR" dirty="0"/>
          </a:p>
        </p:txBody>
      </p:sp>
      <p:sp>
        <p:nvSpPr>
          <p:cNvPr id="16" name="ZoneTexte 15">
            <a:extLst>
              <a:ext uri="{FF2B5EF4-FFF2-40B4-BE49-F238E27FC236}">
                <a16:creationId xmlns:a16="http://schemas.microsoft.com/office/drawing/2014/main" id="{56609590-272F-48B3-B00B-6596C512FEFC}"/>
              </a:ext>
            </a:extLst>
          </p:cNvPr>
          <p:cNvSpPr txBox="1"/>
          <p:nvPr/>
        </p:nvSpPr>
        <p:spPr>
          <a:xfrm>
            <a:off x="7048500" y="5302590"/>
            <a:ext cx="4495800" cy="400110"/>
          </a:xfrm>
          <a:prstGeom prst="rect">
            <a:avLst/>
          </a:prstGeom>
          <a:noFill/>
        </p:spPr>
        <p:txBody>
          <a:bodyPr wrap="square" rtlCol="0">
            <a:spAutoFit/>
          </a:bodyPr>
          <a:lstStyle/>
          <a:p>
            <a:r>
              <a:rPr lang="fr-FR" sz="2000" dirty="0">
                <a:solidFill>
                  <a:schemeClr val="tx2"/>
                </a:solidFill>
              </a:rPr>
              <a:t>Nombre de </a:t>
            </a:r>
            <a:r>
              <a:rPr lang="fr-FR" sz="2000" dirty="0" err="1">
                <a:solidFill>
                  <a:schemeClr val="tx2"/>
                </a:solidFill>
              </a:rPr>
              <a:t>client_id</a:t>
            </a:r>
            <a:r>
              <a:rPr lang="fr-FR" sz="2000" dirty="0">
                <a:solidFill>
                  <a:schemeClr val="tx2"/>
                </a:solidFill>
              </a:rPr>
              <a:t> manquant</a:t>
            </a:r>
          </a:p>
        </p:txBody>
      </p:sp>
      <p:sp>
        <p:nvSpPr>
          <p:cNvPr id="17" name="ZoneTexte 16">
            <a:extLst>
              <a:ext uri="{FF2B5EF4-FFF2-40B4-BE49-F238E27FC236}">
                <a16:creationId xmlns:a16="http://schemas.microsoft.com/office/drawing/2014/main" id="{AE9D9E5D-B908-4781-AB6C-15759156AD2C}"/>
              </a:ext>
            </a:extLst>
          </p:cNvPr>
          <p:cNvSpPr txBox="1"/>
          <p:nvPr/>
        </p:nvSpPr>
        <p:spPr>
          <a:xfrm>
            <a:off x="7048500" y="3252893"/>
            <a:ext cx="4495800" cy="400110"/>
          </a:xfrm>
          <a:prstGeom prst="rect">
            <a:avLst/>
          </a:prstGeom>
          <a:noFill/>
        </p:spPr>
        <p:txBody>
          <a:bodyPr wrap="square" rtlCol="0">
            <a:spAutoFit/>
          </a:bodyPr>
          <a:lstStyle/>
          <a:p>
            <a:r>
              <a:rPr lang="fr-FR" sz="2000" dirty="0">
                <a:solidFill>
                  <a:schemeClr val="tx2"/>
                </a:solidFill>
              </a:rPr>
              <a:t>Nombre de dates manquantes</a:t>
            </a:r>
          </a:p>
        </p:txBody>
      </p:sp>
    </p:spTree>
    <p:extLst>
      <p:ext uri="{BB962C8B-B14F-4D97-AF65-F5344CB8AC3E}">
        <p14:creationId xmlns:p14="http://schemas.microsoft.com/office/powerpoint/2010/main" val="3348343379"/>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FB0A6B-8034-4828-BF5D-CB6C6DFDB6BB}"/>
              </a:ext>
            </a:extLst>
          </p:cNvPr>
          <p:cNvSpPr/>
          <p:nvPr/>
        </p:nvSpPr>
        <p:spPr>
          <a:xfrm>
            <a:off x="254000" y="339634"/>
            <a:ext cx="11659326" cy="62266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4A687809-A2C1-4CD1-956A-AF398065172E}"/>
              </a:ext>
            </a:extLst>
          </p:cNvPr>
          <p:cNvSpPr>
            <a:spLocks noGrp="1"/>
          </p:cNvSpPr>
          <p:nvPr>
            <p:ph type="sldNum" sz="quarter" idx="12"/>
          </p:nvPr>
        </p:nvSpPr>
        <p:spPr>
          <a:xfrm>
            <a:off x="9037320" y="6076315"/>
            <a:ext cx="2743200" cy="365125"/>
          </a:xfrm>
        </p:spPr>
        <p:txBody>
          <a:bodyPr/>
          <a:lstStyle/>
          <a:p>
            <a:fld id="{A03D0F97-1919-4643-B73C-2A49B1574923}" type="slidenum">
              <a:rPr lang="fr-FR" smtClean="0"/>
              <a:pPr/>
              <a:t>9</a:t>
            </a:fld>
            <a:endParaRPr lang="fr-FR" sz="1800" dirty="0"/>
          </a:p>
        </p:txBody>
      </p:sp>
      <p:graphicFrame>
        <p:nvGraphicFramePr>
          <p:cNvPr id="13" name="Graphique 12">
            <a:extLst>
              <a:ext uri="{FF2B5EF4-FFF2-40B4-BE49-F238E27FC236}">
                <a16:creationId xmlns:a16="http://schemas.microsoft.com/office/drawing/2014/main" id="{9FDE2F87-560C-465E-8E4E-F9F68F748CDA}"/>
              </a:ext>
            </a:extLst>
          </p:cNvPr>
          <p:cNvGraphicFramePr/>
          <p:nvPr>
            <p:extLst>
              <p:ext uri="{D42A27DB-BD31-4B8C-83A1-F6EECF244321}">
                <p14:modId xmlns:p14="http://schemas.microsoft.com/office/powerpoint/2010/main" val="804097025"/>
              </p:ext>
            </p:extLst>
          </p:nvPr>
        </p:nvGraphicFramePr>
        <p:xfrm>
          <a:off x="254001" y="339634"/>
          <a:ext cx="6654799" cy="6226628"/>
        </p:xfrm>
        <a:graphic>
          <a:graphicData uri="http://schemas.openxmlformats.org/drawingml/2006/chart">
            <c:chart xmlns:c="http://schemas.openxmlformats.org/drawingml/2006/chart" xmlns:r="http://schemas.openxmlformats.org/officeDocument/2006/relationships" r:id="rId3"/>
          </a:graphicData>
        </a:graphic>
      </p:graphicFrame>
      <p:sp>
        <p:nvSpPr>
          <p:cNvPr id="3" name="ZoneTexte 2">
            <a:extLst>
              <a:ext uri="{FF2B5EF4-FFF2-40B4-BE49-F238E27FC236}">
                <a16:creationId xmlns:a16="http://schemas.microsoft.com/office/drawing/2014/main" id="{5F8C22FE-6B8E-4695-BB71-71860DD37F45}"/>
              </a:ext>
            </a:extLst>
          </p:cNvPr>
          <p:cNvSpPr txBox="1"/>
          <p:nvPr/>
        </p:nvSpPr>
        <p:spPr>
          <a:xfrm>
            <a:off x="7410994" y="2760450"/>
            <a:ext cx="4214949" cy="1384995"/>
          </a:xfrm>
          <a:prstGeom prst="rect">
            <a:avLst/>
          </a:prstGeom>
          <a:noFill/>
        </p:spPr>
        <p:txBody>
          <a:bodyPr wrap="square" rtlCol="0">
            <a:spAutoFit/>
          </a:bodyPr>
          <a:lstStyle/>
          <a:p>
            <a:pPr algn="ctr"/>
            <a:r>
              <a:rPr lang="fr-FR" sz="2800" dirty="0">
                <a:solidFill>
                  <a:schemeClr val="tx2"/>
                </a:solidFill>
              </a:rPr>
              <a:t>A quoi est du cette chute du chiffre d’affaire en octobre ?</a:t>
            </a:r>
          </a:p>
        </p:txBody>
      </p:sp>
    </p:spTree>
    <p:extLst>
      <p:ext uri="{BB962C8B-B14F-4D97-AF65-F5344CB8AC3E}">
        <p14:creationId xmlns:p14="http://schemas.microsoft.com/office/powerpoint/2010/main" val="877182108"/>
      </p:ext>
    </p:extLst>
  </p:cSld>
  <p:clrMapOvr>
    <a:masterClrMapping/>
  </p:clrMapOvr>
  <mc:AlternateContent xmlns:mc="http://schemas.openxmlformats.org/markup-compatibility/2006" xmlns:p14="http://schemas.microsoft.com/office/powerpoint/2010/main">
    <mc:Choice Requires="p14">
      <p:transition spd="slow" p14:dur="2000" advTm="72000"/>
    </mc:Choice>
    <mc:Fallback xmlns="">
      <p:transition spd="slow" advTm="72000"/>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2404</TotalTime>
  <Words>955</Words>
  <Application>Microsoft Office PowerPoint</Application>
  <PresentationFormat>Grand écran</PresentationFormat>
  <Paragraphs>228</Paragraphs>
  <Slides>30</Slides>
  <Notes>24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theo fauvel</dc:creator>
  <cp:lastModifiedBy>theo fauvel</cp:lastModifiedBy>
  <cp:revision>124</cp:revision>
  <dcterms:created xsi:type="dcterms:W3CDTF">2020-12-20T08:26:23Z</dcterms:created>
  <dcterms:modified xsi:type="dcterms:W3CDTF">2021-01-03T11:00:50Z</dcterms:modified>
</cp:coreProperties>
</file>