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53" r:id="rId5"/>
    <p:sldId id="454" r:id="rId6"/>
    <p:sldId id="458" r:id="rId7"/>
    <p:sldId id="459" r:id="rId8"/>
    <p:sldId id="457" r:id="rId9"/>
    <p:sldId id="460" r:id="rId10"/>
    <p:sldId id="455" r:id="rId11"/>
    <p:sldId id="456" r:id="rId12"/>
    <p:sldId id="461" r:id="rId13"/>
    <p:sldId id="4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D29381"/>
    <a:srgbClr val="29282D"/>
    <a:srgbClr val="8C5896"/>
    <a:srgbClr val="7C6560"/>
    <a:srgbClr val="E288B6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1E61-19E1-48DA-8AD5-52208C1B9684}" v="30" dt="2023-10-10T16:21:5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Szakmai</a:t>
            </a:r>
            <a:r>
              <a:rPr lang="en-US" dirty="0"/>
              <a:t> </a:t>
            </a:r>
            <a:r>
              <a:rPr lang="en-US" dirty="0" err="1"/>
              <a:t>tapasztalat</a:t>
            </a:r>
            <a:endParaRPr lang="en-US" dirty="0"/>
          </a:p>
        </c:rich>
      </c:tx>
      <c:layout>
        <c:manualLayout>
          <c:xMode val="edge"/>
          <c:yMode val="edge"/>
          <c:x val="5.1452992946094775E-2"/>
          <c:y val="3.1512701479682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Tapasztalat (fő)</c:v>
                </c:pt>
              </c:strCache>
            </c:strRef>
          </c:tx>
          <c:spPr>
            <a:ln w="28575" cap="rnd">
              <a:solidFill>
                <a:srgbClr val="6667AB"/>
              </a:solidFill>
              <a:round/>
            </a:ln>
            <a:effectLst/>
          </c:spPr>
          <c:marker>
            <c:symbol val="none"/>
          </c:marker>
          <c:cat>
            <c:strRef>
              <c:f>Munka1!$A$2:$A$5</c:f>
              <c:strCache>
                <c:ptCount val="4"/>
                <c:pt idx="0">
                  <c:v>Szakgimnázium (4 év) [4 fő]</c:v>
                </c:pt>
                <c:pt idx="1">
                  <c:v>Technikusi (1 év) [4 fő]</c:v>
                </c:pt>
                <c:pt idx="2">
                  <c:v>Egyetem (1 év) [5 fő]</c:v>
                </c:pt>
                <c:pt idx="3">
                  <c:v>Egyetem (2 év) [1 fő]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E-4DFF-A87E-6A2B12149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375407"/>
        <c:axId val="281901711"/>
      </c:radarChart>
      <c:catAx>
        <c:axId val="40437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81901711"/>
        <c:crosses val="autoZero"/>
        <c:auto val="1"/>
        <c:lblAlgn val="ctr"/>
        <c:lblOffset val="100"/>
        <c:noMultiLvlLbl val="0"/>
      </c:catAx>
      <c:valAx>
        <c:axId val="281901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4375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1416031920458193E-2"/>
          <c:y val="0.12532601378469779"/>
          <c:w val="0.26732073549820623"/>
          <c:h val="6.8574119734866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4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0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7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410691"/>
            <a:ext cx="12192000" cy="4613564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0"/>
            <a:ext cx="12192000" cy="2410691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B38E6FFC-C9FB-11F6-633B-EAB0B69CE6C3}"/>
              </a:ext>
            </a:extLst>
          </p:cNvPr>
          <p:cNvGrpSpPr/>
          <p:nvPr/>
        </p:nvGrpSpPr>
        <p:grpSpPr>
          <a:xfrm>
            <a:off x="7043737" y="431624"/>
            <a:ext cx="3612091" cy="6020151"/>
            <a:chOff x="4309004" y="584251"/>
            <a:chExt cx="3612091" cy="602015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B85CADA0-BD22-1CB2-E6A3-3D29E77FDF0E}"/>
                </a:ext>
              </a:extLst>
            </p:cNvPr>
            <p:cNvSpPr/>
            <p:nvPr/>
          </p:nvSpPr>
          <p:spPr>
            <a:xfrm>
              <a:off x="4588933" y="1413933"/>
              <a:ext cx="3005667" cy="2387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D0E7E76-C278-1A3C-C184-D9699D22968C}"/>
                </a:ext>
              </a:extLst>
            </p:cNvPr>
            <p:cNvSpPr/>
            <p:nvPr/>
          </p:nvSpPr>
          <p:spPr>
            <a:xfrm>
              <a:off x="4512733" y="4588933"/>
              <a:ext cx="3081867" cy="8551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Ábra 6" descr="Villamos egyszínű kitöltéssel">
              <a:extLst>
                <a:ext uri="{FF2B5EF4-FFF2-40B4-BE49-F238E27FC236}">
                  <a16:creationId xmlns:a16="http://schemas.microsoft.com/office/drawing/2014/main" id="{3E2CD710-D9AD-6C2A-BAA6-E93AFB804255}"/>
                </a:ext>
              </a:extLst>
            </p:cNvPr>
            <p:cNvSpPr/>
            <p:nvPr/>
          </p:nvSpPr>
          <p:spPr>
            <a:xfrm>
              <a:off x="4309004" y="584251"/>
              <a:ext cx="3612091" cy="6020151"/>
            </a:xfrm>
            <a:custGeom>
              <a:avLst/>
              <a:gdLst>
                <a:gd name="connsiteX0" fmla="*/ 3160580 w 3612091"/>
                <a:gd name="connsiteY0" fmla="*/ 3010076 h 6020151"/>
                <a:gd name="connsiteX1" fmla="*/ 3010076 w 3612091"/>
                <a:gd name="connsiteY1" fmla="*/ 3160580 h 6020151"/>
                <a:gd name="connsiteX2" fmla="*/ 602015 w 3612091"/>
                <a:gd name="connsiteY2" fmla="*/ 3160580 h 6020151"/>
                <a:gd name="connsiteX3" fmla="*/ 451511 w 3612091"/>
                <a:gd name="connsiteY3" fmla="*/ 3010076 h 6020151"/>
                <a:gd name="connsiteX4" fmla="*/ 451511 w 3612091"/>
                <a:gd name="connsiteY4" fmla="*/ 1505038 h 6020151"/>
                <a:gd name="connsiteX5" fmla="*/ 752519 w 3612091"/>
                <a:gd name="connsiteY5" fmla="*/ 1204030 h 6020151"/>
                <a:gd name="connsiteX6" fmla="*/ 1354534 w 3612091"/>
                <a:gd name="connsiteY6" fmla="*/ 1204030 h 6020151"/>
                <a:gd name="connsiteX7" fmla="*/ 1505038 w 3612091"/>
                <a:gd name="connsiteY7" fmla="*/ 1053527 h 6020151"/>
                <a:gd name="connsiteX8" fmla="*/ 2107053 w 3612091"/>
                <a:gd name="connsiteY8" fmla="*/ 1053527 h 6020151"/>
                <a:gd name="connsiteX9" fmla="*/ 2257557 w 3612091"/>
                <a:gd name="connsiteY9" fmla="*/ 1204030 h 6020151"/>
                <a:gd name="connsiteX10" fmla="*/ 2859572 w 3612091"/>
                <a:gd name="connsiteY10" fmla="*/ 1204030 h 6020151"/>
                <a:gd name="connsiteX11" fmla="*/ 3160580 w 3612091"/>
                <a:gd name="connsiteY11" fmla="*/ 1505038 h 6020151"/>
                <a:gd name="connsiteX12" fmla="*/ 3160580 w 3612091"/>
                <a:gd name="connsiteY12" fmla="*/ 3010076 h 6020151"/>
                <a:gd name="connsiteX13" fmla="*/ 2934824 w 3612091"/>
                <a:gd name="connsiteY13" fmla="*/ 4816122 h 6020151"/>
                <a:gd name="connsiteX14" fmla="*/ 2709068 w 3612091"/>
                <a:gd name="connsiteY14" fmla="*/ 4590366 h 6020151"/>
                <a:gd name="connsiteX15" fmla="*/ 2934824 w 3612091"/>
                <a:gd name="connsiteY15" fmla="*/ 4364610 h 6020151"/>
                <a:gd name="connsiteX16" fmla="*/ 3160580 w 3612091"/>
                <a:gd name="connsiteY16" fmla="*/ 4590366 h 6020151"/>
                <a:gd name="connsiteX17" fmla="*/ 2934824 w 3612091"/>
                <a:gd name="connsiteY17" fmla="*/ 4816122 h 6020151"/>
                <a:gd name="connsiteX18" fmla="*/ 677267 w 3612091"/>
                <a:gd name="connsiteY18" fmla="*/ 4816122 h 6020151"/>
                <a:gd name="connsiteX19" fmla="*/ 451511 w 3612091"/>
                <a:gd name="connsiteY19" fmla="*/ 4590366 h 6020151"/>
                <a:gd name="connsiteX20" fmla="*/ 677267 w 3612091"/>
                <a:gd name="connsiteY20" fmla="*/ 4364610 h 6020151"/>
                <a:gd name="connsiteX21" fmla="*/ 903023 w 3612091"/>
                <a:gd name="connsiteY21" fmla="*/ 4590366 h 6020151"/>
                <a:gd name="connsiteX22" fmla="*/ 677267 w 3612091"/>
                <a:gd name="connsiteY22" fmla="*/ 4816122 h 6020151"/>
                <a:gd name="connsiteX23" fmla="*/ 3010076 w 3612091"/>
                <a:gd name="connsiteY23" fmla="*/ 752519 h 6020151"/>
                <a:gd name="connsiteX24" fmla="*/ 1956549 w 3612091"/>
                <a:gd name="connsiteY24" fmla="*/ 752519 h 6020151"/>
                <a:gd name="connsiteX25" fmla="*/ 1956549 w 3612091"/>
                <a:gd name="connsiteY25" fmla="*/ 301008 h 6020151"/>
                <a:gd name="connsiteX26" fmla="*/ 2709068 w 3612091"/>
                <a:gd name="connsiteY26" fmla="*/ 301008 h 6020151"/>
                <a:gd name="connsiteX27" fmla="*/ 2709068 w 3612091"/>
                <a:gd name="connsiteY27" fmla="*/ 0 h 6020151"/>
                <a:gd name="connsiteX28" fmla="*/ 903023 w 3612091"/>
                <a:gd name="connsiteY28" fmla="*/ 0 h 6020151"/>
                <a:gd name="connsiteX29" fmla="*/ 903023 w 3612091"/>
                <a:gd name="connsiteY29" fmla="*/ 301008 h 6020151"/>
                <a:gd name="connsiteX30" fmla="*/ 1655542 w 3612091"/>
                <a:gd name="connsiteY30" fmla="*/ 301008 h 6020151"/>
                <a:gd name="connsiteX31" fmla="*/ 1655542 w 3612091"/>
                <a:gd name="connsiteY31" fmla="*/ 752519 h 6020151"/>
                <a:gd name="connsiteX32" fmla="*/ 602015 w 3612091"/>
                <a:gd name="connsiteY32" fmla="*/ 752519 h 6020151"/>
                <a:gd name="connsiteX33" fmla="*/ 0 w 3612091"/>
                <a:gd name="connsiteY33" fmla="*/ 1354534 h 6020151"/>
                <a:gd name="connsiteX34" fmla="*/ 0 w 3612091"/>
                <a:gd name="connsiteY34" fmla="*/ 4816122 h 6020151"/>
                <a:gd name="connsiteX35" fmla="*/ 451511 w 3612091"/>
                <a:gd name="connsiteY35" fmla="*/ 5267633 h 6020151"/>
                <a:gd name="connsiteX36" fmla="*/ 519238 w 3612091"/>
                <a:gd name="connsiteY36" fmla="*/ 5267633 h 6020151"/>
                <a:gd name="connsiteX37" fmla="*/ 180605 w 3612091"/>
                <a:gd name="connsiteY37" fmla="*/ 6020152 h 6020151"/>
                <a:gd name="connsiteX38" fmla="*/ 511713 w 3612091"/>
                <a:gd name="connsiteY38" fmla="*/ 6020152 h 6020151"/>
                <a:gd name="connsiteX39" fmla="*/ 850346 w 3612091"/>
                <a:gd name="connsiteY39" fmla="*/ 5267633 h 6020151"/>
                <a:gd name="connsiteX40" fmla="*/ 2761745 w 3612091"/>
                <a:gd name="connsiteY40" fmla="*/ 5267633 h 6020151"/>
                <a:gd name="connsiteX41" fmla="*/ 3100378 w 3612091"/>
                <a:gd name="connsiteY41" fmla="*/ 6020152 h 6020151"/>
                <a:gd name="connsiteX42" fmla="*/ 3431486 w 3612091"/>
                <a:gd name="connsiteY42" fmla="*/ 6020152 h 6020151"/>
                <a:gd name="connsiteX43" fmla="*/ 3092853 w 3612091"/>
                <a:gd name="connsiteY43" fmla="*/ 5267633 h 6020151"/>
                <a:gd name="connsiteX44" fmla="*/ 3160580 w 3612091"/>
                <a:gd name="connsiteY44" fmla="*/ 5267633 h 6020151"/>
                <a:gd name="connsiteX45" fmla="*/ 3612091 w 3612091"/>
                <a:gd name="connsiteY45" fmla="*/ 4816122 h 6020151"/>
                <a:gd name="connsiteX46" fmla="*/ 3612091 w 3612091"/>
                <a:gd name="connsiteY46" fmla="*/ 1354534 h 6020151"/>
                <a:gd name="connsiteX47" fmla="*/ 3010076 w 3612091"/>
                <a:gd name="connsiteY47" fmla="*/ 752519 h 6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12091" h="6020151">
                  <a:moveTo>
                    <a:pt x="3160580" y="3010076"/>
                  </a:moveTo>
                  <a:cubicBezTo>
                    <a:pt x="3160580" y="3092853"/>
                    <a:pt x="3092853" y="3160580"/>
                    <a:pt x="3010076" y="3160580"/>
                  </a:cubicBezTo>
                  <a:lnTo>
                    <a:pt x="602015" y="3160580"/>
                  </a:lnTo>
                  <a:cubicBezTo>
                    <a:pt x="519238" y="3160580"/>
                    <a:pt x="451511" y="3092853"/>
                    <a:pt x="451511" y="3010076"/>
                  </a:cubicBezTo>
                  <a:lnTo>
                    <a:pt x="451511" y="1505038"/>
                  </a:lnTo>
                  <a:cubicBezTo>
                    <a:pt x="451511" y="1339484"/>
                    <a:pt x="586965" y="1204030"/>
                    <a:pt x="752519" y="1204030"/>
                  </a:cubicBezTo>
                  <a:lnTo>
                    <a:pt x="1354534" y="1204030"/>
                  </a:lnTo>
                  <a:cubicBezTo>
                    <a:pt x="1354534" y="1121253"/>
                    <a:pt x="1422261" y="1053527"/>
                    <a:pt x="1505038" y="1053527"/>
                  </a:cubicBezTo>
                  <a:lnTo>
                    <a:pt x="2107053" y="1053527"/>
                  </a:lnTo>
                  <a:cubicBezTo>
                    <a:pt x="2189830" y="1053527"/>
                    <a:pt x="2257557" y="1121253"/>
                    <a:pt x="2257557" y="1204030"/>
                  </a:cubicBezTo>
                  <a:lnTo>
                    <a:pt x="2859572" y="1204030"/>
                  </a:lnTo>
                  <a:cubicBezTo>
                    <a:pt x="3025126" y="1204030"/>
                    <a:pt x="3160580" y="1339484"/>
                    <a:pt x="3160580" y="1505038"/>
                  </a:cubicBezTo>
                  <a:lnTo>
                    <a:pt x="3160580" y="3010076"/>
                  </a:lnTo>
                  <a:close/>
                  <a:moveTo>
                    <a:pt x="2934824" y="4816122"/>
                  </a:moveTo>
                  <a:cubicBezTo>
                    <a:pt x="2806896" y="4816122"/>
                    <a:pt x="2709068" y="4718294"/>
                    <a:pt x="2709068" y="4590366"/>
                  </a:cubicBezTo>
                  <a:cubicBezTo>
                    <a:pt x="2709068" y="4462438"/>
                    <a:pt x="2806896" y="4364610"/>
                    <a:pt x="2934824" y="4364610"/>
                  </a:cubicBezTo>
                  <a:cubicBezTo>
                    <a:pt x="3062752" y="4364610"/>
                    <a:pt x="3160580" y="4462438"/>
                    <a:pt x="3160580" y="4590366"/>
                  </a:cubicBezTo>
                  <a:cubicBezTo>
                    <a:pt x="3160580" y="4718294"/>
                    <a:pt x="3062752" y="4816122"/>
                    <a:pt x="2934824" y="4816122"/>
                  </a:cubicBezTo>
                  <a:close/>
                  <a:moveTo>
                    <a:pt x="677267" y="4816122"/>
                  </a:moveTo>
                  <a:cubicBezTo>
                    <a:pt x="549339" y="4816122"/>
                    <a:pt x="451511" y="4718294"/>
                    <a:pt x="451511" y="4590366"/>
                  </a:cubicBezTo>
                  <a:cubicBezTo>
                    <a:pt x="451511" y="4462438"/>
                    <a:pt x="549339" y="4364610"/>
                    <a:pt x="677267" y="4364610"/>
                  </a:cubicBezTo>
                  <a:cubicBezTo>
                    <a:pt x="805195" y="4364610"/>
                    <a:pt x="903023" y="4462438"/>
                    <a:pt x="903023" y="4590366"/>
                  </a:cubicBezTo>
                  <a:cubicBezTo>
                    <a:pt x="903023" y="4718294"/>
                    <a:pt x="805195" y="4816122"/>
                    <a:pt x="677267" y="4816122"/>
                  </a:cubicBezTo>
                  <a:close/>
                  <a:moveTo>
                    <a:pt x="3010076" y="752519"/>
                  </a:moveTo>
                  <a:lnTo>
                    <a:pt x="1956549" y="752519"/>
                  </a:lnTo>
                  <a:lnTo>
                    <a:pt x="1956549" y="301008"/>
                  </a:lnTo>
                  <a:lnTo>
                    <a:pt x="2709068" y="301008"/>
                  </a:lnTo>
                  <a:lnTo>
                    <a:pt x="2709068" y="0"/>
                  </a:lnTo>
                  <a:lnTo>
                    <a:pt x="903023" y="0"/>
                  </a:lnTo>
                  <a:lnTo>
                    <a:pt x="903023" y="301008"/>
                  </a:lnTo>
                  <a:lnTo>
                    <a:pt x="1655542" y="301008"/>
                  </a:lnTo>
                  <a:lnTo>
                    <a:pt x="1655542" y="752519"/>
                  </a:lnTo>
                  <a:lnTo>
                    <a:pt x="602015" y="752519"/>
                  </a:lnTo>
                  <a:cubicBezTo>
                    <a:pt x="270907" y="752519"/>
                    <a:pt x="0" y="1023426"/>
                    <a:pt x="0" y="1354534"/>
                  </a:cubicBezTo>
                  <a:lnTo>
                    <a:pt x="0" y="4816122"/>
                  </a:lnTo>
                  <a:cubicBezTo>
                    <a:pt x="0" y="5064453"/>
                    <a:pt x="203180" y="5267633"/>
                    <a:pt x="451511" y="5267633"/>
                  </a:cubicBezTo>
                  <a:lnTo>
                    <a:pt x="519238" y="5267633"/>
                  </a:lnTo>
                  <a:lnTo>
                    <a:pt x="180605" y="6020152"/>
                  </a:lnTo>
                  <a:lnTo>
                    <a:pt x="511713" y="6020152"/>
                  </a:lnTo>
                  <a:lnTo>
                    <a:pt x="850346" y="5267633"/>
                  </a:lnTo>
                  <a:lnTo>
                    <a:pt x="2761745" y="5267633"/>
                  </a:lnTo>
                  <a:lnTo>
                    <a:pt x="3100378" y="6020152"/>
                  </a:lnTo>
                  <a:lnTo>
                    <a:pt x="3431486" y="6020152"/>
                  </a:lnTo>
                  <a:lnTo>
                    <a:pt x="3092853" y="5267633"/>
                  </a:lnTo>
                  <a:lnTo>
                    <a:pt x="3160580" y="5267633"/>
                  </a:lnTo>
                  <a:cubicBezTo>
                    <a:pt x="3408911" y="5267633"/>
                    <a:pt x="3612091" y="5064453"/>
                    <a:pt x="3612091" y="4816122"/>
                  </a:cubicBezTo>
                  <a:lnTo>
                    <a:pt x="3612091" y="1354534"/>
                  </a:lnTo>
                  <a:cubicBezTo>
                    <a:pt x="3612091" y="1023426"/>
                    <a:pt x="3341184" y="752519"/>
                    <a:pt x="3010076" y="752519"/>
                  </a:cubicBezTo>
                  <a:close/>
                </a:path>
              </a:pathLst>
            </a:custGeom>
            <a:solidFill>
              <a:srgbClr val="000000"/>
            </a:solidFill>
            <a:ln w="75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DAA11E-289D-65F1-FC5B-69F89BCB0BE1}"/>
              </a:ext>
            </a:extLst>
          </p:cNvPr>
          <p:cNvSpPr txBox="1"/>
          <p:nvPr/>
        </p:nvSpPr>
        <p:spPr>
          <a:xfrm>
            <a:off x="773084" y="887197"/>
            <a:ext cx="59441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Csíkos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Martin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Nándor</a:t>
            </a:r>
            <a:endParaRPr lang="en-US" sz="3200" b="1" i="0" u="none" strike="noStrike" dirty="0">
              <a:solidFill>
                <a:srgbClr val="D29381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Kovács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János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András</a:t>
            </a:r>
            <a:endParaRPr lang="en-US" sz="3200" b="1" dirty="0">
              <a:solidFill>
                <a:srgbClr val="D2938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Makó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Ádám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Péter</a:t>
            </a:r>
            <a:br>
              <a:rPr lang="en-US" sz="3200" b="1" dirty="0">
                <a:solidFill>
                  <a:srgbClr val="29282D"/>
                </a:solidFill>
                <a:latin typeface="Aptos" panose="020B0004020202020204" pitchFamily="34" charset="0"/>
              </a:rPr>
            </a:b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Szajkó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István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Bíró Szabolcs László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105FE3-4A8A-BA89-9A17-7E4E1E2B1314}"/>
              </a:ext>
            </a:extLst>
          </p:cNvPr>
          <p:cNvSpPr txBox="1"/>
          <p:nvPr/>
        </p:nvSpPr>
        <p:spPr>
          <a:xfrm>
            <a:off x="1172402" y="4580082"/>
            <a:ext cx="514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</a:t>
            </a:r>
            <a:endParaRPr lang="en-US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>
                <a:solidFill>
                  <a:srgbClr val="D29381"/>
                </a:solidFill>
                <a:latin typeface="Aptos"/>
              </a:rPr>
              <a:t>Gantt diagram</a:t>
            </a:r>
            <a:endParaRPr lang="hu-HU" dirty="0"/>
          </a:p>
        </p:txBody>
      </p:sp>
      <p:pic>
        <p:nvPicPr>
          <p:cNvPr id="4" name="Kép 3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DF157FF4-134D-7DAB-0545-167A21DF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66" y="2176948"/>
            <a:ext cx="10286999" cy="43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400" y="795298"/>
            <a:ext cx="6591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Projekt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célja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84033" y="2575302"/>
            <a:ext cx="6253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667AB"/>
                </a:solidFill>
              </a:rPr>
              <a:t>Menetrend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nyilvántartása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>
                <a:solidFill>
                  <a:srgbClr val="6667AB"/>
                </a:solidFill>
              </a:rPr>
              <a:t>		</a:t>
            </a:r>
            <a:r>
              <a:rPr lang="en-US" sz="3200" b="1" dirty="0" err="1">
                <a:solidFill>
                  <a:srgbClr val="6667AB"/>
                </a:solidFill>
              </a:rPr>
              <a:t>keresés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megvalósítása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667AB"/>
                </a:solidFill>
              </a:rPr>
              <a:t>Szempontok</a:t>
            </a:r>
            <a:r>
              <a:rPr lang="en-US" sz="3200" b="1" dirty="0">
                <a:solidFill>
                  <a:srgbClr val="6667AB"/>
                </a:solidFill>
              </a:rPr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indulási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érkezési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idő</a:t>
            </a:r>
            <a:endParaRPr lang="en-US" sz="3200" b="1" dirty="0">
              <a:solidFill>
                <a:srgbClr val="6667AB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megálló</a:t>
            </a:r>
            <a:endParaRPr lang="en-US" sz="3200" b="1" dirty="0">
              <a:solidFill>
                <a:srgbClr val="6667AB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járat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azonosítója</a:t>
            </a:r>
            <a:endParaRPr lang="en-US" sz="28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Útvonal (két tű között)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7601" y="1993431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Költség-erőforrás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854331"/>
            <a:ext cx="6942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Erőforrásigény</a:t>
            </a:r>
            <a:r>
              <a:rPr lang="en-US" sz="3200" b="1" dirty="0">
                <a:solidFill>
                  <a:srgbClr val="6667AB"/>
                </a:solidFill>
              </a:rPr>
              <a:t>: 104 </a:t>
            </a:r>
            <a:r>
              <a:rPr lang="en-US" sz="3200" b="1" dirty="0" err="1">
                <a:solidFill>
                  <a:srgbClr val="6667AB"/>
                </a:solidFill>
              </a:rPr>
              <a:t>személynap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 err="1">
                <a:solidFill>
                  <a:srgbClr val="6667AB"/>
                </a:solidFill>
              </a:rPr>
              <a:t>átlag</a:t>
            </a:r>
            <a:r>
              <a:rPr lang="en-US" sz="3200" b="1" dirty="0">
                <a:solidFill>
                  <a:srgbClr val="6667AB"/>
                </a:solidFill>
              </a:rPr>
              <a:t> 17 </a:t>
            </a:r>
            <a:r>
              <a:rPr lang="en-US" sz="3200" b="1" dirty="0" err="1">
                <a:solidFill>
                  <a:srgbClr val="6667AB"/>
                </a:solidFill>
              </a:rPr>
              <a:t>személynap</a:t>
            </a:r>
            <a:r>
              <a:rPr lang="en-US" sz="3200" b="1" dirty="0">
                <a:solidFill>
                  <a:srgbClr val="6667AB"/>
                </a:solidFill>
              </a:rPr>
              <a:t>/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Kiegyenlített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</a:t>
            </a:r>
            <a:r>
              <a:rPr lang="en-US" sz="3200" b="1" dirty="0">
                <a:solidFill>
                  <a:srgbClr val="6667AB"/>
                </a:solidFill>
              </a:rPr>
              <a:t>-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mennyiség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bonyolultság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Önálló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vállalás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tartambecslés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Homokóra 30%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Becslési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szempontok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608110"/>
            <a:ext cx="79689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Erőforrásigény</a:t>
            </a:r>
            <a:r>
              <a:rPr lang="en-US" sz="3200" b="1" dirty="0">
                <a:solidFill>
                  <a:srgbClr val="6667AB"/>
                </a:solidFill>
              </a:rPr>
              <a:t>: </a:t>
            </a:r>
            <a:r>
              <a:rPr lang="en-US" sz="3200" b="1" dirty="0" err="1">
                <a:solidFill>
                  <a:srgbClr val="6667AB"/>
                </a:solidFill>
              </a:rPr>
              <a:t>Adott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összetettsége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alapján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becsült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érték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Időtartam</a:t>
            </a:r>
            <a:r>
              <a:rPr lang="en-US" sz="3200" b="1" dirty="0">
                <a:solidFill>
                  <a:srgbClr val="6667AB"/>
                </a:solidFill>
              </a:rPr>
              <a:t>: </a:t>
            </a:r>
            <a:r>
              <a:rPr lang="en-US" sz="3200" b="1" dirty="0" err="1">
                <a:solidFill>
                  <a:srgbClr val="6667AB"/>
                </a:solidFill>
              </a:rPr>
              <a:t>Önállóan</a:t>
            </a:r>
            <a:r>
              <a:rPr lang="en-US" sz="3200" b="1" dirty="0">
                <a:solidFill>
                  <a:srgbClr val="6667AB"/>
                </a:solidFill>
              </a:rPr>
              <a:t>, a </a:t>
            </a:r>
            <a:r>
              <a:rPr lang="en-US" sz="3200" b="1" dirty="0" err="1">
                <a:solidFill>
                  <a:srgbClr val="6667AB"/>
                </a:solidFill>
              </a:rPr>
              <a:t>csapattagok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tervezett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ideje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egyeztetést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követően</a:t>
            </a:r>
            <a:r>
              <a:rPr lang="en-US" sz="3200" b="1" dirty="0">
                <a:solidFill>
                  <a:srgbClr val="6667AB"/>
                </a:solidFill>
              </a:rPr>
              <a:t>  </a:t>
            </a:r>
            <a:r>
              <a:rPr lang="en-US" sz="3200" b="1" dirty="0" err="1">
                <a:solidFill>
                  <a:srgbClr val="6667AB"/>
                </a:solidFill>
              </a:rPr>
              <a:t>feladatok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egymásra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épülésének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figyelembe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vételével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Abakusz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Kompetenciák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506842"/>
            <a:ext cx="57912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4/6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>
                <a:solidFill>
                  <a:srgbClr val="6667AB"/>
                </a:solidFill>
              </a:rPr>
              <a:t>	</a:t>
            </a:r>
            <a:r>
              <a:rPr lang="en-US" sz="3200" b="1" dirty="0" err="1">
                <a:solidFill>
                  <a:srgbClr val="6667AB"/>
                </a:solidFill>
              </a:rPr>
              <a:t>szakgimnáziumi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Minden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>
                <a:solidFill>
                  <a:srgbClr val="6667AB"/>
                </a:solidFill>
              </a:rPr>
              <a:t>	</a:t>
            </a:r>
            <a:r>
              <a:rPr lang="en-US" sz="3200" b="1" dirty="0" err="1">
                <a:solidFill>
                  <a:srgbClr val="6667AB"/>
                </a:solidFill>
              </a:rPr>
              <a:t>legalább</a:t>
            </a:r>
            <a:r>
              <a:rPr lang="en-US" sz="3200" b="1" dirty="0">
                <a:solidFill>
                  <a:srgbClr val="6667AB"/>
                </a:solidFill>
              </a:rPr>
              <a:t> 1 </a:t>
            </a:r>
            <a:r>
              <a:rPr lang="en-US" sz="3200" b="1" dirty="0" err="1">
                <a:solidFill>
                  <a:srgbClr val="6667AB"/>
                </a:solidFill>
              </a:rPr>
              <a:t>év</a:t>
            </a:r>
            <a:r>
              <a:rPr lang="en-US" sz="3200" b="1" dirty="0">
                <a:solidFill>
                  <a:srgbClr val="6667AB"/>
                </a:solidFill>
              </a:rPr>
              <a:t>,</a:t>
            </a:r>
          </a:p>
          <a:p>
            <a:pPr lvl="1"/>
            <a:r>
              <a:rPr lang="en-US" sz="3200" b="1" dirty="0">
                <a:solidFill>
                  <a:srgbClr val="6667AB"/>
                </a:solidFill>
              </a:rPr>
              <a:t>	1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r>
              <a:rPr lang="en-US" sz="3200" b="1" dirty="0">
                <a:solidFill>
                  <a:srgbClr val="6667AB"/>
                </a:solidFill>
              </a:rPr>
              <a:t> 2 </a:t>
            </a:r>
            <a:r>
              <a:rPr lang="en-US" sz="3200" b="1" dirty="0" err="1">
                <a:solidFill>
                  <a:srgbClr val="6667AB"/>
                </a:solidFill>
              </a:rPr>
              <a:t>év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egyetemi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 err="1">
                <a:solidFill>
                  <a:srgbClr val="6667AB"/>
                </a:solidFill>
              </a:rPr>
              <a:t>tapasztalatot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szerzett</a:t>
            </a:r>
            <a:endParaRPr lang="en-US" sz="3200" b="1" dirty="0">
              <a:solidFill>
                <a:srgbClr val="6667AB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8C77EE-D96C-F53D-A07D-2C93D22AA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018387"/>
              </p:ext>
            </p:extLst>
          </p:nvPr>
        </p:nvGraphicFramePr>
        <p:xfrm>
          <a:off x="5705303" y="2139314"/>
          <a:ext cx="5953298" cy="4030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43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11125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Munka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menete</a:t>
            </a:r>
            <a:r>
              <a:rPr lang="en-US" dirty="0">
                <a:solidFill>
                  <a:srgbClr val="D29381"/>
                </a:solidFill>
              </a:rPr>
              <a:t>, </a:t>
            </a:r>
            <a:r>
              <a:rPr lang="en-US" dirty="0" err="1">
                <a:solidFill>
                  <a:srgbClr val="D29381"/>
                </a:solidFill>
              </a:rPr>
              <a:t>kapcsolat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396464"/>
            <a:ext cx="7760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Vállalt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idő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szerint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határidőket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betartva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Egyeztetés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problémák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megoldása</a:t>
            </a:r>
            <a:r>
              <a:rPr lang="en-US" sz="3200" b="1" dirty="0">
                <a:solidFill>
                  <a:srgbClr val="6667AB"/>
                </a:solidFill>
              </a:rPr>
              <a:t> – </a:t>
            </a:r>
          </a:p>
          <a:p>
            <a:r>
              <a:rPr lang="en-US" sz="3200" b="1" dirty="0">
                <a:solidFill>
                  <a:srgbClr val="6667AB"/>
                </a:solidFill>
              </a:rPr>
              <a:t>online (</a:t>
            </a:r>
            <a:r>
              <a:rPr lang="en-US" sz="3200" b="1" dirty="0" err="1">
                <a:solidFill>
                  <a:srgbClr val="6667AB"/>
                </a:solidFill>
              </a:rPr>
              <a:t>preferált</a:t>
            </a:r>
            <a:r>
              <a:rPr lang="en-US" sz="3200" b="1" dirty="0">
                <a:solidFill>
                  <a:srgbClr val="6667AB"/>
                </a:solidFill>
              </a:rPr>
              <a:t>) / </a:t>
            </a:r>
            <a:r>
              <a:rPr lang="en-US" sz="3200" b="1" dirty="0" err="1">
                <a:solidFill>
                  <a:srgbClr val="6667AB"/>
                </a:solidFill>
              </a:rPr>
              <a:t>személyes</a:t>
            </a:r>
            <a:r>
              <a:rPr lang="en-US" sz="3200" b="1" dirty="0">
                <a:solidFill>
                  <a:srgbClr val="6667AB"/>
                </a:solidFill>
              </a:rPr>
              <a:t> meeting</a:t>
            </a:r>
          </a:p>
          <a:p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Összeegyeztethető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feladatok</a:t>
            </a: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esetén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közös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feladatmegoldás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Blokklánc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9380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Fő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tervezési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feladatok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879557" y="2309518"/>
            <a:ext cx="63393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6667AB"/>
                </a:solidFill>
              </a:rPr>
              <a:t>Adatbázisok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Járatok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Megállók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Felhasználói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Oldalak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felépítése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lekérdezések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>
                <a:solidFill>
                  <a:srgbClr val="6667AB"/>
                </a:solidFill>
              </a:rPr>
              <a:t>Design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funkcionalitás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Diagram elágazással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40161" y="2386638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Kiegészítő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feladatok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84033" y="2575302"/>
            <a:ext cx="8688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Regisztrációs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bejelentkező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felület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Kedvencek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mentése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Felhasználói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profil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Egyéb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esztétikai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kényelmi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elemek</a:t>
            </a:r>
            <a:r>
              <a:rPr lang="en-US" sz="3200" b="1" dirty="0">
                <a:solidFill>
                  <a:srgbClr val="6667AB"/>
                </a:solidFill>
              </a:rPr>
              <a:t>…</a:t>
            </a:r>
          </a:p>
        </p:txBody>
      </p:sp>
      <p:pic>
        <p:nvPicPr>
          <p:cNvPr id="5" name="Ábra 4" descr="Kitűzés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88062" y="2088671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Megvalósítás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396448"/>
            <a:ext cx="8688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6667AB"/>
                </a:solidFill>
              </a:rPr>
              <a:t>Web </a:t>
            </a:r>
            <a:r>
              <a:rPr lang="en-US" sz="3200" b="1" u="sng" dirty="0" err="1">
                <a:solidFill>
                  <a:srgbClr val="6667AB"/>
                </a:solidFill>
              </a:rPr>
              <a:t>orientált</a:t>
            </a:r>
            <a:r>
              <a:rPr lang="en-US" sz="3200" b="1" u="sng" dirty="0">
                <a:solidFill>
                  <a:srgbClr val="6667AB"/>
                </a:solidFill>
              </a:rPr>
              <a:t> </a:t>
            </a:r>
            <a:r>
              <a:rPr lang="en-US" sz="3200" b="1" u="sng" dirty="0" err="1">
                <a:solidFill>
                  <a:srgbClr val="6667AB"/>
                </a:solidFill>
              </a:rPr>
              <a:t>alkalmazás</a:t>
            </a:r>
            <a:endParaRPr lang="en-US" sz="3200" b="1" u="sng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Html,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Funkciók</a:t>
            </a:r>
            <a:endParaRPr lang="en-US" sz="3200" b="1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JavaScript, 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Adatbázisok</a:t>
            </a:r>
            <a:endParaRPr lang="en-US" sz="3200" b="1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MySQL</a:t>
            </a:r>
          </a:p>
        </p:txBody>
      </p:sp>
      <p:pic>
        <p:nvPicPr>
          <p:cNvPr id="5" name="Ábra 4" descr="Csavarkulcs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95562" y="2276242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379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3389</TotalTime>
  <Words>190</Words>
  <Application>Microsoft Office PowerPoint</Application>
  <PresentationFormat>Szélesvásznú</PresentationFormat>
  <Paragraphs>76</Paragraphs>
  <Slides>10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4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Balancing Act</vt:lpstr>
      <vt:lpstr>Wellspring</vt:lpstr>
      <vt:lpstr>Star of the show</vt:lpstr>
      <vt:lpstr>Amusements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 Bíró</dc:creator>
  <cp:lastModifiedBy>Szabolcs Bíró</cp:lastModifiedBy>
  <cp:revision>13</cp:revision>
  <dcterms:created xsi:type="dcterms:W3CDTF">2023-10-07T15:15:41Z</dcterms:created>
  <dcterms:modified xsi:type="dcterms:W3CDTF">2023-10-10T16:22:29Z</dcterms:modified>
</cp:coreProperties>
</file>