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693400" cy="756126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605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266" y="102"/>
      </p:cViewPr>
      <p:guideLst>
        <p:guide orient="horz" pos="2382"/>
        <p:guide pos="33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49099" cy="49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028" tIns="95514" rIns="191028" bIns="95514" numCol="1" anchor="t" anchorCtr="0" compatLnSpc="1">
            <a:prstTxWarp prst="textNoShape">
              <a:avLst/>
            </a:prstTxWarp>
          </a:bodyPr>
          <a:lstStyle>
            <a:lvl1pPr>
              <a:defRPr sz="2500"/>
            </a:lvl1pPr>
          </a:lstStyle>
          <a:p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517" y="0"/>
            <a:ext cx="2949099" cy="49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028" tIns="95514" rIns="191028" bIns="95514" numCol="1" anchor="t" anchorCtr="0" compatLnSpc="1">
            <a:prstTxWarp prst="textNoShape">
              <a:avLst/>
            </a:prstTxWarp>
          </a:bodyPr>
          <a:lstStyle>
            <a:lvl1pPr algn="r">
              <a:defRPr sz="2500"/>
            </a:lvl1pPr>
          </a:lstStyle>
          <a:p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72087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62" y="4720218"/>
            <a:ext cx="5444490" cy="447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028" tIns="95514" rIns="191028" bIns="95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40429"/>
            <a:ext cx="2949099" cy="49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028" tIns="95514" rIns="191028" bIns="95514" numCol="1" anchor="b" anchorCtr="0" compatLnSpc="1">
            <a:prstTxWarp prst="textNoShape">
              <a:avLst/>
            </a:prstTxWarp>
          </a:bodyPr>
          <a:lstStyle>
            <a:lvl1pPr>
              <a:defRPr sz="2500"/>
            </a:lvl1pPr>
          </a:lstStyle>
          <a:p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517" y="9440429"/>
            <a:ext cx="2949099" cy="49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028" tIns="95514" rIns="191028" bIns="95514" numCol="1" anchor="b" anchorCtr="0" compatLnSpc="1">
            <a:prstTxWarp prst="textNoShape">
              <a:avLst/>
            </a:prstTxWarp>
          </a:bodyPr>
          <a:lstStyle>
            <a:lvl1pPr algn="r">
              <a:defRPr sz="2500"/>
            </a:lvl1pPr>
          </a:lstStyle>
          <a:p>
            <a:fld id="{FE2CA958-E49E-473B-84CD-EC6C61D0219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00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CA705-0DD9-4AE9-9ED7-683C30A207C7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424792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0DADD-A7BE-47B0-9B30-7C5960E54E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890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DD6D3-4628-458B-AC25-399F2EAE9F0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776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54938" y="304800"/>
            <a:ext cx="2406650" cy="645001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1813" y="304800"/>
            <a:ext cx="7070725" cy="645001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43166-39D8-4B4E-978A-92AB92E19B4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23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946D5-BADC-4BFE-87F0-6A37520221C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904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CB0DD-9066-40C1-815E-F2EA333594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805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1813" y="1765300"/>
            <a:ext cx="47386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22900" y="1765300"/>
            <a:ext cx="473868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B726-AA27-475B-BD63-A08FABE8C2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704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DA555-9F2D-4FA8-9E6D-3AC01825947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462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8C94D-A95B-47E7-AF58-4717ACE36F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57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7ADD6-D9D3-4574-B324-131D8C6A479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440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3D7F6-978B-4D00-87F8-160A85E66F3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95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8A326-4F2D-4746-A7E8-DE8A310DAEB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09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1813" y="304800"/>
            <a:ext cx="96297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1765300"/>
            <a:ext cx="96297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1813" y="6888163"/>
            <a:ext cx="24939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defTabSz="1041400">
              <a:defRPr sz="18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6888163"/>
            <a:ext cx="33877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algn="ctr" defTabSz="1041400">
              <a:defRPr sz="18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888163"/>
            <a:ext cx="24939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algn="r" defTabSz="1041400">
              <a:defRPr sz="1800"/>
            </a:lvl1pPr>
          </a:lstStyle>
          <a:p>
            <a:fld id="{463C1E14-8B1E-475D-A2E9-F26D873A366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2pPr>
      <a:lvl3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3pPr>
      <a:lvl4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4pPr>
      <a:lvl5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92113" indent="-392113" algn="l" defTabSz="1041400" rtl="0" fontAlgn="base">
        <a:spcBef>
          <a:spcPct val="20000"/>
        </a:spcBef>
        <a:spcAft>
          <a:spcPct val="0"/>
        </a:spcAft>
        <a:buChar char="•"/>
        <a:defRPr kumimoji="1" sz="3800">
          <a:solidFill>
            <a:schemeClr val="tx1"/>
          </a:solidFill>
          <a:latin typeface="+mn-lt"/>
          <a:ea typeface="+mn-ea"/>
          <a:cs typeface="+mn-cs"/>
        </a:defRPr>
      </a:lvl1pPr>
      <a:lvl2pPr marL="849313" indent="-325438" algn="l" defTabSz="1041400" rtl="0" fontAlgn="base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01750" indent="-260350" algn="l" defTabSz="1041400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25625" indent="-260350" algn="l" defTabSz="1041400" rtl="0" fontAlgn="base">
        <a:spcBef>
          <a:spcPct val="20000"/>
        </a:spcBef>
        <a:spcAft>
          <a:spcPct val="0"/>
        </a:spcAft>
        <a:buChar char="–"/>
        <a:defRPr kumimoji="1" sz="2500">
          <a:solidFill>
            <a:schemeClr val="tx1"/>
          </a:solidFill>
          <a:latin typeface="+mn-lt"/>
          <a:ea typeface="+mn-ea"/>
        </a:defRPr>
      </a:lvl4pPr>
      <a:lvl5pPr marL="23479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5pPr>
      <a:lvl6pPr marL="28051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6pPr>
      <a:lvl7pPr marL="32623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7pPr>
      <a:lvl8pPr marL="37195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8pPr>
      <a:lvl9pPr marL="41767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4273594" y="3896046"/>
            <a:ext cx="1653795" cy="353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</a:t>
            </a:r>
            <a:r>
              <a:rPr lang="en-US" altLang="ja-JP" sz="10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1</a:t>
            </a:r>
            <a:r>
              <a:rPr lang="ja-JP" altLang="en-US" sz="10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文字ナビゲーション</a:t>
            </a:r>
            <a:endParaRPr lang="en-US" altLang="ja-JP" sz="10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/>
            <a:r>
              <a:rPr lang="ja-JP" altLang="en-US" sz="8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kern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</a:t>
            </a:r>
            <a:r>
              <a:rPr lang="ja-JP" altLang="en-US" sz="800" kern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で</a:t>
            </a:r>
            <a:r>
              <a:rPr lang="ja-JP" altLang="en-US" sz="8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逆方向）</a:t>
            </a:r>
            <a:endParaRPr lang="en-US" altLang="ja-JP" sz="8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H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見出し（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1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～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6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も可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）</a:t>
            </a:r>
            <a:endParaRPr lang="en-US" altLang="ja-JP" sz="9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L : 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リスト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I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リスト項目</a:t>
            </a:r>
            <a:endParaRPr lang="en-US" altLang="ja-JP" sz="9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T : 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テーブル</a:t>
            </a:r>
            <a:endParaRPr lang="en-US" altLang="ja-JP" sz="9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K : 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リンク</a:t>
            </a:r>
            <a:endParaRPr lang="en-US" altLang="ja-JP" sz="9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 : 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リンクのないテキスト</a:t>
            </a:r>
            <a:endParaRPr lang="en-US" altLang="ja-JP" sz="9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F : 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フォームフィールド</a:t>
            </a:r>
            <a:endParaRPr lang="en-US" altLang="ja-JP" sz="9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U : 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未訪問リンク</a:t>
            </a:r>
            <a:endParaRPr lang="en-US" altLang="ja-JP" sz="9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V : 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訪問済みリンク</a:t>
            </a:r>
            <a:endParaRPr lang="en-US" altLang="ja-JP" sz="9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E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エディットフィールド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B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ボタン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X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チェックボックス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C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コンボボックス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R : 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ラジオボタン</a:t>
            </a:r>
            <a:endParaRPr lang="en-US" altLang="ja-JP" sz="9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M : 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フレーム</a:t>
            </a:r>
            <a:endParaRPr lang="en-US" altLang="ja-JP" sz="9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G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画像</a:t>
            </a:r>
            <a:endParaRPr lang="en-US" altLang="ja-JP" sz="9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D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ランドマーク</a:t>
            </a:r>
            <a:endParaRPr lang="en-US" altLang="ja-JP" sz="9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O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埋め込みオブジェクト</a:t>
            </a:r>
            <a:endParaRPr lang="en-US" altLang="ja-JP" sz="9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/>
          <a:srcRect l="1034" r="48402" b="62023"/>
          <a:stretch/>
        </p:blipFill>
        <p:spPr>
          <a:xfrm>
            <a:off x="5689426" y="3066871"/>
            <a:ext cx="790450" cy="710234"/>
          </a:xfrm>
          <a:prstGeom prst="rect">
            <a:avLst/>
          </a:prstGeom>
        </p:spPr>
      </p:pic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4273593" y="2842383"/>
            <a:ext cx="2143555" cy="104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indent="0" defTabSz="1041400">
              <a:spcBef>
                <a:spcPct val="20000"/>
              </a:spcBef>
              <a:buNone/>
              <a:defRPr sz="1000" ker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defRPr>
            </a:lvl1pPr>
            <a:lvl2pPr indent="0" algn="ctr" defTabSz="1041400">
              <a:spcBef>
                <a:spcPct val="20000"/>
              </a:spcBef>
              <a:buNone/>
              <a:defRPr sz="3200">
                <a:latin typeface="+mn-lt"/>
                <a:ea typeface="+mn-ea"/>
              </a:defRPr>
            </a:lvl2pPr>
            <a:lvl3pPr indent="0" algn="ctr" defTabSz="1041400">
              <a:spcBef>
                <a:spcPct val="20000"/>
              </a:spcBef>
              <a:buNone/>
              <a:defRPr sz="2800">
                <a:latin typeface="+mn-lt"/>
                <a:ea typeface="+mn-ea"/>
              </a:defRPr>
            </a:lvl3pPr>
            <a:lvl4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4pPr>
            <a:lvl5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5pPr>
            <a:lvl6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6pPr>
            <a:lvl7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7pPr>
            <a:lvl8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8pPr>
            <a:lvl9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9pPr>
          </a:lstStyle>
          <a:p>
            <a:r>
              <a:rPr lang="ja-JP" altLang="en-US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</a:t>
            </a:r>
            <a:r>
              <a:rPr lang="en-US" altLang="ja-JP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NVDA+F7 </a:t>
            </a:r>
            <a:r>
              <a:rPr lang="en-US" altLang="ja-JP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要素</a:t>
            </a:r>
            <a:r>
              <a:rPr lang="ja-JP" altLang="en-US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リスト</a:t>
            </a:r>
            <a:endParaRPr lang="en-US" altLang="ja-JP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r>
              <a:rPr lang="ja-JP" altLang="en-US" sz="7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（閲覧・実行</a:t>
            </a:r>
            <a:r>
              <a:rPr lang="ja-JP" altLang="en-US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・</a:t>
            </a:r>
            <a:r>
              <a:rPr lang="ja-JP" altLang="en-US" sz="7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検索）</a:t>
            </a:r>
            <a:endParaRPr lang="en-US" altLang="ja-JP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リンク </a:t>
            </a:r>
            <a:r>
              <a:rPr lang="en-US" altLang="ja-JP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</a:t>
            </a:r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見出し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フォームフィールド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ボタン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en-US" altLang="ja-JP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</a:t>
            </a:r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ランドマーク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Web</a:t>
            </a:r>
            <a:r>
              <a:rPr lang="ja-JP" altLang="en-US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ブラウザの場合</a:t>
            </a:r>
            <a:r>
              <a:rPr lang="ja-JP" altLang="en-US" sz="7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）</a:t>
            </a:r>
            <a:endParaRPr lang="en-US" altLang="ja-JP" sz="8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 bwMode="auto">
          <a:xfrm>
            <a:off x="6987610" y="78873"/>
            <a:ext cx="3754148" cy="4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1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</a:t>
            </a:r>
            <a:r>
              <a:rPr lang="en-US" altLang="ja-JP" sz="11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FocusHighlight </a:t>
            </a:r>
            <a:r>
              <a:rPr lang="ja-JP" altLang="en-US" sz="11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アドオン</a:t>
            </a:r>
            <a:endParaRPr lang="ja-JP" altLang="en-US" sz="11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 bwMode="auto">
          <a:xfrm>
            <a:off x="6976977" y="1332478"/>
            <a:ext cx="3510048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フォーカスとナビゲーターオブジェクトが分離</a:t>
            </a:r>
            <a:endParaRPr lang="en-US" altLang="ja-JP" sz="11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lvl="1" algn="l"/>
            <a:endParaRPr lang="en-US" altLang="ja-JP" sz="11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125839" y="1948195"/>
            <a:ext cx="3242353" cy="292849"/>
          </a:xfrm>
          <a:prstGeom prst="rect">
            <a:avLst/>
          </a:prstGeom>
          <a:noFill/>
          <a:ln w="19050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ナビゲーターオブジェクト</a:t>
            </a:r>
            <a:r>
              <a:rPr lang="en-US" altLang="ja-JP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en-US" altLang="ja-JP" sz="1000" dirty="0" smtClean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kumimoji="1" lang="ja-JP" altLang="en-US" sz="1000" dirty="0" smtClean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緑の細い一点鎖点</a:t>
            </a:r>
            <a:endParaRPr kumimoji="1" lang="ja-JP" altLang="en-US" sz="10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7125839" y="851055"/>
            <a:ext cx="3242353" cy="29160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フォーカスモード </a:t>
            </a:r>
            <a:r>
              <a:rPr kumimoji="1" lang="en-US" altLang="ja-JP" sz="1000" dirty="0" smtClean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kumimoji="1" lang="ja-JP" altLang="en-US" sz="1000" dirty="0" smtClean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青の太い点線</a:t>
            </a:r>
            <a:endParaRPr kumimoji="1" lang="ja-JP" altLang="en-US" sz="10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7125839" y="448048"/>
            <a:ext cx="3242353" cy="29160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 </a:t>
            </a:r>
            <a:r>
              <a:rPr kumimoji="1" lang="en-US" altLang="ja-JP" sz="1000" dirty="0" smtClean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kumimoji="1" lang="ja-JP" altLang="en-US" sz="1000" dirty="0" smtClean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赤の太い実線</a:t>
            </a:r>
            <a:endParaRPr kumimoji="1" lang="ja-JP" altLang="en-US" sz="10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7125839" y="1570918"/>
            <a:ext cx="3242353" cy="29160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 </a:t>
            </a:r>
            <a:r>
              <a:rPr kumimoji="1" lang="en-US" altLang="ja-JP" sz="1000" dirty="0" smtClean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kumimoji="1" lang="ja-JP" altLang="en-US" sz="1000" dirty="0" smtClean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赤の細い実線</a:t>
            </a:r>
            <a:endParaRPr kumimoji="1" lang="ja-JP" altLang="en-US" sz="10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 bwMode="auto">
          <a:xfrm>
            <a:off x="2062701" y="3481114"/>
            <a:ext cx="1923296" cy="52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6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フォーカスモード</a:t>
            </a:r>
            <a:endParaRPr lang="ja-JP" altLang="en-US" sz="16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407536" y="2574498"/>
            <a:ext cx="1309596" cy="3857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コンテンツ</a:t>
            </a:r>
            <a:endParaRPr kumimoji="1" lang="ja-JP" altLang="en-US" sz="9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98012" y="3421643"/>
            <a:ext cx="1309596" cy="3429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ブラウザ</a:t>
            </a:r>
            <a:endParaRPr kumimoji="1" lang="ja-JP" altLang="en-US" sz="9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43" name="右矢印 42"/>
          <p:cNvSpPr/>
          <p:nvPr/>
        </p:nvSpPr>
        <p:spPr>
          <a:xfrm rot="16200000">
            <a:off x="888879" y="3037179"/>
            <a:ext cx="320652" cy="300130"/>
          </a:xfrm>
          <a:prstGeom prst="rightArrow">
            <a:avLst>
              <a:gd name="adj1" fmla="val 27358"/>
              <a:gd name="adj2" fmla="val 72642"/>
            </a:avLst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sz="105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88486" y="6823193"/>
            <a:ext cx="1324384" cy="3866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コンテンツ</a:t>
            </a:r>
            <a:endParaRPr kumimoji="1" lang="ja-JP" altLang="en-US" sz="9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388487" y="5929717"/>
            <a:ext cx="1319519" cy="3914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ブラウザ</a:t>
            </a:r>
            <a:endParaRPr kumimoji="1" lang="ja-JP" altLang="en-US" sz="9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305516" y="4255873"/>
            <a:ext cx="1488712" cy="357977"/>
            <a:chOff x="-6166568" y="-5284886"/>
            <a:chExt cx="2801233" cy="691770"/>
          </a:xfrm>
        </p:grpSpPr>
        <p:sp>
          <p:nvSpPr>
            <p:cNvPr id="63" name="額縁 62"/>
            <p:cNvSpPr/>
            <p:nvPr/>
          </p:nvSpPr>
          <p:spPr>
            <a:xfrm>
              <a:off x="-6166568" y="-5284886"/>
              <a:ext cx="662473" cy="691770"/>
            </a:xfrm>
            <a:prstGeom prst="bevel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キ</a:t>
              </a:r>
              <a:endParaRPr kumimoji="1"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64" name="額縁 63"/>
            <p:cNvSpPr/>
            <p:nvPr/>
          </p:nvSpPr>
          <p:spPr>
            <a:xfrm>
              <a:off x="-5453648" y="-5284886"/>
              <a:ext cx="662473" cy="691770"/>
            </a:xfrm>
            <a:prstGeom prst="bevel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err="1" smtClean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ー</a:t>
              </a:r>
              <a:endParaRPr kumimoji="1"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65" name="額縁 64"/>
            <p:cNvSpPr/>
            <p:nvPr/>
          </p:nvSpPr>
          <p:spPr>
            <a:xfrm>
              <a:off x="-4740728" y="-5284886"/>
              <a:ext cx="662473" cy="691770"/>
            </a:xfrm>
            <a:prstGeom prst="bevel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入</a:t>
              </a:r>
              <a:endParaRPr kumimoji="1"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66" name="額縁 65"/>
            <p:cNvSpPr/>
            <p:nvPr/>
          </p:nvSpPr>
          <p:spPr>
            <a:xfrm>
              <a:off x="-4027808" y="-5284886"/>
              <a:ext cx="662473" cy="691770"/>
            </a:xfrm>
            <a:prstGeom prst="bevel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力</a:t>
              </a:r>
              <a:endParaRPr kumimoji="1"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</p:grpSp>
      <p:sp>
        <p:nvSpPr>
          <p:cNvPr id="67" name="角丸四角形 66"/>
          <p:cNvSpPr/>
          <p:nvPr/>
        </p:nvSpPr>
        <p:spPr>
          <a:xfrm>
            <a:off x="388486" y="5132039"/>
            <a:ext cx="1319519" cy="324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</a:t>
            </a:r>
            <a:endParaRPr lang="ja-JP" altLang="en-US" sz="1400" dirty="0">
              <a:solidFill>
                <a:schemeClr val="tx1"/>
              </a:solidFill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73" name="タイトル 1"/>
          <p:cNvSpPr txBox="1">
            <a:spLocks/>
          </p:cNvSpPr>
          <p:nvPr/>
        </p:nvSpPr>
        <p:spPr bwMode="auto">
          <a:xfrm>
            <a:off x="2050316" y="4903405"/>
            <a:ext cx="1948067" cy="431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8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ブラウズモード</a:t>
            </a:r>
            <a:endParaRPr lang="ja-JP" altLang="en-US" sz="18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74" name="タイトル 1"/>
          <p:cNvSpPr txBox="1">
            <a:spLocks/>
          </p:cNvSpPr>
          <p:nvPr/>
        </p:nvSpPr>
        <p:spPr bwMode="auto">
          <a:xfrm>
            <a:off x="510432" y="168094"/>
            <a:ext cx="2043855" cy="159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ja-JP" sz="14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</a:t>
            </a:r>
            <a:r>
              <a:rPr lang="ja-JP" altLang="en-US" sz="14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日本語</a:t>
            </a:r>
            <a:r>
              <a:rPr lang="ja-JP" altLang="en-US" sz="14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チーム</a:t>
            </a:r>
            <a:endParaRPr lang="en-US" altLang="ja-JP" sz="1400" kern="0" dirty="0">
              <a:latin typeface="Wingdings" panose="05000000000000000000" pitchFamily="2" charset="2"/>
              <a:ea typeface="源ノ角ゴシック JP Bold" panose="020B0800000000000000" pitchFamily="34" charset="-128"/>
            </a:endParaRPr>
          </a:p>
          <a:p>
            <a:pPr algn="r"/>
            <a:r>
              <a:rPr lang="en-US" altLang="ja-JP" sz="20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www.nvda.jp</a:t>
            </a:r>
          </a:p>
          <a:p>
            <a:pPr algn="r"/>
            <a:endParaRPr lang="en-US" altLang="ja-JP" sz="1000" kern="0" dirty="0" smtClean="0"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  <a:p>
            <a:pPr algn="r"/>
            <a:r>
              <a:rPr lang="en-US" altLang="ja-JP" sz="3700" kern="0" dirty="0" smtClea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</a:t>
            </a:r>
          </a:p>
          <a:p>
            <a:pPr algn="r"/>
            <a:r>
              <a:rPr lang="en-US" altLang="ja-JP" sz="2000" kern="0" dirty="0" smtClea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Cheat Sheet</a:t>
            </a:r>
            <a:endParaRPr lang="en-US" altLang="ja-JP" sz="28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77" name="タイトル 1"/>
          <p:cNvSpPr txBox="1">
            <a:spLocks/>
          </p:cNvSpPr>
          <p:nvPr/>
        </p:nvSpPr>
        <p:spPr bwMode="auto">
          <a:xfrm>
            <a:off x="2366789" y="4193297"/>
            <a:ext cx="1315120" cy="4799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2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自動切替また</a:t>
            </a:r>
            <a:r>
              <a:rPr lang="ja-JP" altLang="en-US" sz="12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は</a:t>
            </a:r>
            <a:endParaRPr lang="en-US" altLang="ja-JP" sz="1200" kern="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1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</a:t>
            </a:r>
            <a:r>
              <a:rPr lang="ja-JP" altLang="en-US" sz="11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スペース</a:t>
            </a:r>
            <a:endParaRPr lang="en-US" altLang="ja-JP" sz="12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78" name="右カーブ矢印 77"/>
          <p:cNvSpPr/>
          <p:nvPr/>
        </p:nvSpPr>
        <p:spPr bwMode="auto">
          <a:xfrm>
            <a:off x="2256535" y="3983153"/>
            <a:ext cx="319536" cy="925369"/>
          </a:xfrm>
          <a:prstGeom prst="curv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1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</p:txBody>
      </p:sp>
      <p:sp>
        <p:nvSpPr>
          <p:cNvPr id="79" name="右カーブ矢印 78"/>
          <p:cNvSpPr/>
          <p:nvPr/>
        </p:nvSpPr>
        <p:spPr bwMode="auto">
          <a:xfrm rot="10800000">
            <a:off x="3441257" y="3949038"/>
            <a:ext cx="319536" cy="925369"/>
          </a:xfrm>
          <a:prstGeom prst="curved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1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1822290" y="5266248"/>
            <a:ext cx="2405413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がブラウザを</a:t>
            </a:r>
            <a:r>
              <a:rPr lang="ja-JP" altLang="en-US" sz="8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制御</a:t>
            </a:r>
            <a:endParaRPr lang="en-US" altLang="ja-JP" sz="8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ctr"/>
            <a:r>
              <a:rPr lang="en-US" altLang="ja-JP" sz="5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ctr">
              <a:lnSpc>
                <a:spcPts val="1000"/>
              </a:lnSpc>
            </a:pPr>
            <a:r>
              <a:rPr lang="ja-JP" altLang="en-US" sz="7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▼ 矢印キーでブラウズ</a:t>
            </a:r>
            <a:endParaRPr lang="en-US" altLang="ja-JP" sz="7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ctr"/>
            <a:r>
              <a:rPr lang="ja-JP" altLang="en-US" sz="7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（</a:t>
            </a:r>
            <a:r>
              <a:rPr lang="en-US" altLang="ja-JP" sz="7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NVDA+V : </a:t>
            </a:r>
            <a:r>
              <a:rPr lang="ja-JP" altLang="en-US" sz="7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画面レイアウト） </a:t>
            </a:r>
            <a:endParaRPr lang="en-US" altLang="ja-JP" sz="70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ctr"/>
            <a:r>
              <a:rPr lang="ja-JP" altLang="en-US" sz="7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▼ </a:t>
            </a:r>
            <a:r>
              <a:rPr lang="ja-JP" altLang="en-US" sz="7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見出しジャンプ  ▼ 要素</a:t>
            </a:r>
            <a:r>
              <a:rPr lang="ja-JP" altLang="en-US" sz="7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リスト</a:t>
            </a:r>
            <a:endParaRPr lang="en-US" altLang="ja-JP" sz="70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ctr"/>
            <a:endParaRPr lang="en-US" altLang="ja-JP" sz="70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ctr"/>
            <a:r>
              <a:rPr lang="en-US" altLang="ja-JP" sz="6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Tab </a:t>
            </a:r>
            <a:r>
              <a:rPr lang="en-US" altLang="ja-JP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</a:t>
            </a:r>
            <a:r>
              <a:rPr lang="ja-JP" altLang="en-US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スペース </a:t>
            </a:r>
            <a:r>
              <a:rPr lang="en-US" altLang="ja-JP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Enter </a:t>
            </a:r>
            <a:r>
              <a:rPr lang="ja-JP" altLang="en-US" sz="6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などはフォーカスモードと同じ</a:t>
            </a:r>
            <a:endParaRPr lang="en-US" altLang="ja-JP" sz="6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2045554" y="6171299"/>
            <a:ext cx="195759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Internet Explorer / Edge</a:t>
            </a:r>
          </a:p>
          <a:p>
            <a:pPr algn="ctr"/>
            <a:r>
              <a:rPr lang="en-US" altLang="ja-JP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Firefox 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</a:t>
            </a:r>
            <a:r>
              <a:rPr lang="en-US" altLang="ja-JP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Chrome</a:t>
            </a:r>
          </a:p>
          <a:p>
            <a:pPr algn="ctr"/>
            <a:r>
              <a:rPr lang="en-US" altLang="ja-JP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Word / Excel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en-US" altLang="ja-JP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Outlook</a:t>
            </a:r>
          </a:p>
          <a:p>
            <a:pPr algn="ctr"/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Acrobat Reader / Kindle </a:t>
            </a:r>
            <a:r>
              <a:rPr lang="en-US" altLang="ja-JP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for PC</a:t>
            </a:r>
          </a:p>
        </p:txBody>
      </p:sp>
      <p:sp>
        <p:nvSpPr>
          <p:cNvPr id="83" name="正方形/長方形 82"/>
          <p:cNvSpPr/>
          <p:nvPr/>
        </p:nvSpPr>
        <p:spPr>
          <a:xfrm>
            <a:off x="2732786" y="1668235"/>
            <a:ext cx="212258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NVDA+N : NVDA</a:t>
            </a:r>
            <a:r>
              <a:rPr lang="ja-JP" altLang="en-US" sz="10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メニュー</a:t>
            </a:r>
            <a:endParaRPr lang="en-US" altLang="ja-JP" sz="100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r>
              <a:rPr lang="en-US" altLang="ja-JP" sz="10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NVDA+Q : NVDA</a:t>
            </a:r>
            <a:r>
              <a:rPr lang="ja-JP" altLang="en-US" sz="10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の終了</a:t>
            </a:r>
            <a:endParaRPr lang="en-US" altLang="ja-JP" sz="100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r>
              <a:rPr lang="en-US" altLang="ja-JP" sz="10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NVDA+1 : </a:t>
            </a:r>
            <a:r>
              <a:rPr lang="ja-JP" altLang="en-US" sz="10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入力ヘルプ</a:t>
            </a:r>
            <a:endParaRPr lang="en-US" altLang="ja-JP" sz="10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r>
              <a:rPr lang="en-US" altLang="ja-JP" sz="900" dirty="0" err="1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NVDA+Enter</a:t>
            </a:r>
            <a:r>
              <a:rPr lang="en-US" altLang="ja-JP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90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既定アクション</a:t>
            </a:r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実行</a:t>
            </a:r>
            <a:endParaRPr lang="en-US" altLang="ja-JP" sz="10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10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759400" y="185935"/>
            <a:ext cx="209321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</a:t>
            </a:r>
            <a:r>
              <a:rPr lang="en-US" altLang="ja-JP" sz="11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Windows </a:t>
            </a:r>
            <a:r>
              <a:rPr lang="ja-JP" altLang="en-US" sz="11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操作</a:t>
            </a:r>
            <a:r>
              <a:rPr lang="ja-JP" altLang="en-US" sz="8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（フォーカス）</a:t>
            </a:r>
            <a:endParaRPr lang="en-US" altLang="ja-JP" sz="110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矢印キー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10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移動</a:t>
            </a:r>
            <a:r>
              <a:rPr lang="ja-JP" altLang="en-US" sz="8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</a:t>
            </a:r>
            <a:r>
              <a:rPr lang="ja-JP" altLang="en-US" sz="8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で範囲選択）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Tab / </a:t>
            </a:r>
            <a:r>
              <a:rPr lang="en-US" altLang="ja-JP" sz="10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Shift+Tab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10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フォーカス移動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F6 / Shift+F6 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ペイン移動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Enter : </a:t>
            </a:r>
            <a:r>
              <a:rPr lang="ja-JP" altLang="en-US" sz="10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項目選択や実行など</a:t>
            </a:r>
            <a:endParaRPr lang="en-US" altLang="ja-JP" sz="10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10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スペース </a:t>
            </a:r>
            <a:r>
              <a:rPr lang="en-US" altLang="ja-JP" sz="10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10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ボタンを押すなど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Shift+F10 : </a:t>
            </a:r>
            <a:r>
              <a:rPr lang="ja-JP" altLang="en-US" sz="10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メニューキー</a:t>
            </a:r>
            <a:endParaRPr lang="en-US" altLang="ja-JP" sz="10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 err="1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Alt+</a:t>
            </a:r>
            <a:r>
              <a:rPr lang="en-US" altLang="ja-JP" sz="1000" dirty="0" err="1" smtClean="0">
                <a:latin typeface="Wingdings" panose="05000000000000000000" pitchFamily="2" charset="2"/>
              </a:rPr>
              <a:t>ê</a:t>
            </a:r>
            <a:r>
              <a:rPr lang="ja-JP" altLang="en-US" sz="10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en-US" altLang="ja-JP" sz="10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10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コンボボックス展開</a:t>
            </a:r>
            <a:endParaRPr lang="en-US" altLang="ja-JP" sz="10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6087566" y="5170355"/>
            <a:ext cx="428062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書式とドキュメント</a:t>
            </a:r>
            <a:r>
              <a:rPr lang="ja-JP" altLang="en-US" sz="10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情報</a:t>
            </a:r>
            <a:r>
              <a:rPr lang="ja-JP" altLang="en-US" sz="10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ja-JP" altLang="en-US" sz="8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</a:t>
            </a:r>
            <a:r>
              <a:rPr lang="ja-JP" altLang="en-US" sz="8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設定で不要な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報告</a:t>
            </a:r>
            <a:r>
              <a:rPr lang="ja-JP" altLang="en-US" sz="8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を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チェック</a:t>
            </a:r>
            <a:r>
              <a:rPr lang="ja-JP" altLang="en-US" sz="8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なしに）</a:t>
            </a:r>
            <a:endParaRPr lang="en-US" altLang="ja-JP" sz="8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9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フォント</a:t>
            </a:r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フォント名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フォントサイズ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フォント属性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強調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スタイル</a:t>
            </a:r>
          </a:p>
          <a:p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色</a:t>
            </a:r>
            <a:endParaRPr lang="en-US" altLang="ja-JP" sz="9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6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en-US" altLang="ja-JP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/>
            </a:r>
            <a:br>
              <a:rPr lang="en-US" altLang="ja-JP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</a:br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ドキュメント情報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コメント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校閲者による更新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スペルミス</a:t>
            </a:r>
          </a:p>
          <a:p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cxnSp>
        <p:nvCxnSpPr>
          <p:cNvPr id="87" name="直線コネクタ 86"/>
          <p:cNvCxnSpPr/>
          <p:nvPr/>
        </p:nvCxnSpPr>
        <p:spPr bwMode="auto">
          <a:xfrm>
            <a:off x="6900978" y="-114300"/>
            <a:ext cx="0" cy="252910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 bwMode="auto">
          <a:xfrm>
            <a:off x="2637828" y="1609055"/>
            <a:ext cx="426315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9190948" y="5462807"/>
            <a:ext cx="10508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要素</a:t>
            </a:r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見出し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リンク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リスト</a:t>
            </a:r>
          </a:p>
          <a:p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引用</a:t>
            </a:r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76" name="コンテンツ プレースホルダー 2"/>
          <p:cNvSpPr txBox="1">
            <a:spLocks/>
          </p:cNvSpPr>
          <p:nvPr/>
        </p:nvSpPr>
        <p:spPr bwMode="auto">
          <a:xfrm>
            <a:off x="2093395" y="6904578"/>
            <a:ext cx="2010672" cy="46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カンマ </a:t>
            </a:r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/ Shift+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カンマ</a:t>
            </a:r>
            <a:endParaRPr lang="en-US" altLang="ja-JP" sz="9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r"/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コンテナ要素の直後・先頭に移動</a:t>
            </a:r>
            <a:endParaRPr lang="en-US" altLang="ja-JP" sz="9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2727580" y="185935"/>
            <a:ext cx="189944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</a:t>
            </a:r>
            <a:r>
              <a:rPr lang="en-US" altLang="ja-JP" sz="11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</a:t>
            </a:r>
            <a:r>
              <a:rPr lang="ja-JP" altLang="en-US" sz="11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制御キー</a:t>
            </a:r>
            <a:endParaRPr lang="en-US" altLang="ja-JP" sz="110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r>
              <a:rPr lang="ja-JP" altLang="en-US" sz="8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2</a:t>
            </a:r>
            <a:r>
              <a:rPr lang="ja-JP" altLang="en-US" sz="8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回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押すと元のキーの</a:t>
            </a:r>
            <a:r>
              <a:rPr lang="ja-JP" altLang="en-US" sz="8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機能）</a:t>
            </a:r>
            <a:endParaRPr lang="en-US" altLang="ja-JP" sz="8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Insert</a:t>
            </a:r>
            <a:r>
              <a:rPr lang="ja-JP" altLang="en-US" sz="10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キー</a:t>
            </a:r>
            <a:endParaRPr lang="en-US" altLang="ja-JP" sz="100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r>
              <a:rPr lang="en-US" altLang="ja-JP" sz="1000" dirty="0" err="1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CapsLock</a:t>
            </a:r>
            <a:r>
              <a:rPr lang="ja-JP" altLang="en-US" sz="10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英語</a:t>
            </a:r>
            <a:r>
              <a:rPr lang="ja-JP" altLang="en-US" sz="10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キーボード）</a:t>
            </a:r>
            <a:endParaRPr lang="en-US" altLang="ja-JP" sz="10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cxnSp>
        <p:nvCxnSpPr>
          <p:cNvPr id="89" name="直線コネクタ 88"/>
          <p:cNvCxnSpPr/>
          <p:nvPr/>
        </p:nvCxnSpPr>
        <p:spPr bwMode="auto">
          <a:xfrm>
            <a:off x="2637828" y="-114300"/>
            <a:ext cx="0" cy="341330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コンテンツ プレースホルダー 2"/>
          <p:cNvSpPr txBox="1">
            <a:spLocks/>
          </p:cNvSpPr>
          <p:nvPr/>
        </p:nvSpPr>
        <p:spPr bwMode="auto">
          <a:xfrm>
            <a:off x="1929799" y="1760679"/>
            <a:ext cx="606916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ja-JP" sz="800" dirty="0" smtClea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180506</a:t>
            </a:r>
            <a:endParaRPr lang="en-US" altLang="ja-JP" sz="800" kern="0" dirty="0" smtClean="0"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</p:txBody>
      </p:sp>
      <p:cxnSp>
        <p:nvCxnSpPr>
          <p:cNvPr id="92" name="直線コネクタ 91"/>
          <p:cNvCxnSpPr/>
          <p:nvPr/>
        </p:nvCxnSpPr>
        <p:spPr bwMode="auto">
          <a:xfrm>
            <a:off x="4127759" y="3829273"/>
            <a:ext cx="6613999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6203972" y="4116039"/>
            <a:ext cx="20478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</a:t>
            </a:r>
            <a:r>
              <a:rPr lang="ja-JP" altLang="en-US" sz="8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テンキー（デスクトップ配列）</a:t>
            </a:r>
            <a:endParaRPr lang="en-US" altLang="ja-JP" sz="80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640142"/>
              </p:ext>
            </p:extLst>
          </p:nvPr>
        </p:nvGraphicFramePr>
        <p:xfrm>
          <a:off x="6203972" y="4346667"/>
          <a:ext cx="2047874" cy="64551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876299"/>
                <a:gridCol w="628650"/>
                <a:gridCol w="542925"/>
              </a:tblGrid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600" kern="1200" dirty="0" smtClean="0">
                          <a:solidFill>
                            <a:schemeClr val="dk1"/>
                          </a:solidFill>
                          <a:latin typeface="源ノ角ゴシック JP Regular" panose="020B0500000000000000" pitchFamily="34" charset="-128"/>
                          <a:ea typeface="源ノ角ゴシック JP Regular" panose="020B0500000000000000" pitchFamily="34" charset="-128"/>
                          <a:cs typeface="+mn-cs"/>
                        </a:rPr>
                        <a:t>次のレビューモード</a:t>
                      </a:r>
                      <a:endParaRPr kumimoji="1" lang="ja-JP" altLang="en-US" sz="600" kern="1200" dirty="0">
                        <a:solidFill>
                          <a:schemeClr val="dk1"/>
                        </a:solidFill>
                        <a:latin typeface="源ノ角ゴシック JP Regular" panose="020B0500000000000000" pitchFamily="34" charset="-128"/>
                        <a:ea typeface="源ノ角ゴシック JP Regular" panose="020B05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親の要素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6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前の要素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現在の要素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次の要素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173">
                <a:tc>
                  <a:txBody>
                    <a:bodyPr/>
                    <a:lstStyle/>
                    <a:p>
                      <a:r>
                        <a:rPr kumimoji="1" lang="ja-JP" altLang="en-US" sz="600" dirty="0" smtClean="0">
                          <a:latin typeface="源ノ角ゴシック JP Regular" panose="020B0500000000000000" pitchFamily="34" charset="-128"/>
                          <a:ea typeface="源ノ角ゴシック JP Regular" panose="020B0500000000000000" pitchFamily="34" charset="-128"/>
                        </a:rPr>
                        <a:t>前のレビューモード</a:t>
                      </a:r>
                      <a:endParaRPr kumimoji="1" lang="ja-JP" altLang="en-US" sz="600" dirty="0">
                        <a:latin typeface="源ノ角ゴシック JP Regular" panose="020B0500000000000000" pitchFamily="34" charset="-128"/>
                        <a:ea typeface="源ノ角ゴシック JP Regular" panose="020B0500000000000000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子の要素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6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4" name="表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98040"/>
              </p:ext>
            </p:extLst>
          </p:nvPr>
        </p:nvGraphicFramePr>
        <p:xfrm>
          <a:off x="6745113" y="2881602"/>
          <a:ext cx="1769669" cy="62239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9990"/>
                <a:gridCol w="663192"/>
                <a:gridCol w="556487"/>
              </a:tblGrid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前の行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現在の行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次の行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前の単語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現在の単語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次の単語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7464">
                <a:tc>
                  <a:txBody>
                    <a:bodyPr/>
                    <a:lstStyle/>
                    <a:p>
                      <a:r>
                        <a:rPr kumimoji="1" lang="ja-JP" altLang="en-US" sz="700" dirty="0" smtClean="0"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</a:rPr>
                        <a:t>前の文字</a:t>
                      </a:r>
                      <a:endParaRPr kumimoji="1" lang="ja-JP" altLang="en-US" sz="700" dirty="0"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現在の文字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次の文字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5" name="正方形/長方形 94"/>
          <p:cNvSpPr/>
          <p:nvPr/>
        </p:nvSpPr>
        <p:spPr>
          <a:xfrm>
            <a:off x="6732261" y="2638966"/>
            <a:ext cx="16238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テンキー（デスクトップ配列）</a:t>
            </a:r>
            <a:endParaRPr lang="en-US" altLang="ja-JP" sz="80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cxnSp>
        <p:nvCxnSpPr>
          <p:cNvPr id="103" name="直線コネクタ 102"/>
          <p:cNvCxnSpPr/>
          <p:nvPr/>
        </p:nvCxnSpPr>
        <p:spPr bwMode="auto">
          <a:xfrm>
            <a:off x="6541635" y="2411747"/>
            <a:ext cx="0" cy="141752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右矢印 95"/>
          <p:cNvSpPr/>
          <p:nvPr/>
        </p:nvSpPr>
        <p:spPr>
          <a:xfrm rot="5400000">
            <a:off x="888340" y="5543817"/>
            <a:ext cx="320400" cy="298800"/>
          </a:xfrm>
          <a:prstGeom prst="rightArrow">
            <a:avLst>
              <a:gd name="adj1" fmla="val 27358"/>
              <a:gd name="adj2" fmla="val 43699"/>
            </a:avLst>
          </a:prstGeom>
          <a:pattFill prst="wdDnDiag">
            <a:fgClr>
              <a:schemeClr val="accent4"/>
            </a:fgClr>
            <a:bgClr>
              <a:schemeClr val="bg1"/>
            </a:bgClr>
          </a:patt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4750347" y="1677288"/>
            <a:ext cx="2019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900" dirty="0" err="1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NVDA+Tab</a:t>
            </a:r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NVDA+T 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タイトル</a:t>
            </a:r>
            <a:endParaRPr lang="en-US" altLang="ja-JP" sz="9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NVDA+D 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詳細</a:t>
            </a:r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説明</a:t>
            </a:r>
            <a:endParaRPr lang="en-US" altLang="ja-JP" sz="9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9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NVDA+F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書式とドキュメント</a:t>
            </a:r>
            <a:r>
              <a:rPr lang="ja-JP" altLang="en-US" sz="9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情報</a:t>
            </a:r>
            <a:endParaRPr lang="en-US" altLang="ja-JP" sz="9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cxnSp>
        <p:nvCxnSpPr>
          <p:cNvPr id="98" name="直線コネクタ 97"/>
          <p:cNvCxnSpPr/>
          <p:nvPr/>
        </p:nvCxnSpPr>
        <p:spPr bwMode="auto">
          <a:xfrm>
            <a:off x="4676178" y="0"/>
            <a:ext cx="0" cy="24117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0289"/>
              </p:ext>
            </p:extLst>
          </p:nvPr>
        </p:nvGraphicFramePr>
        <p:xfrm>
          <a:off x="8671727" y="2881602"/>
          <a:ext cx="1896947" cy="6400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512"/>
                <a:gridCol w="808630"/>
                <a:gridCol w="547805"/>
              </a:tblGrid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smtClean="0">
                          <a:latin typeface="Wingdings" panose="05000000000000000000" pitchFamily="2" charset="2"/>
                        </a:rPr>
                        <a:t>é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700" kern="1200" dirty="0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Shift+</a:t>
                      </a:r>
                      <a:r>
                        <a:rPr kumimoji="1" lang="ja-JP" altLang="en-US" sz="700" kern="1200" dirty="0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ピリオド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smtClean="0">
                          <a:latin typeface="Wingdings" panose="05000000000000000000" pitchFamily="2" charset="2"/>
                        </a:rPr>
                        <a:t>ê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800" kern="1200" dirty="0" err="1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Ctrl+</a:t>
                      </a:r>
                      <a:r>
                        <a:rPr lang="en-US" altLang="ja-JP" sz="800" dirty="0" err="1" smtClean="0">
                          <a:latin typeface="Wingdings" panose="05000000000000000000" pitchFamily="2" charset="2"/>
                        </a:rPr>
                        <a:t>ç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700" kern="1200" dirty="0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Ctrl+</a:t>
                      </a:r>
                      <a:r>
                        <a:rPr kumimoji="1" lang="ja-JP" altLang="en-US" sz="700" kern="1200" dirty="0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ピリオド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kern="1200" dirty="0" err="1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Ctrl+</a:t>
                      </a:r>
                      <a:r>
                        <a:rPr lang="en-US" altLang="ja-JP" sz="800" dirty="0" err="1" smtClean="0">
                          <a:latin typeface="Wingdings" panose="05000000000000000000" pitchFamily="2" charset="2"/>
                        </a:rPr>
                        <a:t>è</a:t>
                      </a:r>
                      <a:endParaRPr kumimoji="1" lang="ja-JP" altLang="en-US" sz="800" kern="1200" dirty="0" smtClean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7464">
                <a:tc>
                  <a:txBody>
                    <a:bodyPr/>
                    <a:lstStyle/>
                    <a:p>
                      <a:r>
                        <a:rPr lang="en-US" altLang="ja-JP" sz="800" dirty="0" smtClean="0">
                          <a:latin typeface="Wingdings" panose="05000000000000000000" pitchFamily="2" charset="2"/>
                        </a:rPr>
                        <a:t>ç</a:t>
                      </a:r>
                      <a:endParaRPr kumimoji="1" lang="ja-JP" altLang="en-US" sz="800" dirty="0"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ピリオド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smtClean="0">
                          <a:latin typeface="Wingdings" panose="05000000000000000000" pitchFamily="2" charset="2"/>
                        </a:rPr>
                        <a:t>è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0" name="正方形/長方形 99"/>
          <p:cNvSpPr/>
          <p:nvPr/>
        </p:nvSpPr>
        <p:spPr>
          <a:xfrm>
            <a:off x="8617600" y="2638966"/>
            <a:ext cx="16238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</a:t>
            </a:r>
            <a:r>
              <a:rPr lang="en-US" altLang="ja-JP" sz="8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+</a:t>
            </a:r>
            <a:r>
              <a:rPr lang="ja-JP" altLang="en-US" sz="8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（ラップトップ配列）</a:t>
            </a:r>
            <a:endParaRPr lang="en-US" altLang="ja-JP" sz="80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8457333" y="3078389"/>
            <a:ext cx="298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←</a:t>
            </a:r>
            <a:endParaRPr lang="en-US" altLang="ja-JP" sz="80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8514783" y="4116039"/>
            <a:ext cx="20478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</a:t>
            </a:r>
            <a:r>
              <a:rPr lang="ja-JP" altLang="en-US" sz="8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（ラップトップ配列）</a:t>
            </a:r>
            <a:endParaRPr lang="en-US" altLang="ja-JP" sz="80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graphicFrame>
        <p:nvGraphicFramePr>
          <p:cNvPr id="104" name="表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48230"/>
              </p:ext>
            </p:extLst>
          </p:nvPr>
        </p:nvGraphicFramePr>
        <p:xfrm>
          <a:off x="8514783" y="4346667"/>
          <a:ext cx="2047874" cy="64551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91199"/>
                <a:gridCol w="706717"/>
                <a:gridCol w="649958"/>
              </a:tblGrid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600" kern="1200" dirty="0" err="1" smtClean="0">
                          <a:solidFill>
                            <a:schemeClr val="dk1"/>
                          </a:solidFill>
                          <a:latin typeface="源ノ角ゴシック JP Regular" panose="020B0500000000000000" pitchFamily="34" charset="-128"/>
                          <a:ea typeface="源ノ角ゴシック JP Regular" panose="020B0500000000000000" pitchFamily="34" charset="-128"/>
                          <a:cs typeface="+mn-cs"/>
                        </a:rPr>
                        <a:t>PageUp</a:t>
                      </a:r>
                      <a:endParaRPr kumimoji="1" lang="ja-JP" altLang="en-US" sz="600" kern="1200" dirty="0">
                        <a:solidFill>
                          <a:schemeClr val="dk1"/>
                        </a:solidFill>
                        <a:latin typeface="源ノ角ゴシック JP Regular" panose="020B0500000000000000" pitchFamily="34" charset="-128"/>
                        <a:ea typeface="源ノ角ゴシック JP Regular" panose="020B05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 smtClean="0"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</a:rPr>
                        <a:t>Shift+</a:t>
                      </a:r>
                      <a:r>
                        <a:rPr lang="en-US" altLang="ja-JP" sz="800" dirty="0" err="1" smtClean="0">
                          <a:latin typeface="Wingdings" panose="05000000000000000000" pitchFamily="2" charset="2"/>
                        </a:rPr>
                        <a:t>é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 smtClean="0"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</a:rPr>
                        <a:t>Shift+</a:t>
                      </a:r>
                      <a:r>
                        <a:rPr lang="en-US" altLang="ja-JP" sz="800" dirty="0" err="1" smtClean="0">
                          <a:latin typeface="Wingdings" panose="05000000000000000000" pitchFamily="2" charset="2"/>
                        </a:rPr>
                        <a:t>ç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 smtClean="0"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</a:rPr>
                        <a:t>Shift+</a:t>
                      </a:r>
                      <a:r>
                        <a:rPr kumimoji="1" lang="en-US" altLang="ja-JP" sz="800" kern="1200" dirty="0" err="1" smtClean="0">
                          <a:solidFill>
                            <a:schemeClr val="dk1"/>
                          </a:solidFill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  <a:cs typeface="+mn-cs"/>
                        </a:rPr>
                        <a:t>O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 smtClean="0"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</a:rPr>
                        <a:t>Shift+</a:t>
                      </a:r>
                      <a:r>
                        <a:rPr lang="en-US" altLang="ja-JP" sz="800" dirty="0" err="1" smtClean="0">
                          <a:latin typeface="Wingdings" panose="05000000000000000000" pitchFamily="2" charset="2"/>
                        </a:rPr>
                        <a:t>è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173">
                <a:tc>
                  <a:txBody>
                    <a:bodyPr/>
                    <a:lstStyle/>
                    <a:p>
                      <a:r>
                        <a:rPr kumimoji="1" lang="en-US" altLang="ja-JP" sz="600" dirty="0" err="1" smtClean="0">
                          <a:latin typeface="源ノ角ゴシック JP Regular" panose="020B0500000000000000" pitchFamily="34" charset="-128"/>
                          <a:ea typeface="源ノ角ゴシック JP Regular" panose="020B0500000000000000" pitchFamily="34" charset="-128"/>
                        </a:rPr>
                        <a:t>PageDown</a:t>
                      </a:r>
                      <a:endParaRPr kumimoji="1" lang="ja-JP" altLang="en-US" sz="600" dirty="0">
                        <a:latin typeface="源ノ角ゴシック JP Regular" panose="020B0500000000000000" pitchFamily="34" charset="-128"/>
                        <a:ea typeface="源ノ角ゴシック JP Regular" panose="020B0500000000000000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 smtClean="0">
                          <a:latin typeface="源ノ角ゴシック JP Bold" panose="020B0800000000000000" pitchFamily="34" charset="-128"/>
                          <a:ea typeface="源ノ角ゴシック JP Bold" panose="020B0800000000000000" pitchFamily="34" charset="-128"/>
                        </a:rPr>
                        <a:t>Shift+</a:t>
                      </a:r>
                      <a:r>
                        <a:rPr lang="en-US" altLang="ja-JP" sz="800" dirty="0" err="1" smtClean="0">
                          <a:latin typeface="Wingdings" panose="05000000000000000000" pitchFamily="2" charset="2"/>
                        </a:rPr>
                        <a:t>ê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正方形/長方形 104"/>
          <p:cNvSpPr/>
          <p:nvPr/>
        </p:nvSpPr>
        <p:spPr>
          <a:xfrm>
            <a:off x="8243941" y="4561706"/>
            <a:ext cx="298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←</a:t>
            </a:r>
            <a:endParaRPr lang="en-US" altLang="ja-JP" sz="80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09" name="右矢印 108"/>
          <p:cNvSpPr/>
          <p:nvPr/>
        </p:nvSpPr>
        <p:spPr>
          <a:xfrm rot="16200000">
            <a:off x="888879" y="3838167"/>
            <a:ext cx="320652" cy="300130"/>
          </a:xfrm>
          <a:prstGeom prst="rightArrow">
            <a:avLst>
              <a:gd name="adj1" fmla="val 27358"/>
              <a:gd name="adj2" fmla="val 72642"/>
            </a:avLst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sz="105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10" name="コンテンツ プレースホルダー 2"/>
          <p:cNvSpPr txBox="1">
            <a:spLocks/>
          </p:cNvSpPr>
          <p:nvPr/>
        </p:nvSpPr>
        <p:spPr bwMode="auto">
          <a:xfrm>
            <a:off x="7366934" y="6625328"/>
            <a:ext cx="3482262" cy="99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NVDA+M : 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マウスカーソル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/>
            <a:r>
              <a:rPr lang="en-US" altLang="ja-JP" sz="9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NVDA+U </a:t>
            </a:r>
            <a:r>
              <a:rPr lang="en-US" altLang="ja-JP" sz="9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プログレス</a:t>
            </a:r>
            <a:endParaRPr lang="en-US" altLang="ja-JP" sz="9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/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NVDA+P </a:t>
            </a:r>
            <a:r>
              <a:rPr lang="en-US" altLang="ja-JP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記号</a:t>
            </a:r>
            <a:endParaRPr lang="en-US" altLang="ja-JP" sz="9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/>
            <a:endParaRPr lang="en-US" altLang="ja-JP" sz="90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cxnSp>
        <p:nvCxnSpPr>
          <p:cNvPr id="112" name="直線コネクタ 111"/>
          <p:cNvCxnSpPr/>
          <p:nvPr/>
        </p:nvCxnSpPr>
        <p:spPr bwMode="auto">
          <a:xfrm>
            <a:off x="9171575" y="5519313"/>
            <a:ext cx="0" cy="7200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 bwMode="auto">
          <a:xfrm>
            <a:off x="7342024" y="6586101"/>
            <a:ext cx="339973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コンテンツ プレースホルダー 2"/>
          <p:cNvSpPr txBox="1">
            <a:spLocks/>
          </p:cNvSpPr>
          <p:nvPr/>
        </p:nvSpPr>
        <p:spPr bwMode="auto">
          <a:xfrm>
            <a:off x="2039991" y="4290519"/>
            <a:ext cx="404598" cy="2034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ja-JP" sz="9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Esc</a:t>
            </a:r>
            <a:endParaRPr lang="en-US" altLang="ja-JP" sz="9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2721008" y="865322"/>
            <a:ext cx="1899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</a:t>
            </a:r>
            <a:r>
              <a:rPr lang="ja-JP" altLang="en-US" sz="10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en-US" altLang="ja-JP" sz="1000" dirty="0" err="1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nvdajp</a:t>
            </a:r>
            <a:endParaRPr lang="en-US" altLang="ja-JP" sz="10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10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無変換</a:t>
            </a:r>
            <a:r>
              <a:rPr lang="ja-JP" altLang="en-US" sz="10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キー</a:t>
            </a:r>
            <a:endParaRPr lang="en-US" altLang="ja-JP" sz="10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変換キー（オプション）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Esc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（オプション</a:t>
            </a:r>
            <a:r>
              <a:rPr lang="ja-JP" altLang="en-US" sz="10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）</a:t>
            </a:r>
            <a:endParaRPr lang="en-US" altLang="ja-JP" sz="10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17" name="コンテンツ プレースホルダー 2"/>
          <p:cNvSpPr txBox="1">
            <a:spLocks/>
          </p:cNvSpPr>
          <p:nvPr/>
        </p:nvSpPr>
        <p:spPr bwMode="auto">
          <a:xfrm>
            <a:off x="6092531" y="3896046"/>
            <a:ext cx="4470126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オブジェクトナビゲーション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cxnSp>
        <p:nvCxnSpPr>
          <p:cNvPr id="118" name="直線コネクタ 117"/>
          <p:cNvCxnSpPr/>
          <p:nvPr/>
        </p:nvCxnSpPr>
        <p:spPr bwMode="auto">
          <a:xfrm>
            <a:off x="5982333" y="3829273"/>
            <a:ext cx="0" cy="373199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右矢印 119"/>
          <p:cNvSpPr/>
          <p:nvPr/>
        </p:nvSpPr>
        <p:spPr>
          <a:xfrm rot="5400000">
            <a:off x="888340" y="6421886"/>
            <a:ext cx="320400" cy="298800"/>
          </a:xfrm>
          <a:prstGeom prst="rightArrow">
            <a:avLst>
              <a:gd name="adj1" fmla="val 27358"/>
              <a:gd name="adj2" fmla="val 43699"/>
            </a:avLst>
          </a:prstGeom>
          <a:pattFill prst="wdDnDiag">
            <a:fgClr>
              <a:schemeClr val="accent4"/>
            </a:fgClr>
            <a:bgClr>
              <a:schemeClr val="bg1"/>
            </a:bgClr>
          </a:patt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21" name="右矢印 120"/>
          <p:cNvSpPr/>
          <p:nvPr/>
        </p:nvSpPr>
        <p:spPr>
          <a:xfrm rot="5400000" flipV="1">
            <a:off x="888879" y="4733517"/>
            <a:ext cx="320652" cy="300130"/>
          </a:xfrm>
          <a:prstGeom prst="rightArrow">
            <a:avLst>
              <a:gd name="adj1" fmla="val 27358"/>
              <a:gd name="adj2" fmla="val 7264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1400"/>
            <a:endParaRPr lang="ja-JP" altLang="en-US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2043923" y="3394479"/>
            <a:ext cx="1960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ブラウザとコンテンツを操作</a:t>
            </a:r>
            <a:endParaRPr lang="ja-JP" altLang="en-US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7118842" y="5462807"/>
            <a:ext cx="123086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ページ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と間隔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ページ番号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行番号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</a:t>
            </a:r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インデント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段落</a:t>
            </a:r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インデント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行間</a:t>
            </a:r>
          </a:p>
          <a:p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配置</a:t>
            </a:r>
            <a:endParaRPr lang="en-US" altLang="ja-JP" sz="9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9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90" name="コンテンツ プレースホルダー 2"/>
          <p:cNvSpPr txBox="1">
            <a:spLocks/>
          </p:cNvSpPr>
          <p:nvPr/>
        </p:nvSpPr>
        <p:spPr bwMode="auto">
          <a:xfrm>
            <a:off x="6642408" y="2459779"/>
            <a:ext cx="2133452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レビューカーソル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cxnSp>
        <p:nvCxnSpPr>
          <p:cNvPr id="111" name="直線コネクタ 110"/>
          <p:cNvCxnSpPr/>
          <p:nvPr/>
        </p:nvCxnSpPr>
        <p:spPr bwMode="auto">
          <a:xfrm>
            <a:off x="5984606" y="5099628"/>
            <a:ext cx="475715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 bwMode="auto">
          <a:xfrm>
            <a:off x="7095125" y="5519313"/>
            <a:ext cx="0" cy="7200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 bwMode="auto">
          <a:xfrm>
            <a:off x="7342024" y="6582027"/>
            <a:ext cx="0" cy="104016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コンテンツ プレースホルダー 2"/>
          <p:cNvSpPr txBox="1">
            <a:spLocks/>
          </p:cNvSpPr>
          <p:nvPr/>
        </p:nvSpPr>
        <p:spPr bwMode="auto">
          <a:xfrm>
            <a:off x="2718638" y="2849373"/>
            <a:ext cx="1351478" cy="43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テーブル内の移動</a:t>
            </a:r>
            <a:endParaRPr lang="en-US" altLang="ja-JP" sz="9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/>
            <a:r>
              <a:rPr lang="en-US" altLang="ja-JP" sz="900" dirty="0" err="1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Ctrl+Alt</a:t>
            </a:r>
            <a:r>
              <a:rPr lang="en-US" altLang="ja-JP" sz="9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+</a:t>
            </a:r>
            <a:r>
              <a:rPr lang="ja-JP" altLang="en-US" sz="9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矢印</a:t>
            </a:r>
            <a:r>
              <a:rPr lang="ja-JP" altLang="en-US" sz="90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キー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8147542" y="5462807"/>
            <a:ext cx="123086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テーブル情報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テーブル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行と列の見出し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セル番地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セルの罫線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90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cxnSp>
        <p:nvCxnSpPr>
          <p:cNvPr id="108" name="直線コネクタ 107"/>
          <p:cNvCxnSpPr/>
          <p:nvPr/>
        </p:nvCxnSpPr>
        <p:spPr bwMode="auto">
          <a:xfrm>
            <a:off x="8161925" y="5519313"/>
            <a:ext cx="0" cy="7200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 bwMode="auto">
          <a:xfrm>
            <a:off x="-63374" y="2414806"/>
            <a:ext cx="1080513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6" y="210995"/>
            <a:ext cx="578274" cy="46579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9" y="942147"/>
            <a:ext cx="415048" cy="415048"/>
          </a:xfrm>
          <a:prstGeom prst="rect">
            <a:avLst/>
          </a:prstGeom>
        </p:spPr>
      </p:pic>
      <p:cxnSp>
        <p:nvCxnSpPr>
          <p:cNvPr id="88" name="直線コネクタ 87"/>
          <p:cNvCxnSpPr/>
          <p:nvPr/>
        </p:nvCxnSpPr>
        <p:spPr bwMode="auto">
          <a:xfrm>
            <a:off x="2043713" y="6865006"/>
            <a:ext cx="0" cy="69625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 bwMode="auto">
          <a:xfrm>
            <a:off x="2045554" y="6863923"/>
            <a:ext cx="2083706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正方形/長方形 125"/>
          <p:cNvSpPr/>
          <p:nvPr/>
        </p:nvSpPr>
        <p:spPr>
          <a:xfrm>
            <a:off x="994863" y="2139262"/>
            <a:ext cx="15660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kern="0" dirty="0" err="1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Ctrl+Alt+N</a:t>
            </a:r>
            <a:r>
              <a:rPr lang="en-US" altLang="ja-JP" sz="10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: NVDA</a:t>
            </a:r>
            <a:r>
              <a:rPr lang="ja-JP" altLang="en-US" sz="10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起動</a:t>
            </a:r>
            <a:endParaRPr lang="en-US" altLang="ja-JP" sz="10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9770581" y="5462807"/>
            <a:ext cx="1050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ランドマーク</a:t>
            </a:r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フレーム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クリック可能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30" name="コンテンツ プレースホルダー 2"/>
          <p:cNvSpPr txBox="1">
            <a:spLocks/>
          </p:cNvSpPr>
          <p:nvPr/>
        </p:nvSpPr>
        <p:spPr bwMode="auto">
          <a:xfrm>
            <a:off x="8377959" y="6634309"/>
            <a:ext cx="2299566" cy="85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ja-JP" altLang="en-US" sz="9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声や音を止める</a:t>
            </a:r>
            <a:endParaRPr lang="en-US" altLang="ja-JP" sz="900" kern="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r"/>
            <a:r>
              <a:rPr lang="ja-JP" altLang="en-US" sz="9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設定 </a:t>
            </a:r>
            <a:r>
              <a:rPr lang="en-US" altLang="ja-JP" sz="9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&gt; </a:t>
            </a:r>
            <a:r>
              <a:rPr lang="ja-JP" altLang="en-US" sz="9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音声 </a:t>
            </a:r>
            <a:r>
              <a:rPr lang="en-US" altLang="ja-JP" sz="9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&gt; </a:t>
            </a:r>
            <a:r>
              <a:rPr lang="ja-JP" altLang="en-US" sz="9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エンジンなし </a:t>
            </a:r>
            <a:endParaRPr lang="en-US" altLang="ja-JP" sz="900" kern="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r"/>
            <a:r>
              <a:rPr lang="ja-JP" altLang="en-US" sz="9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</a:t>
            </a:r>
            <a:r>
              <a:rPr lang="en-US" altLang="ja-JP" sz="9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ja-JP" altLang="en-US" sz="9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ツール </a:t>
            </a:r>
            <a:r>
              <a:rPr lang="en-US" altLang="ja-JP" sz="9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&gt; </a:t>
            </a:r>
            <a:r>
              <a:rPr lang="ja-JP" altLang="en-US" sz="9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スピーチビューアー</a:t>
            </a:r>
            <a:endParaRPr lang="en-US" altLang="ja-JP" sz="900" kern="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r"/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読み上げ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Ctrl :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停止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Shift :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一時停止</a:t>
            </a:r>
            <a:endParaRPr lang="en-US" altLang="ja-JP" sz="900" kern="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cxnSp>
        <p:nvCxnSpPr>
          <p:cNvPr id="131" name="直線コネクタ 130"/>
          <p:cNvCxnSpPr/>
          <p:nvPr/>
        </p:nvCxnSpPr>
        <p:spPr bwMode="auto">
          <a:xfrm>
            <a:off x="9764372" y="5681238"/>
            <a:ext cx="0" cy="3513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コンテンツ プレースホルダー 2"/>
          <p:cNvSpPr txBox="1">
            <a:spLocks/>
          </p:cNvSpPr>
          <p:nvPr/>
        </p:nvSpPr>
        <p:spPr bwMode="auto">
          <a:xfrm>
            <a:off x="6262273" y="1668235"/>
            <a:ext cx="619125" cy="22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報告</a:t>
            </a:r>
            <a:endParaRPr lang="en-US" altLang="ja-JP" sz="1000" kern="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34" name="コンテンツ プレースホルダー 2"/>
          <p:cNvSpPr txBox="1">
            <a:spLocks/>
          </p:cNvSpPr>
          <p:nvPr/>
        </p:nvSpPr>
        <p:spPr bwMode="auto">
          <a:xfrm>
            <a:off x="3425993" y="2459779"/>
            <a:ext cx="2120696" cy="37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8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デスクトップ配列</a:t>
            </a:r>
            <a:r>
              <a:rPr lang="ja-JP" altLang="en-US" sz="8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　</a:t>
            </a:r>
            <a:r>
              <a:rPr lang="en-US" altLang="ja-JP" sz="800" kern="0" dirty="0" err="1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</a:t>
            </a:r>
            <a:r>
              <a:rPr lang="en-US" altLang="ja-JP" sz="800" dirty="0" err="1" smtClean="0">
                <a:latin typeface="Wingdings" panose="05000000000000000000" pitchFamily="2" charset="2"/>
              </a:rPr>
              <a:t>é</a:t>
            </a:r>
            <a:r>
              <a:rPr lang="ja-JP" altLang="en-US" sz="8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8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8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行の</a:t>
            </a:r>
            <a:r>
              <a:rPr lang="ja-JP" altLang="en-US" sz="8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報告</a:t>
            </a:r>
            <a:endParaRPr lang="en-US" altLang="ja-JP" sz="8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/>
            <a:r>
              <a:rPr lang="ja-JP" altLang="en-US" sz="800" kern="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ラップトップ配列</a:t>
            </a:r>
            <a:r>
              <a:rPr lang="ja-JP" altLang="en-US" sz="8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　</a:t>
            </a:r>
            <a:r>
              <a:rPr lang="en-US" altLang="ja-JP" sz="8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NVDA+L : </a:t>
            </a:r>
            <a:r>
              <a:rPr lang="ja-JP" altLang="en-US" sz="8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行の報告</a:t>
            </a:r>
            <a:endParaRPr lang="en-US" altLang="ja-JP" sz="8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/>
            <a:endParaRPr lang="en-US" altLang="ja-JP" sz="900" kern="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cxnSp>
        <p:nvCxnSpPr>
          <p:cNvPr id="135" name="直線コネクタ 134"/>
          <p:cNvCxnSpPr/>
          <p:nvPr/>
        </p:nvCxnSpPr>
        <p:spPr bwMode="auto">
          <a:xfrm>
            <a:off x="2637828" y="2838972"/>
            <a:ext cx="3903807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 bwMode="auto">
          <a:xfrm>
            <a:off x="8345672" y="7086232"/>
            <a:ext cx="0" cy="19148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/>
          <p:nvPr/>
        </p:nvCxnSpPr>
        <p:spPr bwMode="auto">
          <a:xfrm>
            <a:off x="8823654" y="6911007"/>
            <a:ext cx="0" cy="17522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 bwMode="auto">
          <a:xfrm flipH="1">
            <a:off x="8345672" y="7089994"/>
            <a:ext cx="479103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コンテンツ プレースホルダー 2"/>
          <p:cNvSpPr txBox="1">
            <a:spLocks/>
          </p:cNvSpPr>
          <p:nvPr/>
        </p:nvSpPr>
        <p:spPr bwMode="auto">
          <a:xfrm>
            <a:off x="2718638" y="2459779"/>
            <a:ext cx="1010604" cy="31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8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■ キャレット</a:t>
            </a:r>
            <a:endParaRPr lang="en-US" altLang="ja-JP" sz="8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/>
            <a:endParaRPr lang="en-US" altLang="ja-JP" sz="900" kern="0" dirty="0" smtClea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36" name="コンテンツ プレースホルダー 2"/>
          <p:cNvSpPr txBox="1">
            <a:spLocks/>
          </p:cNvSpPr>
          <p:nvPr/>
        </p:nvSpPr>
        <p:spPr bwMode="auto">
          <a:xfrm>
            <a:off x="5321079" y="2459779"/>
            <a:ext cx="1139748" cy="37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ja-JP" sz="800" kern="0" dirty="0" err="1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</a:t>
            </a:r>
            <a:r>
              <a:rPr lang="en-US" altLang="ja-JP" sz="800" dirty="0" err="1" smtClean="0">
                <a:latin typeface="Wingdings" panose="05000000000000000000" pitchFamily="2" charset="2"/>
              </a:rPr>
              <a:t>ê</a:t>
            </a:r>
            <a:r>
              <a:rPr lang="ja-JP" altLang="en-US" sz="8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8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: </a:t>
            </a:r>
            <a:r>
              <a:rPr lang="ja-JP" altLang="en-US" sz="8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下</a:t>
            </a:r>
            <a:r>
              <a:rPr lang="ja-JP" altLang="en-US" sz="8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に進む</a:t>
            </a:r>
            <a:endParaRPr lang="en-US" altLang="ja-JP" sz="8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l"/>
            <a:r>
              <a:rPr lang="en-US" altLang="ja-JP" sz="8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NVDA+A : </a:t>
            </a:r>
            <a:r>
              <a:rPr lang="ja-JP" altLang="en-US" sz="8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下に進む</a:t>
            </a:r>
            <a:endParaRPr lang="en-US" altLang="ja-JP" sz="800" kern="0" dirty="0" smtClean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cxnSp>
        <p:nvCxnSpPr>
          <p:cNvPr id="140" name="直線コネクタ 139"/>
          <p:cNvCxnSpPr/>
          <p:nvPr/>
        </p:nvCxnSpPr>
        <p:spPr bwMode="auto">
          <a:xfrm flipH="1">
            <a:off x="2637828" y="3299009"/>
            <a:ext cx="149143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コンテンツ プレースホルダー 2"/>
          <p:cNvSpPr txBox="1">
            <a:spLocks/>
          </p:cNvSpPr>
          <p:nvPr/>
        </p:nvSpPr>
        <p:spPr bwMode="auto">
          <a:xfrm>
            <a:off x="6642408" y="3594397"/>
            <a:ext cx="4470126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ja-JP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NVDA+B : </a:t>
            </a:r>
            <a:r>
              <a:rPr lang="ja-JP" altLang="en-US" sz="900" kern="0" dirty="0" smtClean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現在のウィンドウに含まれるオブジェクトの読み上げ</a:t>
            </a:r>
            <a:endParaRPr lang="en-US" altLang="ja-JP" sz="900" kern="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2510522" y="3903932"/>
            <a:ext cx="9736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ガシャ</a:t>
            </a:r>
            <a:endParaRPr lang="ja-JP" altLang="en-US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2492416" y="4744311"/>
            <a:ext cx="9736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00" dirty="0" smtClea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ポン</a:t>
            </a:r>
            <a:endParaRPr lang="ja-JP" altLang="en-US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cxnSp>
        <p:nvCxnSpPr>
          <p:cNvPr id="144" name="直線コネクタ 143"/>
          <p:cNvCxnSpPr/>
          <p:nvPr/>
        </p:nvCxnSpPr>
        <p:spPr bwMode="auto">
          <a:xfrm>
            <a:off x="4127759" y="2837941"/>
            <a:ext cx="0" cy="40259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 bwMode="auto">
          <a:xfrm>
            <a:off x="6535355" y="3577140"/>
            <a:ext cx="4206403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ユーザー設定</PresentationFormat>
  <Paragraphs>184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Ｐゴシック</vt:lpstr>
      <vt:lpstr>ＭＳ Ｐ明朝</vt:lpstr>
      <vt:lpstr>源ノ角ゴシック JP Bold</vt:lpstr>
      <vt:lpstr>源ノ角ゴシック JP Heavy</vt:lpstr>
      <vt:lpstr>源ノ角ゴシック JP Light</vt:lpstr>
      <vt:lpstr>源ノ角ゴシック JP Regular</vt:lpstr>
      <vt:lpstr>Arial</vt:lpstr>
      <vt:lpstr>Wingdings</vt:lpstr>
      <vt:lpstr>標準デザイン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2018-05-21T05:33:34Z</dcterms:created>
  <dcterms:modified xsi:type="dcterms:W3CDTF">2018-05-21T05:34:02Z</dcterms:modified>
</cp:coreProperties>
</file>