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1263"/>
  <p:notesSz cx="6886575" cy="1001712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9B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8" autoAdjust="0"/>
    <p:restoredTop sz="94635" autoAdjust="0"/>
  </p:normalViewPr>
  <p:slideViewPr>
    <p:cSldViewPr snapToGrid="0" snapToObjects="1">
      <p:cViewPr varScale="1">
        <p:scale>
          <a:sx n="102" d="100"/>
          <a:sy n="102" d="100"/>
        </p:scale>
        <p:origin x="135" y="69"/>
      </p:cViewPr>
      <p:guideLst>
        <p:guide orient="horz" pos="2382"/>
        <p:guide pos="33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396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5813" y="750888"/>
            <a:ext cx="53149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658" y="4757160"/>
            <a:ext cx="5509260" cy="450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396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24792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4938" y="304800"/>
            <a:ext cx="2406650" cy="64500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1813" y="304800"/>
            <a:ext cx="7070725" cy="64500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1813" y="1765300"/>
            <a:ext cx="47386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22900" y="1765300"/>
            <a:ext cx="47386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304800"/>
            <a:ext cx="96297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1765300"/>
            <a:ext cx="96297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1813" y="6888163"/>
            <a:ext cx="24939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8163"/>
            <a:ext cx="33877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888163"/>
            <a:ext cx="24939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041400">
              <a:defRPr sz="1800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92113" indent="-392113" algn="l" defTabSz="1041400" rtl="0" fontAlgn="base">
        <a:spcBef>
          <a:spcPct val="20000"/>
        </a:spcBef>
        <a:spcAft>
          <a:spcPct val="0"/>
        </a:spcAft>
        <a:buChar char="•"/>
        <a:defRPr kumimoji="1" sz="3800">
          <a:solidFill>
            <a:schemeClr val="tx1"/>
          </a:solidFill>
          <a:latin typeface="+mn-lt"/>
          <a:ea typeface="+mn-ea"/>
          <a:cs typeface="+mn-cs"/>
        </a:defRPr>
      </a:lvl1pPr>
      <a:lvl2pPr marL="849313" indent="-325438" algn="l" defTabSz="1041400" rtl="0" fontAlgn="base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01750" indent="-260350" algn="l" defTabSz="1041400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25625" indent="-260350" algn="l" defTabSz="1041400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3479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28051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2623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37195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1767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タイトル 1"/>
          <p:cNvSpPr txBox="1">
            <a:spLocks/>
          </p:cNvSpPr>
          <p:nvPr/>
        </p:nvSpPr>
        <p:spPr bwMode="auto">
          <a:xfrm>
            <a:off x="510432" y="172783"/>
            <a:ext cx="2043855" cy="159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ja-JP" sz="14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r>
              <a:rPr lang="ja-JP" altLang="en-US" sz="14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日本語チーム</a:t>
            </a:r>
            <a:endParaRPr lang="en-US" altLang="ja-JP" sz="14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en-US" altLang="ja-JP" sz="2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www.nvda.jp</a:t>
            </a:r>
          </a:p>
          <a:p>
            <a:pPr algn="r"/>
            <a:endParaRPr lang="en-US" altLang="ja-JP" sz="1000" kern="0" dirty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pPr algn="r"/>
            <a:r>
              <a:rPr lang="en-US" altLang="ja-JP" sz="37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</a:p>
          <a:p>
            <a:pPr algn="r"/>
            <a:r>
              <a:rPr lang="en-US" altLang="ja-JP" sz="2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Cheat Sheet</a:t>
            </a:r>
            <a:endParaRPr lang="en-US" altLang="ja-JP" sz="28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pic>
        <p:nvPicPr>
          <p:cNvPr id="7" name="図 6" descr="NVDA日本語版のアイコン 目の中にNの文字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6" y="210995"/>
            <a:ext cx="578274" cy="465798"/>
          </a:xfrm>
          <a:prstGeom prst="rect">
            <a:avLst/>
          </a:prstGeom>
        </p:spPr>
      </p:pic>
      <p:pic>
        <p:nvPicPr>
          <p:cNvPr id="16" name="図 15" descr="NVDA（本家版）のアイコン アルファベットのNとDの文字を重ねたようなロゴが白抜き、背景は紫色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9" y="942147"/>
            <a:ext cx="415048" cy="415048"/>
          </a:xfrm>
          <a:prstGeom prst="rect">
            <a:avLst/>
          </a:prstGeom>
        </p:spPr>
      </p:pic>
      <p:sp>
        <p:nvSpPr>
          <p:cNvPr id="91" name="コンテンツ プレースホルダー 2"/>
          <p:cNvSpPr txBox="1">
            <a:spLocks/>
          </p:cNvSpPr>
          <p:nvPr/>
        </p:nvSpPr>
        <p:spPr bwMode="auto">
          <a:xfrm>
            <a:off x="1047329" y="1890237"/>
            <a:ext cx="1503868" cy="21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ja-JP" sz="800" dirty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230518</a:t>
            </a:r>
            <a:endParaRPr lang="en-US" altLang="ja-JP" sz="800" kern="0" dirty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973306" y="2139262"/>
            <a:ext cx="15876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kern="0" dirty="0" err="1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Ctrl+Alt+N</a:t>
            </a:r>
            <a:r>
              <a:rPr lang="en-US" altLang="ja-JP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: NVDA</a:t>
            </a:r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起動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727580" y="185935"/>
            <a:ext cx="1899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制御キー</a:t>
            </a:r>
            <a:endParaRPr lang="en-US" altLang="ja-JP" sz="11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2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回押すと元のキーの機能）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Insert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キー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CapsLock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（英語キーボード）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721008" y="865322"/>
            <a:ext cx="1899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nvdajp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無変換キー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変換キー（オプション）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Esc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Mac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キーボード用オプション）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732786" y="1668235"/>
            <a:ext cx="21225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NVDA+N : NVDA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メニュー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NVDA+Q : NVDA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の終了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NVDA+1 : 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入力ヘルプ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9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既定アクション実行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759400" y="185935"/>
            <a:ext cx="20932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Windows </a:t>
            </a:r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操作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（フォーカス）</a:t>
            </a:r>
            <a:endParaRPr lang="en-US" altLang="ja-JP" sz="11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矢印キー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移動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で範囲選択）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Tab /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Shift+Tab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F6 / Shift+F6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ペイン移動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Enter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項目選択や実行など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ボタンを押すなど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Shift+F10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メニューキー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Alt+</a:t>
            </a:r>
            <a:r>
              <a:rPr lang="en-US" altLang="ja-JP" sz="1000" dirty="0" err="1">
                <a:latin typeface="Wingdings" panose="05000000000000000000" pitchFamily="2" charset="2"/>
              </a:rPr>
              <a:t>ê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コンボボックス展開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2" name="コンテンツ プレースホルダー 2"/>
          <p:cNvSpPr txBox="1">
            <a:spLocks/>
          </p:cNvSpPr>
          <p:nvPr/>
        </p:nvSpPr>
        <p:spPr bwMode="auto">
          <a:xfrm>
            <a:off x="6262273" y="1668235"/>
            <a:ext cx="619125" cy="22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報告</a:t>
            </a:r>
            <a:endParaRPr lang="en-US" altLang="ja-JP" sz="10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750347" y="1677288"/>
            <a:ext cx="2019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NVDA+Tab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タイトル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NVDA+D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詳細説明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NVDA+F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書式とドキュメント情報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17" name="グループ化 16" descr="テキストカーソル&#10;デスクトップ配列&#10;NVDA+上矢印：行の報告&#10;NVDA+下矢印：下に進む&#10;ラップトップ配列&#10;NVDA+L：行の報告&#10;NVDA+A：下に進む">
            <a:extLst>
              <a:ext uri="{FF2B5EF4-FFF2-40B4-BE49-F238E27FC236}">
                <a16:creationId xmlns:a16="http://schemas.microsoft.com/office/drawing/2014/main" id="{8F84F6CE-E73D-4CC2-BD87-2AC5973DAA94}"/>
              </a:ext>
            </a:extLst>
          </p:cNvPr>
          <p:cNvGrpSpPr/>
          <p:nvPr/>
        </p:nvGrpSpPr>
        <p:grpSpPr>
          <a:xfrm>
            <a:off x="2718638" y="2459779"/>
            <a:ext cx="3742189" cy="377443"/>
            <a:chOff x="2718638" y="2459779"/>
            <a:chExt cx="3742189" cy="377443"/>
          </a:xfrm>
        </p:grpSpPr>
        <p:sp>
          <p:nvSpPr>
            <p:cNvPr id="133" name="コンテンツ プレースホルダー 2"/>
            <p:cNvSpPr txBox="1">
              <a:spLocks/>
            </p:cNvSpPr>
            <p:nvPr/>
          </p:nvSpPr>
          <p:spPr bwMode="auto">
            <a:xfrm>
              <a:off x="2718638" y="2459779"/>
              <a:ext cx="1010604" cy="315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■ テキスト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　 カーソル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endPara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134" name="コンテンツ プレースホルダー 2"/>
            <p:cNvSpPr txBox="1">
              <a:spLocks/>
            </p:cNvSpPr>
            <p:nvPr/>
          </p:nvSpPr>
          <p:spPr bwMode="auto">
            <a:xfrm>
              <a:off x="3425993" y="2459779"/>
              <a:ext cx="2120696" cy="377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8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デスクトップ配列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</a:t>
              </a:r>
              <a:r>
                <a:rPr lang="en-US" altLang="ja-JP" sz="800" kern="0" dirty="0" err="1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NVDA+</a:t>
              </a:r>
              <a:r>
                <a:rPr lang="en-US" altLang="ja-JP" sz="800" dirty="0" err="1">
                  <a:latin typeface="Wingdings" panose="05000000000000000000" pitchFamily="2" charset="2"/>
                </a:rPr>
                <a:t>é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行の報告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ja-JP" altLang="en-US" sz="8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ラップトップ配列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NVDA+L 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行の報告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endPara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36" name="コンテンツ プレースホルダー 2"/>
            <p:cNvSpPr txBox="1">
              <a:spLocks/>
            </p:cNvSpPr>
            <p:nvPr/>
          </p:nvSpPr>
          <p:spPr bwMode="auto">
            <a:xfrm>
              <a:off x="5321079" y="2459779"/>
              <a:ext cx="1139748" cy="377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en-US" altLang="ja-JP" sz="800" kern="0" dirty="0" err="1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NVDA+</a:t>
              </a:r>
              <a:r>
                <a:rPr lang="en-US" altLang="ja-JP" sz="800" dirty="0" err="1">
                  <a:latin typeface="Wingdings" panose="05000000000000000000" pitchFamily="2" charset="2"/>
                </a:rPr>
                <a:t>ê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下に進む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NVDA+A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下に進む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</p:grpSp>
      <p:sp>
        <p:nvSpPr>
          <p:cNvPr id="10" name="タイトル 1"/>
          <p:cNvSpPr txBox="1">
            <a:spLocks/>
          </p:cNvSpPr>
          <p:nvPr/>
        </p:nvSpPr>
        <p:spPr bwMode="auto">
          <a:xfrm>
            <a:off x="6987610" y="78873"/>
            <a:ext cx="3754148" cy="4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1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ビジュアルハイライト</a:t>
            </a:r>
          </a:p>
        </p:txBody>
      </p:sp>
      <p:sp>
        <p:nvSpPr>
          <p:cNvPr id="128" name="コンテンツ プレースホルダー 2">
            <a:extLst>
              <a:ext uri="{FF2B5EF4-FFF2-40B4-BE49-F238E27FC236}">
                <a16:creationId xmlns:a16="http://schemas.microsoft.com/office/drawing/2014/main" id="{C0E8107F-0C3F-4329-9955-6A8CB40156CD}"/>
              </a:ext>
            </a:extLst>
          </p:cNvPr>
          <p:cNvSpPr txBox="1">
            <a:spLocks/>
          </p:cNvSpPr>
          <p:nvPr/>
        </p:nvSpPr>
        <p:spPr bwMode="auto">
          <a:xfrm>
            <a:off x="6991266" y="396277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フォーカスとナビゲーターオブジェクトが一致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18693" y="662362"/>
            <a:ext cx="3242353" cy="2916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青い実線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auto">
          <a:xfrm>
            <a:off x="6991266" y="982437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フォーカスとナビゲーターオブジェクトが分離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118693" y="1251827"/>
            <a:ext cx="3242353" cy="2916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青い点線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118693" y="1622012"/>
            <a:ext cx="3242353" cy="29284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ナビゲーターオブジェクト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赤い実線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8CAA730-6012-423E-AA04-FF49CC976048}"/>
              </a:ext>
            </a:extLst>
          </p:cNvPr>
          <p:cNvSpPr/>
          <p:nvPr/>
        </p:nvSpPr>
        <p:spPr>
          <a:xfrm>
            <a:off x="7118693" y="1993445"/>
            <a:ext cx="3242353" cy="29284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ブラウズモードのカーソル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黄色い実線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07536" y="2574498"/>
            <a:ext cx="1309596" cy="3857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コンテンツ</a:t>
            </a:r>
            <a:endParaRPr kumimoji="1" lang="ja-JP" altLang="en-US" sz="9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43" name="右矢印 42"/>
          <p:cNvSpPr/>
          <p:nvPr/>
        </p:nvSpPr>
        <p:spPr>
          <a:xfrm rot="16200000">
            <a:off x="888879" y="3037179"/>
            <a:ext cx="320652" cy="300130"/>
          </a:xfrm>
          <a:prstGeom prst="rightArrow">
            <a:avLst>
              <a:gd name="adj1" fmla="val 27358"/>
              <a:gd name="adj2" fmla="val 72642"/>
            </a:avLst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105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98012" y="3421643"/>
            <a:ext cx="1309596" cy="3429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</a:t>
            </a:r>
            <a:endParaRPr kumimoji="1" lang="ja-JP" altLang="en-US" sz="9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09" name="右矢印 108"/>
          <p:cNvSpPr/>
          <p:nvPr/>
        </p:nvSpPr>
        <p:spPr>
          <a:xfrm rot="16200000">
            <a:off x="888879" y="3838167"/>
            <a:ext cx="320652" cy="300130"/>
          </a:xfrm>
          <a:prstGeom prst="rightArrow">
            <a:avLst>
              <a:gd name="adj1" fmla="val 27358"/>
              <a:gd name="adj2" fmla="val 72642"/>
            </a:avLst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105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63" name="額縁 62"/>
          <p:cNvSpPr/>
          <p:nvPr/>
        </p:nvSpPr>
        <p:spPr>
          <a:xfrm>
            <a:off x="305516" y="4255873"/>
            <a:ext cx="352071" cy="357977"/>
          </a:xfrm>
          <a:prstGeom prst="bevel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キ</a:t>
            </a:r>
          </a:p>
        </p:txBody>
      </p:sp>
      <p:sp>
        <p:nvSpPr>
          <p:cNvPr id="64" name="額縁 63"/>
          <p:cNvSpPr/>
          <p:nvPr/>
        </p:nvSpPr>
        <p:spPr>
          <a:xfrm>
            <a:off x="684396" y="4255873"/>
            <a:ext cx="352071" cy="357977"/>
          </a:xfrm>
          <a:prstGeom prst="bevel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ー</a:t>
            </a:r>
            <a:endParaRPr kumimoji="1" lang="ja-JP" altLang="en-US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65" name="額縁 64"/>
          <p:cNvSpPr/>
          <p:nvPr/>
        </p:nvSpPr>
        <p:spPr>
          <a:xfrm>
            <a:off x="1063277" y="4255873"/>
            <a:ext cx="352071" cy="357977"/>
          </a:xfrm>
          <a:prstGeom prst="bevel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入</a:t>
            </a:r>
          </a:p>
        </p:txBody>
      </p:sp>
      <p:sp>
        <p:nvSpPr>
          <p:cNvPr id="66" name="額縁 65"/>
          <p:cNvSpPr/>
          <p:nvPr/>
        </p:nvSpPr>
        <p:spPr>
          <a:xfrm>
            <a:off x="1442157" y="4255873"/>
            <a:ext cx="352071" cy="357977"/>
          </a:xfrm>
          <a:prstGeom prst="bevel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力</a:t>
            </a:r>
          </a:p>
        </p:txBody>
      </p:sp>
      <p:sp>
        <p:nvSpPr>
          <p:cNvPr id="121" name="右矢印 120"/>
          <p:cNvSpPr/>
          <p:nvPr/>
        </p:nvSpPr>
        <p:spPr>
          <a:xfrm rot="5400000" flipV="1">
            <a:off x="888879" y="4733517"/>
            <a:ext cx="320652" cy="300130"/>
          </a:xfrm>
          <a:prstGeom prst="rightArrow">
            <a:avLst>
              <a:gd name="adj1" fmla="val 27358"/>
              <a:gd name="adj2" fmla="val 7264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1400"/>
            <a:endParaRPr lang="ja-JP" altLang="en-US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388486" y="5132039"/>
            <a:ext cx="1319519" cy="32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endParaRPr lang="ja-JP" altLang="en-US" sz="1400" dirty="0">
              <a:solidFill>
                <a:schemeClr val="tx1"/>
              </a:solidFill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6" name="右矢印 95"/>
          <p:cNvSpPr/>
          <p:nvPr/>
        </p:nvSpPr>
        <p:spPr>
          <a:xfrm rot="5400000">
            <a:off x="888340" y="5543817"/>
            <a:ext cx="320400" cy="298800"/>
          </a:xfrm>
          <a:prstGeom prst="rightArrow">
            <a:avLst>
              <a:gd name="adj1" fmla="val 27358"/>
              <a:gd name="adj2" fmla="val 43699"/>
            </a:avLst>
          </a:prstGeom>
          <a:pattFill prst="wdDnDiag">
            <a:fgClr>
              <a:schemeClr val="accent4"/>
            </a:fgClr>
            <a:bgClr>
              <a:schemeClr val="bg1"/>
            </a:bgClr>
          </a:patt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88487" y="5929717"/>
            <a:ext cx="1319519" cy="3914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</a:t>
            </a:r>
            <a:endParaRPr kumimoji="1" lang="ja-JP" altLang="en-US" sz="9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0" name="右矢印 119"/>
          <p:cNvSpPr/>
          <p:nvPr/>
        </p:nvSpPr>
        <p:spPr>
          <a:xfrm rot="5400000">
            <a:off x="888340" y="6421886"/>
            <a:ext cx="320400" cy="298800"/>
          </a:xfrm>
          <a:prstGeom prst="rightArrow">
            <a:avLst>
              <a:gd name="adj1" fmla="val 27358"/>
              <a:gd name="adj2" fmla="val 43699"/>
            </a:avLst>
          </a:prstGeom>
          <a:pattFill prst="wdDnDiag">
            <a:fgClr>
              <a:schemeClr val="accent4"/>
            </a:fgClr>
            <a:bgClr>
              <a:schemeClr val="bg1"/>
            </a:bgClr>
          </a:patt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88486" y="6823193"/>
            <a:ext cx="1324384" cy="386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コンテンツ</a:t>
            </a:r>
            <a:endParaRPr kumimoji="1" lang="ja-JP" altLang="en-US" sz="9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2043923" y="3394479"/>
            <a:ext cx="1960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ブラウザとコンテンツを操作</a:t>
            </a:r>
          </a:p>
        </p:txBody>
      </p:sp>
      <p:sp>
        <p:nvSpPr>
          <p:cNvPr id="34" name="タイトル 1"/>
          <p:cNvSpPr txBox="1">
            <a:spLocks/>
          </p:cNvSpPr>
          <p:nvPr/>
        </p:nvSpPr>
        <p:spPr bwMode="auto">
          <a:xfrm>
            <a:off x="2062701" y="3481114"/>
            <a:ext cx="1923296" cy="5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6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フォーカスモード</a:t>
            </a:r>
          </a:p>
        </p:txBody>
      </p:sp>
      <p:sp>
        <p:nvSpPr>
          <p:cNvPr id="142" name="正方形/長方形 141"/>
          <p:cNvSpPr/>
          <p:nvPr/>
        </p:nvSpPr>
        <p:spPr>
          <a:xfrm>
            <a:off x="2510522" y="3903932"/>
            <a:ext cx="9736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ガシャ</a:t>
            </a:r>
          </a:p>
        </p:txBody>
      </p:sp>
      <p:sp>
        <p:nvSpPr>
          <p:cNvPr id="77" name="タイトル 1"/>
          <p:cNvSpPr txBox="1">
            <a:spLocks/>
          </p:cNvSpPr>
          <p:nvPr/>
        </p:nvSpPr>
        <p:spPr bwMode="auto">
          <a:xfrm>
            <a:off x="2366789" y="4193297"/>
            <a:ext cx="1315120" cy="479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2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自動切替または</a:t>
            </a:r>
            <a:endParaRPr lang="en-US" altLang="ja-JP" sz="12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1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ja-JP" altLang="en-US" sz="11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スペース</a:t>
            </a:r>
            <a:endParaRPr lang="en-US" altLang="ja-JP" sz="12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78" name="右カーブ矢印 77"/>
          <p:cNvSpPr/>
          <p:nvPr/>
        </p:nvSpPr>
        <p:spPr bwMode="auto">
          <a:xfrm>
            <a:off x="2256535" y="3983153"/>
            <a:ext cx="319536" cy="925369"/>
          </a:xfrm>
          <a:prstGeom prst="curv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1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sp>
        <p:nvSpPr>
          <p:cNvPr id="114" name="コンテンツ プレースホルダー 2"/>
          <p:cNvSpPr txBox="1">
            <a:spLocks/>
          </p:cNvSpPr>
          <p:nvPr/>
        </p:nvSpPr>
        <p:spPr bwMode="auto">
          <a:xfrm>
            <a:off x="2039991" y="4290519"/>
            <a:ext cx="404598" cy="203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ja-JP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Esc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79" name="右カーブ矢印 78"/>
          <p:cNvSpPr/>
          <p:nvPr/>
        </p:nvSpPr>
        <p:spPr bwMode="auto">
          <a:xfrm rot="10800000">
            <a:off x="3441257" y="3949038"/>
            <a:ext cx="319536" cy="925369"/>
          </a:xfrm>
          <a:prstGeom prst="curved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1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2492416" y="4744311"/>
            <a:ext cx="9736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ポン</a:t>
            </a:r>
          </a:p>
        </p:txBody>
      </p:sp>
      <p:sp>
        <p:nvSpPr>
          <p:cNvPr id="73" name="タイトル 1"/>
          <p:cNvSpPr txBox="1">
            <a:spLocks/>
          </p:cNvSpPr>
          <p:nvPr/>
        </p:nvSpPr>
        <p:spPr bwMode="auto">
          <a:xfrm>
            <a:off x="2050316" y="4903405"/>
            <a:ext cx="1948067" cy="4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ブラウズモード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822290" y="5266248"/>
            <a:ext cx="240541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がブラウザを制御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/>
            <a:r>
              <a:rPr lang="en-US" altLang="ja-JP" sz="5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>
              <a:lnSpc>
                <a:spcPts val="1000"/>
              </a:lnSpc>
            </a:pPr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矢印キーでブラウズ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</a:t>
            </a:r>
            <a:r>
              <a:rPr lang="en-US" altLang="ja-JP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NVDA+V : </a:t>
            </a:r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画面レイアウト） 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見出しジャンプ  ▼ 要素リスト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endParaRPr lang="en-US" altLang="ja-JP" sz="7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Tab /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Enter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などはフォーカスモードと同じ</a:t>
            </a:r>
            <a:endParaRPr lang="en-US" altLang="ja-JP" sz="6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2045554" y="6171299"/>
            <a:ext cx="195759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Chrome / Edge / Firefox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Internet Explorer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Word / Excel / Outlook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Acrobat Reader / Kindle for PC</a:t>
            </a:r>
          </a:p>
        </p:txBody>
      </p:sp>
      <p:sp>
        <p:nvSpPr>
          <p:cNvPr id="124" name="コンテンツ プレースホルダー 2"/>
          <p:cNvSpPr txBox="1">
            <a:spLocks/>
          </p:cNvSpPr>
          <p:nvPr/>
        </p:nvSpPr>
        <p:spPr bwMode="auto">
          <a:xfrm>
            <a:off x="2718638" y="2849373"/>
            <a:ext cx="1351478" cy="43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テーブル内の移動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dirty="0" err="1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Ctrl+Alt</a:t>
            </a:r>
            <a:r>
              <a:rPr lang="en-US" altLang="ja-JP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+</a:t>
            </a:r>
            <a:r>
              <a:rPr lang="ja-JP" altLang="en-US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矢印キー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273593" y="2842383"/>
            <a:ext cx="2143555" cy="10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r>
              <a:rPr lang="ja-JP" altLang="en-US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NVDA+F7 : </a:t>
            </a:r>
            <a:r>
              <a:rPr lang="ja-JP" altLang="en-US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要素リスト</a:t>
            </a:r>
            <a:endParaRPr lang="en-US" altLang="ja-JP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（閲覧・実行・検索）</a:t>
            </a:r>
            <a:endParaRPr lang="en-US" altLang="ja-JP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フォームフィールド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/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ブラウザの場合）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pic>
        <p:nvPicPr>
          <p:cNvPr id="9" name="図 8" descr="画像 要素リスト"/>
          <p:cNvPicPr>
            <a:picLocks noChangeAspect="1"/>
          </p:cNvPicPr>
          <p:nvPr/>
        </p:nvPicPr>
        <p:blipFill rotWithShape="1">
          <a:blip r:embed="rId5"/>
          <a:srcRect l="1034" r="48402" b="62023"/>
          <a:stretch/>
        </p:blipFill>
        <p:spPr>
          <a:xfrm>
            <a:off x="5689426" y="3066871"/>
            <a:ext cx="790450" cy="710234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273594" y="3896046"/>
            <a:ext cx="1653795" cy="353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1</a:t>
            </a:r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文字ナビゲーション</a:t>
            </a:r>
            <a:endParaRPr lang="en-US" altLang="ja-JP" sz="10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で逆方向）</a:t>
            </a:r>
            <a:endParaRPr lang="en-US" altLang="ja-JP" sz="8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H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見出し（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1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～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6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も可）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L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リスト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I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リスト項目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T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テーブル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K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リンク </a:t>
            </a:r>
            <a:r>
              <a:rPr lang="ja-JP" altLang="en-US" sz="7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（報告 </a:t>
            </a:r>
            <a:r>
              <a:rPr lang="en-US" altLang="ja-JP" sz="7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NVDA+K</a:t>
            </a:r>
            <a:r>
              <a:rPr lang="ja-JP" altLang="en-US" sz="7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F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U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未訪問リンク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V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訪問済みリンク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E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B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ボタン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X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コンボボックス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R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ラジオボタン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M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フレーム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G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画像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D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ランドマーク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O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76" name="コンテンツ プレースホルダー 2"/>
          <p:cNvSpPr txBox="1">
            <a:spLocks/>
          </p:cNvSpPr>
          <p:nvPr/>
        </p:nvSpPr>
        <p:spPr bwMode="auto">
          <a:xfrm>
            <a:off x="2093395" y="6904578"/>
            <a:ext cx="2010672" cy="46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カンマ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/ Shift+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カンマ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コンテナ要素の直後・先頭に移動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0" name="コンテンツ プレースホルダー 2"/>
          <p:cNvSpPr txBox="1">
            <a:spLocks/>
          </p:cNvSpPr>
          <p:nvPr/>
        </p:nvSpPr>
        <p:spPr bwMode="auto">
          <a:xfrm>
            <a:off x="6642408" y="2459779"/>
            <a:ext cx="2133452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レビューカーソル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732261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テンキー（デスクトップ配列）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94" name="表 93" descr="1 前の文字&#10;2 現在の文字&#10;3 次の文字&#10;4 前の単語&#10;5 現在の単語&#10;6 次の単語&#10;7 前の行&#10;8 現在の行&#10;9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0892"/>
              </p:ext>
            </p:extLst>
          </p:nvPr>
        </p:nvGraphicFramePr>
        <p:xfrm>
          <a:off x="6745113" y="2881602"/>
          <a:ext cx="1769669" cy="62239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前の文字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8457333" y="3078389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8617600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（ラップトップ配列）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99" name="表 98" descr="左矢印 前の文字&#10;ピリオド 現在の文字&#10;右矢印 次の文字&#10;Ctrl+左矢印 前の単語&#10;Ctrl+ピリオド 現在の単語&#10;Ctrl+右矢印 次の単語&#10;上矢印 前の行&#10;Shift+ピリオド 現在の行&#10;下矢印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05404"/>
              </p:ext>
            </p:extLst>
          </p:nvPr>
        </p:nvGraphicFramePr>
        <p:xfrm>
          <a:off x="8671727" y="2881602"/>
          <a:ext cx="1896947" cy="6400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Shift+</a:t>
                      </a:r>
                      <a:r>
                        <a:rPr kumimoji="1" lang="ja-JP" altLang="en-US" sz="6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dirty="0"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コンテンツ プレースホルダー 2"/>
          <p:cNvSpPr txBox="1">
            <a:spLocks/>
          </p:cNvSpPr>
          <p:nvPr/>
        </p:nvSpPr>
        <p:spPr bwMode="auto">
          <a:xfrm>
            <a:off x="6642408" y="3594397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NVDA+B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現在のウィンドウに含まれるオブジェクトの読み上げ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117" name="コンテンツ プレースホルダー 2"/>
          <p:cNvSpPr txBox="1">
            <a:spLocks/>
          </p:cNvSpPr>
          <p:nvPr/>
        </p:nvSpPr>
        <p:spPr bwMode="auto">
          <a:xfrm>
            <a:off x="6092531" y="3896046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オブジェクトナビゲーション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203972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テンキー（デスクトップ配列）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57" name="表 56" descr="1 前のレビューモード&#10;2 子の要素&#10;3 &#10;4 前の要素&#10;5 現在の要素&#10;6 次の要素&#10;7 次のレビューモード&#10;8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79242"/>
              </p:ext>
            </p:extLst>
          </p:nvPr>
        </p:nvGraphicFramePr>
        <p:xfrm>
          <a:off x="6203972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7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親の要素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前のレビューモード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子の要素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正方形/長方形 104"/>
          <p:cNvSpPr/>
          <p:nvPr/>
        </p:nvSpPr>
        <p:spPr>
          <a:xfrm>
            <a:off x="8243941" y="4561706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8514783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（ラップトップ配列）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104" name="表 103" descr="PageDown 前のレビューモード&#10;Shift+下矢印 子の要素&#10; &#10;Shift+左矢印 前の要素&#10;Shift+O 現在の要素&#10;Shift+右矢印 次の要素&#10;PageUp 次のレビューモード&#10;Shift+上矢印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99560"/>
              </p:ext>
            </p:extLst>
          </p:nvPr>
        </p:nvGraphicFramePr>
        <p:xfrm>
          <a:off x="8514783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600" kern="1200" dirty="0" err="1">
                          <a:solidFill>
                            <a:schemeClr val="dk1"/>
                          </a:solidFill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PageUp</a:t>
                      </a:r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kumimoji="1" lang="en-US" altLang="ja-JP" sz="8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O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</a:rPr>
                        <a:t>PageDown</a:t>
                      </a:r>
                      <a:endParaRPr kumimoji="1" lang="ja-JP" altLang="en-US" sz="600" dirty="0"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正方形/長方形 84"/>
          <p:cNvSpPr/>
          <p:nvPr/>
        </p:nvSpPr>
        <p:spPr>
          <a:xfrm>
            <a:off x="6087566" y="5170355"/>
            <a:ext cx="42806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書式とドキュメント情報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設定で不要な報告をチェックなしに）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フォント名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フォントサイズ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フォント属性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強調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スタイル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色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b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</a:b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ドキュメント情報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コメント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校閲者による更新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スペルミス</a:t>
            </a: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7118842" y="5462807"/>
            <a:ext cx="12308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ページと間隔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ページ番号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段落インデント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行間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配置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147542" y="5462807"/>
            <a:ext cx="12308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テーブル情報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テーブル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行と列の見出し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セル番地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セルの罫線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9190948" y="5462807"/>
            <a:ext cx="10508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要素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画像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リスト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引用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グループ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9770581" y="5462807"/>
            <a:ext cx="10508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記事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フレーム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クリック可能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0" name="コンテンツ プレースホルダー 2"/>
          <p:cNvSpPr txBox="1">
            <a:spLocks/>
          </p:cNvSpPr>
          <p:nvPr/>
        </p:nvSpPr>
        <p:spPr bwMode="auto">
          <a:xfrm>
            <a:off x="8377959" y="6634309"/>
            <a:ext cx="2299566" cy="85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声や音を止める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NVDA+S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読み上げモード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設定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音声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エンジンなし 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ツール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スピーチビューアー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読み上げ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Ctrl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停止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Shift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一時停止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0" name="コンテンツ プレースホルダー 2"/>
          <p:cNvSpPr txBox="1">
            <a:spLocks/>
          </p:cNvSpPr>
          <p:nvPr/>
        </p:nvSpPr>
        <p:spPr bwMode="auto">
          <a:xfrm>
            <a:off x="7366934" y="6625328"/>
            <a:ext cx="3482262" cy="99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NVDA+M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マウスカーソル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NVDA+U : </a:t>
            </a:r>
            <a:r>
              <a:rPr lang="ja-JP" altLang="en-US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プログレス</a:t>
            </a:r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NVDA+P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記号</a:t>
            </a:r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b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</a:br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C456358-8373-4A82-BDCC-F8A9EDCB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3374" y="-114300"/>
            <a:ext cx="10805132" cy="7736489"/>
            <a:chOff x="-63374" y="-114300"/>
            <a:chExt cx="10805132" cy="7736489"/>
          </a:xfrm>
        </p:grpSpPr>
        <p:cxnSp>
          <p:nvCxnSpPr>
            <p:cNvPr id="87" name="直線コネクタ 86"/>
            <p:cNvCxnSpPr/>
            <p:nvPr/>
          </p:nvCxnSpPr>
          <p:spPr bwMode="auto">
            <a:xfrm>
              <a:off x="6900978" y="-114300"/>
              <a:ext cx="0" cy="25291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 bwMode="auto">
            <a:xfrm>
              <a:off x="2637828" y="1609055"/>
              <a:ext cx="42631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 bwMode="auto">
            <a:xfrm>
              <a:off x="2637828" y="-114300"/>
              <a:ext cx="0" cy="34133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 bwMode="auto">
            <a:xfrm>
              <a:off x="4127759" y="3829273"/>
              <a:ext cx="661399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 bwMode="auto">
            <a:xfrm>
              <a:off x="6541635" y="2411747"/>
              <a:ext cx="0" cy="14175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 bwMode="auto">
            <a:xfrm>
              <a:off x="4676178" y="0"/>
              <a:ext cx="0" cy="24117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 bwMode="auto">
            <a:xfrm>
              <a:off x="917157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 bwMode="auto">
            <a:xfrm>
              <a:off x="7342024" y="6586101"/>
              <a:ext cx="33997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 bwMode="auto">
            <a:xfrm>
              <a:off x="5982333" y="3829273"/>
              <a:ext cx="0" cy="37319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 bwMode="auto">
            <a:xfrm>
              <a:off x="5984606" y="5099628"/>
              <a:ext cx="4757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 bwMode="auto">
            <a:xfrm>
              <a:off x="70951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 bwMode="auto">
            <a:xfrm>
              <a:off x="7342024" y="6582027"/>
              <a:ext cx="0" cy="10401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 bwMode="auto">
            <a:xfrm>
              <a:off x="81619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 bwMode="auto">
            <a:xfrm>
              <a:off x="-63374" y="2414806"/>
              <a:ext cx="1080513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 bwMode="auto">
            <a:xfrm>
              <a:off x="2043713" y="6865006"/>
              <a:ext cx="0" cy="6962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 bwMode="auto">
            <a:xfrm>
              <a:off x="2045554" y="6863923"/>
              <a:ext cx="20837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cxnSpLocks/>
            </p:cNvCxnSpPr>
            <p:nvPr/>
          </p:nvCxnSpPr>
          <p:spPr bwMode="auto">
            <a:xfrm>
              <a:off x="9764372" y="5681238"/>
              <a:ext cx="0" cy="5817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 bwMode="auto">
            <a:xfrm>
              <a:off x="2637828" y="2838972"/>
              <a:ext cx="390380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 bwMode="auto">
            <a:xfrm>
              <a:off x="8345672" y="7086232"/>
              <a:ext cx="0" cy="1914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 bwMode="auto">
            <a:xfrm>
              <a:off x="8823654" y="6911007"/>
              <a:ext cx="0" cy="1752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 bwMode="auto">
            <a:xfrm flipH="1">
              <a:off x="8345672" y="7089994"/>
              <a:ext cx="4791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 bwMode="auto">
            <a:xfrm flipH="1">
              <a:off x="2637828" y="3299009"/>
              <a:ext cx="14914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 bwMode="auto">
            <a:xfrm>
              <a:off x="4127759" y="2837941"/>
              <a:ext cx="0" cy="40259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 bwMode="auto">
            <a:xfrm>
              <a:off x="6535355" y="3577140"/>
              <a:ext cx="42064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ユーザー設定</PresentationFormat>
  <Paragraphs>191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源ノ角ゴシック JP Bold</vt:lpstr>
      <vt:lpstr>源ノ角ゴシック JP Heavy</vt:lpstr>
      <vt:lpstr>源ノ角ゴシック JP Light</vt:lpstr>
      <vt:lpstr>源ノ角ゴシック JP Regular</vt:lpstr>
      <vt:lpstr>Arial</vt:lpstr>
      <vt:lpstr>Wingdings</vt:lpstr>
      <vt:lpstr>標準デザイン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2018-05-21T05:33:34Z</dcterms:created>
  <dcterms:modified xsi:type="dcterms:W3CDTF">2023-05-18T09:16:20Z</dcterms:modified>
</cp:coreProperties>
</file>