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693400" cy="756126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29B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605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134" y="138"/>
      </p:cViewPr>
      <p:guideLst>
        <p:guide orient="horz" pos="2382"/>
        <p:guide pos="33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49099" cy="495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1028" tIns="95514" rIns="191028" bIns="95514" numCol="1" anchor="t" anchorCtr="0" compatLnSpc="1">
            <a:prstTxWarp prst="textNoShape">
              <a:avLst/>
            </a:prstTxWarp>
          </a:bodyPr>
          <a:lstStyle>
            <a:lvl1pPr>
              <a:defRPr sz="2500"/>
            </a:lvl1pPr>
          </a:lstStyle>
          <a:p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517" y="0"/>
            <a:ext cx="2949099" cy="495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1028" tIns="95514" rIns="191028" bIns="95514" numCol="1" anchor="t" anchorCtr="0" compatLnSpc="1">
            <a:prstTxWarp prst="textNoShape">
              <a:avLst/>
            </a:prstTxWarp>
          </a:bodyPr>
          <a:lstStyle>
            <a:lvl1pPr algn="r">
              <a:defRPr sz="2500"/>
            </a:lvl1pPr>
          </a:lstStyle>
          <a:p>
            <a:endParaRPr lang="en-US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72087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62" y="4720218"/>
            <a:ext cx="5444490" cy="4473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1028" tIns="95514" rIns="191028" bIns="95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440429"/>
            <a:ext cx="2949099" cy="495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1028" tIns="95514" rIns="191028" bIns="95514" numCol="1" anchor="b" anchorCtr="0" compatLnSpc="1">
            <a:prstTxWarp prst="textNoShape">
              <a:avLst/>
            </a:prstTxWarp>
          </a:bodyPr>
          <a:lstStyle>
            <a:lvl1pPr>
              <a:defRPr sz="2500"/>
            </a:lvl1pPr>
          </a:lstStyle>
          <a:p>
            <a:endParaRPr lang="en-US" altLang="ja-JP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517" y="9440429"/>
            <a:ext cx="2949099" cy="495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1028" tIns="95514" rIns="191028" bIns="95514" numCol="1" anchor="b" anchorCtr="0" compatLnSpc="1">
            <a:prstTxWarp prst="textNoShape">
              <a:avLst/>
            </a:prstTxWarp>
          </a:bodyPr>
          <a:lstStyle>
            <a:lvl1pPr algn="r">
              <a:defRPr sz="2500"/>
            </a:lvl1pPr>
          </a:lstStyle>
          <a:p>
            <a:fld id="{FE2CA958-E49E-473B-84CD-EC6C61D0219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90057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7CA705-0DD9-4AE9-9ED7-683C30A207C7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424792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0DADD-A7BE-47B0-9B30-7C5960E54EB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4890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6DD6D3-4628-458B-AC25-399F2EAE9F0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776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754938" y="304800"/>
            <a:ext cx="2406650" cy="645001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31813" y="304800"/>
            <a:ext cx="7070725" cy="645001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43166-39D8-4B4E-978A-92AB92E19B4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323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946D5-BADC-4BFE-87F0-6A37520221C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3904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CB0DD-9066-40C1-815E-F2EA3335945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2805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31813" y="1765300"/>
            <a:ext cx="47386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22900" y="1765300"/>
            <a:ext cx="4738688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B726-AA27-475B-BD63-A08FABE8C2B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7704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DDA555-9F2D-4FA8-9E6D-3AC01825947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6462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8C94D-A95B-47E7-AF58-4717ACE36F1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2572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7ADD6-D9D3-4574-B324-131D8C6A479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440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3D7F6-978B-4D00-87F8-160A85E66F3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951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8A326-4F2D-4746-A7E8-DE8A310DAEB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009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1813" y="304800"/>
            <a:ext cx="9629775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3" y="1765300"/>
            <a:ext cx="9629775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1813" y="6888163"/>
            <a:ext cx="2493962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defTabSz="1041400">
              <a:defRPr sz="18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2838" y="6888163"/>
            <a:ext cx="338772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algn="ctr" defTabSz="1041400">
              <a:defRPr sz="18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7625" y="6888163"/>
            <a:ext cx="2493963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algn="r" defTabSz="1041400">
              <a:defRPr sz="1800"/>
            </a:lvl1pPr>
          </a:lstStyle>
          <a:p>
            <a:fld id="{463C1E14-8B1E-475D-A2E9-F26D873A366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2pPr>
      <a:lvl3pPr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3pPr>
      <a:lvl4pPr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4pPr>
      <a:lvl5pPr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92113" indent="-392113" algn="l" defTabSz="1041400" rtl="0" fontAlgn="base">
        <a:spcBef>
          <a:spcPct val="20000"/>
        </a:spcBef>
        <a:spcAft>
          <a:spcPct val="0"/>
        </a:spcAft>
        <a:buChar char="•"/>
        <a:defRPr kumimoji="1" sz="3800">
          <a:solidFill>
            <a:schemeClr val="tx1"/>
          </a:solidFill>
          <a:latin typeface="+mn-lt"/>
          <a:ea typeface="+mn-ea"/>
          <a:cs typeface="+mn-cs"/>
        </a:defRPr>
      </a:lvl1pPr>
      <a:lvl2pPr marL="849313" indent="-325438" algn="l" defTabSz="1041400" rtl="0" fontAlgn="base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+mn-lt"/>
          <a:ea typeface="+mn-ea"/>
        </a:defRPr>
      </a:lvl2pPr>
      <a:lvl3pPr marL="1301750" indent="-260350" algn="l" defTabSz="1041400" rtl="0" fontAlgn="base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3pPr>
      <a:lvl4pPr marL="1825625" indent="-260350" algn="l" defTabSz="1041400" rtl="0" fontAlgn="base">
        <a:spcBef>
          <a:spcPct val="20000"/>
        </a:spcBef>
        <a:spcAft>
          <a:spcPct val="0"/>
        </a:spcAft>
        <a:buChar char="–"/>
        <a:defRPr kumimoji="1" sz="2500">
          <a:solidFill>
            <a:schemeClr val="tx1"/>
          </a:solidFill>
          <a:latin typeface="+mn-lt"/>
          <a:ea typeface="+mn-ea"/>
        </a:defRPr>
      </a:lvl4pPr>
      <a:lvl5pPr marL="2347913" indent="-263525" algn="l" defTabSz="1041400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5pPr>
      <a:lvl6pPr marL="2805113" indent="-263525" algn="l" defTabSz="1041400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6pPr>
      <a:lvl7pPr marL="3262313" indent="-263525" algn="l" defTabSz="1041400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7pPr>
      <a:lvl8pPr marL="3719513" indent="-263525" algn="l" defTabSz="1041400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8pPr>
      <a:lvl9pPr marL="4176713" indent="-263525" algn="l" defTabSz="1041400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 descr="NVDA日本語チーム&#10;www.nvda.jp&#10;NVDA Cheat Sheet&#10;210522&#10;Ctrl+Alt+N:NVDA起動&#10;">
            <a:extLst>
              <a:ext uri="{FF2B5EF4-FFF2-40B4-BE49-F238E27FC236}">
                <a16:creationId xmlns:a16="http://schemas.microsoft.com/office/drawing/2014/main" id="{3841A42A-6348-4957-B0E2-5CECB9280A33}"/>
              </a:ext>
            </a:extLst>
          </p:cNvPr>
          <p:cNvGrpSpPr/>
          <p:nvPr/>
        </p:nvGrpSpPr>
        <p:grpSpPr>
          <a:xfrm>
            <a:off x="208446" y="168094"/>
            <a:ext cx="2352507" cy="2217389"/>
            <a:chOff x="208446" y="168094"/>
            <a:chExt cx="2352507" cy="2217389"/>
          </a:xfrm>
        </p:grpSpPr>
        <p:sp>
          <p:nvSpPr>
            <p:cNvPr id="74" name="タイトル 1"/>
            <p:cNvSpPr txBox="1">
              <a:spLocks/>
            </p:cNvSpPr>
            <p:nvPr/>
          </p:nvSpPr>
          <p:spPr bwMode="auto">
            <a:xfrm>
              <a:off x="510432" y="168094"/>
              <a:ext cx="2043855" cy="1595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4277" tIns="52139" rIns="104277" bIns="52139" numCol="1" anchor="ctr" anchorCtr="0" compatLnSpc="1">
              <a:prstTxWarp prst="textNoShape">
                <a:avLst/>
              </a:prstTxWarp>
            </a:bodyPr>
            <a:lstStyle>
              <a:lvl1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2pPr>
              <a:lvl3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3pPr>
              <a:lvl4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4pPr>
              <a:lvl5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5pPr>
              <a:lvl6pPr marL="4572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6pPr>
              <a:lvl7pPr marL="9144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7pPr>
              <a:lvl8pPr marL="13716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8pPr>
              <a:lvl9pPr marL="18288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/>
              <a:r>
                <a:rPr lang="en-US" altLang="ja-JP" sz="1400" kern="0" dirty="0">
                  <a:latin typeface="源ノ角ゴシック JP Bold" panose="020B0800000000000000" pitchFamily="34" charset="-128"/>
                  <a:ea typeface="源ノ角ゴシック JP Bold" panose="020B0800000000000000" pitchFamily="34" charset="-128"/>
                </a:rPr>
                <a:t>NVDA</a:t>
              </a:r>
              <a:r>
                <a:rPr lang="ja-JP" altLang="en-US" sz="1400" kern="0" dirty="0">
                  <a:latin typeface="源ノ角ゴシック JP Bold" panose="020B0800000000000000" pitchFamily="34" charset="-128"/>
                  <a:ea typeface="源ノ角ゴシック JP Bold" panose="020B0800000000000000" pitchFamily="34" charset="-128"/>
                </a:rPr>
                <a:t>日本語チーム</a:t>
              </a:r>
              <a:endParaRPr lang="en-US" altLang="ja-JP" sz="1400" kern="0" dirty="0">
                <a:latin typeface="Wingdings" panose="05000000000000000000" pitchFamily="2" charset="2"/>
                <a:ea typeface="源ノ角ゴシック JP Bold" panose="020B0800000000000000" pitchFamily="34" charset="-128"/>
              </a:endParaRPr>
            </a:p>
            <a:p>
              <a:pPr algn="r"/>
              <a:r>
                <a:rPr lang="en-US" altLang="ja-JP" sz="2000" kern="0" dirty="0"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www.nvda.jp</a:t>
              </a:r>
            </a:p>
            <a:p>
              <a:pPr algn="r"/>
              <a:endParaRPr lang="en-US" altLang="ja-JP" sz="1000" kern="0" dirty="0">
                <a:latin typeface="源ノ角ゴシック JP Light" panose="020B0300000000000000" pitchFamily="34" charset="-128"/>
                <a:ea typeface="源ノ角ゴシック JP Light" panose="020B0300000000000000" pitchFamily="34" charset="-128"/>
              </a:endParaRPr>
            </a:p>
            <a:p>
              <a:pPr algn="r"/>
              <a:r>
                <a:rPr lang="en-US" altLang="ja-JP" sz="3700" kern="0" dirty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NVDA</a:t>
              </a:r>
            </a:p>
            <a:p>
              <a:pPr algn="r"/>
              <a:r>
                <a:rPr lang="en-US" altLang="ja-JP" sz="2000" kern="0" dirty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Cheat Sheet</a:t>
              </a:r>
              <a:endParaRPr lang="en-US" altLang="ja-JP" sz="28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endParaRPr>
            </a:p>
          </p:txBody>
        </p:sp>
        <p:sp>
          <p:nvSpPr>
            <p:cNvPr id="91" name="コンテンツ プレースホルダー 2"/>
            <p:cNvSpPr txBox="1">
              <a:spLocks/>
            </p:cNvSpPr>
            <p:nvPr/>
          </p:nvSpPr>
          <p:spPr bwMode="auto">
            <a:xfrm>
              <a:off x="1929799" y="1760679"/>
              <a:ext cx="606916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4277" tIns="52139" rIns="104277" bIns="52139" numCol="1" anchor="t" anchorCtr="0" compatLnSpc="1">
              <a:prstTxWarp prst="textNoShape">
                <a:avLst/>
              </a:prstTxWarp>
            </a:bodyPr>
            <a:lstStyle>
              <a:lvl1pPr marL="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2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71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288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2860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743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200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657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r"/>
              <a:r>
                <a:rPr lang="en-US" altLang="ja-JP" sz="800" dirty="0">
                  <a:latin typeface="源ノ角ゴシック JP Light" panose="020B0300000000000000" pitchFamily="34" charset="-128"/>
                  <a:ea typeface="源ノ角ゴシック JP Light" panose="020B0300000000000000" pitchFamily="34" charset="-128"/>
                </a:rPr>
                <a:t>210522</a:t>
              </a:r>
              <a:endParaRPr lang="en-US" altLang="ja-JP" sz="800" kern="0" dirty="0">
                <a:latin typeface="源ノ角ゴシック JP Light" panose="020B0300000000000000" pitchFamily="34" charset="-128"/>
                <a:ea typeface="源ノ角ゴシック JP Light" panose="020B0300000000000000" pitchFamily="34" charset="-128"/>
              </a:endParaRPr>
            </a:p>
          </p:txBody>
        </p:sp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46" y="210995"/>
              <a:ext cx="578274" cy="465798"/>
            </a:xfrm>
            <a:prstGeom prst="rect">
              <a:avLst/>
            </a:prstGeom>
          </p:spPr>
        </p:pic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89" y="942147"/>
              <a:ext cx="415048" cy="415048"/>
            </a:xfrm>
            <a:prstGeom prst="rect">
              <a:avLst/>
            </a:prstGeom>
          </p:spPr>
        </p:pic>
        <p:sp>
          <p:nvSpPr>
            <p:cNvPr id="126" name="正方形/長方形 125"/>
            <p:cNvSpPr/>
            <p:nvPr/>
          </p:nvSpPr>
          <p:spPr>
            <a:xfrm>
              <a:off x="994863" y="2139262"/>
              <a:ext cx="156609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000" kern="0" dirty="0" err="1">
                  <a:latin typeface="源ノ角ゴシック JP Bold" panose="020B0800000000000000" pitchFamily="34" charset="-128"/>
                  <a:ea typeface="源ノ角ゴシック JP Bold" panose="020B0800000000000000" pitchFamily="34" charset="-128"/>
                </a:rPr>
                <a:t>Ctrl+Alt+N</a:t>
              </a:r>
              <a:r>
                <a:rPr lang="en-US" altLang="ja-JP" sz="1000" kern="0" dirty="0">
                  <a:latin typeface="源ノ角ゴシック JP Bold" panose="020B0800000000000000" pitchFamily="34" charset="-128"/>
                  <a:ea typeface="源ノ角ゴシック JP Bold" panose="020B0800000000000000" pitchFamily="34" charset="-128"/>
                </a:rPr>
                <a:t> : NVDA</a:t>
              </a:r>
              <a:r>
                <a:rPr lang="ja-JP" altLang="en-US" sz="1000" kern="0" dirty="0">
                  <a:latin typeface="源ノ角ゴシック JP Bold" panose="020B0800000000000000" pitchFamily="34" charset="-128"/>
                  <a:ea typeface="源ノ角ゴシック JP Bold" panose="020B0800000000000000" pitchFamily="34" charset="-128"/>
                </a:rPr>
                <a:t>起動</a:t>
              </a:r>
              <a:endParaRPr lang="en-US" altLang="ja-JP" sz="10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endParaRPr>
            </a:p>
          </p:txBody>
        </p:sp>
      </p:grpSp>
      <p:sp>
        <p:nvSpPr>
          <p:cNvPr id="80" name="正方形/長方形 79"/>
          <p:cNvSpPr/>
          <p:nvPr/>
        </p:nvSpPr>
        <p:spPr>
          <a:xfrm>
            <a:off x="2727580" y="185935"/>
            <a:ext cx="189944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■ </a:t>
            </a:r>
            <a:r>
              <a:rPr lang="en-US" altLang="ja-JP" sz="11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NVDA</a:t>
            </a:r>
            <a:r>
              <a:rPr lang="ja-JP" altLang="en-US" sz="11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制御キー</a:t>
            </a:r>
            <a:endParaRPr lang="en-US" altLang="ja-JP" sz="110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r>
              <a:rPr lang="ja-JP" altLang="en-US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</a:t>
            </a:r>
            <a:r>
              <a:rPr lang="en-US" altLang="ja-JP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2</a:t>
            </a:r>
            <a:r>
              <a:rPr lang="ja-JP" altLang="en-US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回押すと元のキーの機能）</a:t>
            </a:r>
            <a:endParaRPr lang="en-US" altLang="ja-JP" sz="8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0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Insert</a:t>
            </a:r>
            <a:r>
              <a:rPr lang="ja-JP" altLang="en-US" sz="10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キー</a:t>
            </a:r>
            <a:endParaRPr lang="en-US" altLang="ja-JP" sz="100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r>
              <a:rPr lang="en-US" altLang="ja-JP" sz="1000" dirty="0" err="1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CapsLock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（英語キーボード）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15" name="正方形/長方形 114"/>
          <p:cNvSpPr/>
          <p:nvPr/>
        </p:nvSpPr>
        <p:spPr>
          <a:xfrm>
            <a:off x="2721008" y="865322"/>
            <a:ext cx="18994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</a:t>
            </a:r>
            <a:r>
              <a:rPr lang="en-US" altLang="ja-JP" sz="1000" dirty="0" err="1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nvdajp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10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無変換キー</a:t>
            </a:r>
            <a:endParaRPr lang="en-US" altLang="ja-JP" sz="100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変換キー（オプション）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Esc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（オプション）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2732786" y="1668235"/>
            <a:ext cx="212258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NVDA+N : NVDA</a:t>
            </a:r>
            <a:r>
              <a:rPr lang="ja-JP" altLang="en-US" sz="10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メニュー</a:t>
            </a:r>
            <a:endParaRPr lang="en-US" altLang="ja-JP" sz="100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r>
              <a:rPr lang="en-US" altLang="ja-JP" sz="10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NVDA+Q : NVDA</a:t>
            </a:r>
            <a:r>
              <a:rPr lang="ja-JP" altLang="en-US" sz="10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の終了</a:t>
            </a:r>
            <a:endParaRPr lang="en-US" altLang="ja-JP" sz="100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r>
              <a:rPr lang="en-US" altLang="ja-JP" sz="10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NVDA+1 : </a:t>
            </a:r>
            <a:r>
              <a:rPr lang="ja-JP" altLang="en-US" sz="10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入力ヘルプ</a:t>
            </a:r>
            <a:endParaRPr lang="en-US" altLang="ja-JP" sz="100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r>
              <a:rPr lang="en-US" altLang="ja-JP" sz="900" dirty="0" err="1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NVDA+Enter</a:t>
            </a:r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: </a:t>
            </a:r>
            <a:r>
              <a:rPr lang="ja-JP" altLang="en-US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既定アクション</a:t>
            </a: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実行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endParaRPr lang="en-US" altLang="ja-JP" sz="100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4759400" y="185935"/>
            <a:ext cx="209321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■ </a:t>
            </a:r>
            <a:r>
              <a:rPr lang="en-US" altLang="ja-JP" sz="11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Windows </a:t>
            </a:r>
            <a:r>
              <a:rPr lang="ja-JP" altLang="en-US" sz="11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操作</a:t>
            </a:r>
            <a:r>
              <a:rPr lang="ja-JP" altLang="en-US" sz="8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（フォーカス）</a:t>
            </a:r>
            <a:endParaRPr lang="en-US" altLang="ja-JP" sz="110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矢印キー</a:t>
            </a:r>
            <a:r>
              <a:rPr lang="en-US" altLang="ja-JP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: 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移動</a:t>
            </a:r>
            <a:r>
              <a:rPr lang="ja-JP" altLang="en-US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</a:t>
            </a:r>
            <a:r>
              <a:rPr lang="en-US" altLang="ja-JP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Shift+</a:t>
            </a:r>
            <a:r>
              <a:rPr lang="ja-JP" altLang="en-US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で範囲選択）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Tab / </a:t>
            </a:r>
            <a:r>
              <a:rPr lang="en-US" altLang="ja-JP" sz="1000" dirty="0" err="1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Shift+Tab</a:t>
            </a:r>
            <a:r>
              <a:rPr lang="en-US" altLang="ja-JP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: 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フォーカス移動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F6 / Shift+F6 : 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ペイン移動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Enter : 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項目選択や実行など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スペース </a:t>
            </a:r>
            <a:r>
              <a:rPr lang="en-US" altLang="ja-JP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: 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ボタンを押すなど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Shift+F10 : 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メニューキー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000" dirty="0" err="1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Alt+</a:t>
            </a:r>
            <a:r>
              <a:rPr lang="en-US" altLang="ja-JP" sz="1000" dirty="0" err="1">
                <a:latin typeface="Wingdings" panose="05000000000000000000" pitchFamily="2" charset="2"/>
              </a:rPr>
              <a:t>ê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</a:t>
            </a:r>
            <a:r>
              <a:rPr lang="en-US" altLang="ja-JP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: 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コンボボックス展開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32" name="コンテンツ プレースホルダー 2"/>
          <p:cNvSpPr txBox="1">
            <a:spLocks/>
          </p:cNvSpPr>
          <p:nvPr/>
        </p:nvSpPr>
        <p:spPr bwMode="auto">
          <a:xfrm>
            <a:off x="6262273" y="1668235"/>
            <a:ext cx="619125" cy="221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10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■ 報告</a:t>
            </a:r>
            <a:endParaRPr lang="en-US" altLang="ja-JP" sz="10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4750347" y="1677288"/>
            <a:ext cx="2019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900" dirty="0" err="1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NVDA+Tab</a:t>
            </a: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</a:t>
            </a:r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: </a:t>
            </a: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フォーカス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NVDA+T : </a:t>
            </a: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タイトル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NVDA+D : </a:t>
            </a: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詳細説明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NVDA+F : </a:t>
            </a:r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書式とドキュメント情報</a:t>
            </a:r>
            <a:endParaRPr lang="en-US" altLang="ja-JP" sz="9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grpSp>
        <p:nvGrpSpPr>
          <p:cNvPr id="17" name="グループ化 16" descr="テキストカーソル&#10;デスクトップ配列&#10;NVDA+上矢印：行の報告&#10;NVDA+下矢印：下に進む&#10;ラップトップ配列&#10;NVDA+L：行の報告&#10;NVDA+A：下に進む">
            <a:extLst>
              <a:ext uri="{FF2B5EF4-FFF2-40B4-BE49-F238E27FC236}">
                <a16:creationId xmlns:a16="http://schemas.microsoft.com/office/drawing/2014/main" id="{8F84F6CE-E73D-4CC2-BD87-2AC5973DAA94}"/>
              </a:ext>
            </a:extLst>
          </p:cNvPr>
          <p:cNvGrpSpPr/>
          <p:nvPr/>
        </p:nvGrpSpPr>
        <p:grpSpPr>
          <a:xfrm>
            <a:off x="2718638" y="2459779"/>
            <a:ext cx="3742189" cy="377443"/>
            <a:chOff x="2718638" y="2459779"/>
            <a:chExt cx="3742189" cy="377443"/>
          </a:xfrm>
        </p:grpSpPr>
        <p:sp>
          <p:nvSpPr>
            <p:cNvPr id="133" name="コンテンツ プレースホルダー 2"/>
            <p:cNvSpPr txBox="1">
              <a:spLocks/>
            </p:cNvSpPr>
            <p:nvPr/>
          </p:nvSpPr>
          <p:spPr bwMode="auto">
            <a:xfrm>
              <a:off x="2718638" y="2459779"/>
              <a:ext cx="1010604" cy="315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4277" tIns="52139" rIns="104277" bIns="52139" numCol="1" anchor="t" anchorCtr="0" compatLnSpc="1">
              <a:prstTxWarp prst="textNoShape">
                <a:avLst/>
              </a:prstTxWarp>
            </a:bodyPr>
            <a:lstStyle>
              <a:lvl1pPr marL="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2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71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288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2860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743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200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657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l"/>
              <a:r>
                <a:rPr lang="ja-JP" altLang="en-US" sz="800" kern="0" dirty="0">
                  <a:latin typeface="源ノ角ゴシック JP Bold" panose="020B0800000000000000" pitchFamily="34" charset="-128"/>
                  <a:ea typeface="源ノ角ゴシック JP Bold" panose="020B0800000000000000" pitchFamily="34" charset="-128"/>
                </a:rPr>
                <a:t>■ テキスト</a:t>
              </a:r>
              <a:endParaRPr lang="en-US" altLang="ja-JP" sz="8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endParaRPr>
            </a:p>
            <a:p>
              <a:pPr algn="l"/>
              <a:r>
                <a:rPr lang="ja-JP" altLang="en-US" sz="800" kern="0" dirty="0">
                  <a:latin typeface="源ノ角ゴシック JP Bold" panose="020B0800000000000000" pitchFamily="34" charset="-128"/>
                  <a:ea typeface="源ノ角ゴシック JP Bold" panose="020B0800000000000000" pitchFamily="34" charset="-128"/>
                </a:rPr>
                <a:t>　 カーソル</a:t>
              </a:r>
              <a:endParaRPr lang="en-US" altLang="ja-JP" sz="8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endParaRPr>
            </a:p>
            <a:p>
              <a:pPr algn="l"/>
              <a:endParaRPr lang="en-US" altLang="ja-JP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</p:txBody>
        </p:sp>
        <p:sp>
          <p:nvSpPr>
            <p:cNvPr id="134" name="コンテンツ プレースホルダー 2"/>
            <p:cNvSpPr txBox="1">
              <a:spLocks/>
            </p:cNvSpPr>
            <p:nvPr/>
          </p:nvSpPr>
          <p:spPr bwMode="auto">
            <a:xfrm>
              <a:off x="3425993" y="2459779"/>
              <a:ext cx="2120696" cy="377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4277" tIns="52139" rIns="104277" bIns="52139" numCol="1" anchor="t" anchorCtr="0" compatLnSpc="1">
              <a:prstTxWarp prst="textNoShape">
                <a:avLst/>
              </a:prstTxWarp>
            </a:bodyPr>
            <a:lstStyle>
              <a:lvl1pPr marL="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2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71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288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2860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743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200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657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l"/>
              <a:r>
                <a:rPr lang="ja-JP" altLang="en-US" sz="800" kern="0" dirty="0"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デスクトップ配列</a:t>
              </a:r>
              <a:r>
                <a:rPr lang="ja-JP" altLang="en-US" sz="800" kern="0" dirty="0">
                  <a:latin typeface="源ノ角ゴシック JP Bold" panose="020B0800000000000000" pitchFamily="34" charset="-128"/>
                  <a:ea typeface="源ノ角ゴシック JP Bold" panose="020B0800000000000000" pitchFamily="34" charset="-128"/>
                </a:rPr>
                <a:t>　</a:t>
              </a:r>
              <a:r>
                <a:rPr lang="en-US" altLang="ja-JP" sz="800" kern="0" dirty="0" err="1">
                  <a:latin typeface="源ノ角ゴシック JP Bold" panose="020B0800000000000000" pitchFamily="34" charset="-128"/>
                  <a:ea typeface="源ノ角ゴシック JP Bold" panose="020B0800000000000000" pitchFamily="34" charset="-128"/>
                </a:rPr>
                <a:t>NVDA+</a:t>
              </a:r>
              <a:r>
                <a:rPr lang="en-US" altLang="ja-JP" sz="800" dirty="0" err="1">
                  <a:latin typeface="Wingdings" panose="05000000000000000000" pitchFamily="2" charset="2"/>
                </a:rPr>
                <a:t>é</a:t>
              </a:r>
              <a:r>
                <a:rPr lang="ja-JP" altLang="en-US" sz="800" kern="0" dirty="0">
                  <a:latin typeface="源ノ角ゴシック JP Bold" panose="020B0800000000000000" pitchFamily="34" charset="-128"/>
                  <a:ea typeface="源ノ角ゴシック JP Bold" panose="020B0800000000000000" pitchFamily="34" charset="-128"/>
                </a:rPr>
                <a:t> </a:t>
              </a:r>
              <a:r>
                <a:rPr lang="en-US" altLang="ja-JP" sz="800" kern="0" dirty="0">
                  <a:latin typeface="源ノ角ゴシック JP Bold" panose="020B0800000000000000" pitchFamily="34" charset="-128"/>
                  <a:ea typeface="源ノ角ゴシック JP Bold" panose="020B0800000000000000" pitchFamily="34" charset="-128"/>
                </a:rPr>
                <a:t>: </a:t>
              </a:r>
              <a:r>
                <a:rPr lang="ja-JP" altLang="en-US" sz="800" kern="0" dirty="0">
                  <a:latin typeface="源ノ角ゴシック JP Bold" panose="020B0800000000000000" pitchFamily="34" charset="-128"/>
                  <a:ea typeface="源ノ角ゴシック JP Bold" panose="020B0800000000000000" pitchFamily="34" charset="-128"/>
                </a:rPr>
                <a:t>行の報告</a:t>
              </a:r>
              <a:endParaRPr lang="en-US" altLang="ja-JP" sz="8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endParaRPr>
            </a:p>
            <a:p>
              <a:pPr algn="l"/>
              <a:r>
                <a:rPr lang="ja-JP" altLang="en-US" sz="800" kern="0" dirty="0"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ラップトップ配列</a:t>
              </a:r>
              <a:r>
                <a:rPr lang="ja-JP" altLang="en-US" sz="800" kern="0" dirty="0">
                  <a:latin typeface="源ノ角ゴシック JP Bold" panose="020B0800000000000000" pitchFamily="34" charset="-128"/>
                  <a:ea typeface="源ノ角ゴシック JP Bold" panose="020B0800000000000000" pitchFamily="34" charset="-128"/>
                </a:rPr>
                <a:t>　</a:t>
              </a:r>
              <a:r>
                <a:rPr lang="en-US" altLang="ja-JP" sz="800" kern="0" dirty="0">
                  <a:latin typeface="源ノ角ゴシック JP Bold" panose="020B0800000000000000" pitchFamily="34" charset="-128"/>
                  <a:ea typeface="源ノ角ゴシック JP Bold" panose="020B0800000000000000" pitchFamily="34" charset="-128"/>
                </a:rPr>
                <a:t>NVDA+L : </a:t>
              </a:r>
              <a:r>
                <a:rPr lang="ja-JP" altLang="en-US" sz="800" kern="0" dirty="0">
                  <a:latin typeface="源ノ角ゴシック JP Bold" panose="020B0800000000000000" pitchFamily="34" charset="-128"/>
                  <a:ea typeface="源ノ角ゴシック JP Bold" panose="020B0800000000000000" pitchFamily="34" charset="-128"/>
                </a:rPr>
                <a:t>行の報告</a:t>
              </a:r>
              <a:endParaRPr lang="en-US" altLang="ja-JP" sz="8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endParaRPr>
            </a:p>
            <a:p>
              <a:pPr algn="l"/>
              <a:endParaRPr lang="en-US" altLang="ja-JP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</p:txBody>
        </p:sp>
        <p:sp>
          <p:nvSpPr>
            <p:cNvPr id="136" name="コンテンツ プレースホルダー 2"/>
            <p:cNvSpPr txBox="1">
              <a:spLocks/>
            </p:cNvSpPr>
            <p:nvPr/>
          </p:nvSpPr>
          <p:spPr bwMode="auto">
            <a:xfrm>
              <a:off x="5321079" y="2459779"/>
              <a:ext cx="1139748" cy="377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4277" tIns="52139" rIns="104277" bIns="52139" numCol="1" anchor="t" anchorCtr="0" compatLnSpc="1">
              <a:prstTxWarp prst="textNoShape">
                <a:avLst/>
              </a:prstTxWarp>
            </a:bodyPr>
            <a:lstStyle>
              <a:lvl1pPr marL="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2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71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288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2860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743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200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657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l"/>
              <a:r>
                <a:rPr lang="en-US" altLang="ja-JP" sz="800" kern="0" dirty="0" err="1">
                  <a:latin typeface="源ノ角ゴシック JP Bold" panose="020B0800000000000000" pitchFamily="34" charset="-128"/>
                  <a:ea typeface="源ノ角ゴシック JP Bold" panose="020B0800000000000000" pitchFamily="34" charset="-128"/>
                </a:rPr>
                <a:t>NVDA+</a:t>
              </a:r>
              <a:r>
                <a:rPr lang="en-US" altLang="ja-JP" sz="800" dirty="0" err="1">
                  <a:latin typeface="Wingdings" panose="05000000000000000000" pitchFamily="2" charset="2"/>
                </a:rPr>
                <a:t>ê</a:t>
              </a:r>
              <a:r>
                <a:rPr lang="ja-JP" altLang="en-US" sz="800" kern="0" dirty="0">
                  <a:latin typeface="源ノ角ゴシック JP Bold" panose="020B0800000000000000" pitchFamily="34" charset="-128"/>
                  <a:ea typeface="源ノ角ゴシック JP Bold" panose="020B0800000000000000" pitchFamily="34" charset="-128"/>
                </a:rPr>
                <a:t> </a:t>
              </a:r>
              <a:r>
                <a:rPr lang="en-US" altLang="ja-JP" sz="800" kern="0" dirty="0">
                  <a:latin typeface="源ノ角ゴシック JP Bold" panose="020B0800000000000000" pitchFamily="34" charset="-128"/>
                  <a:ea typeface="源ノ角ゴシック JP Bold" panose="020B0800000000000000" pitchFamily="34" charset="-128"/>
                </a:rPr>
                <a:t>: </a:t>
              </a:r>
              <a:r>
                <a:rPr lang="ja-JP" altLang="en-US" sz="800" kern="0" dirty="0">
                  <a:latin typeface="源ノ角ゴシック JP Bold" panose="020B0800000000000000" pitchFamily="34" charset="-128"/>
                  <a:ea typeface="源ノ角ゴシック JP Bold" panose="020B0800000000000000" pitchFamily="34" charset="-128"/>
                </a:rPr>
                <a:t>下に進む</a:t>
              </a:r>
              <a:endParaRPr lang="en-US" altLang="ja-JP" sz="8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endParaRPr>
            </a:p>
            <a:p>
              <a:pPr algn="l"/>
              <a:r>
                <a:rPr lang="en-US" altLang="ja-JP" sz="800" kern="0" dirty="0">
                  <a:latin typeface="源ノ角ゴシック JP Bold" panose="020B0800000000000000" pitchFamily="34" charset="-128"/>
                  <a:ea typeface="源ノ角ゴシック JP Bold" panose="020B0800000000000000" pitchFamily="34" charset="-128"/>
                </a:rPr>
                <a:t>NVDA+A : </a:t>
              </a:r>
              <a:r>
                <a:rPr lang="ja-JP" altLang="en-US" sz="800" kern="0" dirty="0">
                  <a:latin typeface="源ノ角ゴシック JP Bold" panose="020B0800000000000000" pitchFamily="34" charset="-128"/>
                  <a:ea typeface="源ノ角ゴシック JP Bold" panose="020B0800000000000000" pitchFamily="34" charset="-128"/>
                </a:rPr>
                <a:t>下に進む</a:t>
              </a:r>
              <a:endParaRPr lang="en-US" altLang="ja-JP" sz="8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endParaRPr>
            </a:p>
          </p:txBody>
        </p:sp>
      </p:grpSp>
      <p:sp>
        <p:nvSpPr>
          <p:cNvPr id="10" name="タイトル 1"/>
          <p:cNvSpPr txBox="1">
            <a:spLocks/>
          </p:cNvSpPr>
          <p:nvPr/>
        </p:nvSpPr>
        <p:spPr bwMode="auto">
          <a:xfrm>
            <a:off x="6987610" y="78873"/>
            <a:ext cx="3754148" cy="4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ctr" anchorCtr="0" compatLnSpc="1">
            <a:prstTxWarp prst="textNoShape">
              <a:avLst/>
            </a:prstTxWarp>
          </a:bodyPr>
          <a:lstStyle>
            <a:lvl1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2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11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■ ビジュアルハイライト</a:t>
            </a:r>
          </a:p>
        </p:txBody>
      </p:sp>
      <p:sp>
        <p:nvSpPr>
          <p:cNvPr id="128" name="コンテンツ プレースホルダー 2">
            <a:extLst>
              <a:ext uri="{FF2B5EF4-FFF2-40B4-BE49-F238E27FC236}">
                <a16:creationId xmlns:a16="http://schemas.microsoft.com/office/drawing/2014/main" id="{C0E8107F-0C3F-4329-9955-6A8CB40156CD}"/>
              </a:ext>
            </a:extLst>
          </p:cNvPr>
          <p:cNvSpPr txBox="1">
            <a:spLocks/>
          </p:cNvSpPr>
          <p:nvPr/>
        </p:nvSpPr>
        <p:spPr bwMode="auto">
          <a:xfrm>
            <a:off x="6991266" y="396277"/>
            <a:ext cx="3510048" cy="30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10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フォーカスとナビゲーターオブジェクトが一致</a:t>
            </a:r>
            <a:endParaRPr lang="en-US" altLang="ja-JP" sz="11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 lvl="1" algn="l"/>
            <a:endParaRPr lang="en-US" altLang="ja-JP" sz="11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7118693" y="662362"/>
            <a:ext cx="3242353" cy="291600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72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フォーカス </a:t>
            </a:r>
            <a:r>
              <a:rPr kumimoji="1" lang="en-US" altLang="ja-JP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: </a:t>
            </a:r>
            <a:r>
              <a:rPr kumimoji="1" lang="ja-JP" altLang="en-US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青い実線</a:t>
            </a: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 bwMode="auto">
          <a:xfrm>
            <a:off x="6991266" y="982437"/>
            <a:ext cx="3510048" cy="30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10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フォーカスとナビゲーターオブジェクトが分離</a:t>
            </a:r>
            <a:endParaRPr lang="en-US" altLang="ja-JP" sz="11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 lvl="1" algn="l"/>
            <a:endParaRPr lang="en-US" altLang="ja-JP" sz="11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7118693" y="1251827"/>
            <a:ext cx="3242353" cy="291600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729B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フォーカス </a:t>
            </a:r>
            <a:r>
              <a:rPr kumimoji="1" lang="en-US" altLang="ja-JP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: </a:t>
            </a:r>
            <a:r>
              <a:rPr kumimoji="1" lang="ja-JP" altLang="en-US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青い点線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7118693" y="1622012"/>
            <a:ext cx="3242353" cy="292849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ナビゲーターオブジェクト</a:t>
            </a:r>
            <a:r>
              <a:rPr lang="en-US" altLang="ja-JP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: </a:t>
            </a:r>
            <a:r>
              <a:rPr lang="ja-JP" altLang="en-US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赤い実線</a:t>
            </a:r>
            <a:endParaRPr kumimoji="1" lang="ja-JP" altLang="en-US" sz="1000" dirty="0">
              <a:solidFill>
                <a:schemeClr val="tx1"/>
              </a:solidFill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E8CAA730-6012-423E-AA04-FF49CC976048}"/>
              </a:ext>
            </a:extLst>
          </p:cNvPr>
          <p:cNvSpPr/>
          <p:nvPr/>
        </p:nvSpPr>
        <p:spPr>
          <a:xfrm>
            <a:off x="7118693" y="1993445"/>
            <a:ext cx="3242353" cy="292849"/>
          </a:xfrm>
          <a:prstGeom prst="rect">
            <a:avLst/>
          </a:prstGeom>
          <a:noFill/>
          <a:ln w="254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ブラウズモードのカーソル</a:t>
            </a:r>
            <a:r>
              <a:rPr lang="en-US" altLang="ja-JP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: </a:t>
            </a:r>
            <a:r>
              <a:rPr lang="ja-JP" altLang="en-US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黄色い実線</a:t>
            </a:r>
            <a:endParaRPr kumimoji="1" lang="ja-JP" altLang="en-US" sz="1000" dirty="0">
              <a:solidFill>
                <a:schemeClr val="tx1"/>
              </a:solidFill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grpSp>
        <p:nvGrpSpPr>
          <p:cNvPr id="4" name="グループ化 3" descr="「キー入力」から上に青い矢印で「ブラウザ」「コンテンツ」&#10;「キー入力」から下に赤い矢印で「NVDA」さらに白黒の縞模様の矢印で「ブラウザ」「コンテンツ」">
            <a:extLst>
              <a:ext uri="{FF2B5EF4-FFF2-40B4-BE49-F238E27FC236}">
                <a16:creationId xmlns:a16="http://schemas.microsoft.com/office/drawing/2014/main" id="{E8D0AAA3-5D59-4E0D-83A6-283DADA3B0E1}"/>
              </a:ext>
            </a:extLst>
          </p:cNvPr>
          <p:cNvGrpSpPr/>
          <p:nvPr/>
        </p:nvGrpSpPr>
        <p:grpSpPr>
          <a:xfrm>
            <a:off x="305516" y="2574498"/>
            <a:ext cx="1488712" cy="4635354"/>
            <a:chOff x="305516" y="2574498"/>
            <a:chExt cx="1488712" cy="4635354"/>
          </a:xfrm>
        </p:grpSpPr>
        <p:sp>
          <p:nvSpPr>
            <p:cNvPr id="37" name="角丸四角形 36"/>
            <p:cNvSpPr/>
            <p:nvPr/>
          </p:nvSpPr>
          <p:spPr>
            <a:xfrm>
              <a:off x="407536" y="2574498"/>
              <a:ext cx="1309596" cy="38574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コンテンツ</a:t>
              </a:r>
              <a:endParaRPr kumimoji="1" lang="ja-JP" altLang="en-US" sz="9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</p:txBody>
        </p:sp>
        <p:sp>
          <p:nvSpPr>
            <p:cNvPr id="38" name="角丸四角形 37"/>
            <p:cNvSpPr/>
            <p:nvPr/>
          </p:nvSpPr>
          <p:spPr>
            <a:xfrm>
              <a:off x="398012" y="3421643"/>
              <a:ext cx="1309596" cy="3429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ブラウザ</a:t>
              </a:r>
              <a:endParaRPr kumimoji="1" lang="ja-JP" altLang="en-US" sz="9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</p:txBody>
        </p:sp>
        <p:sp>
          <p:nvSpPr>
            <p:cNvPr id="43" name="右矢印 42"/>
            <p:cNvSpPr/>
            <p:nvPr/>
          </p:nvSpPr>
          <p:spPr>
            <a:xfrm rot="16200000">
              <a:off x="888879" y="3037179"/>
              <a:ext cx="320652" cy="300130"/>
            </a:xfrm>
            <a:prstGeom prst="rightArrow">
              <a:avLst>
                <a:gd name="adj1" fmla="val 27358"/>
                <a:gd name="adj2" fmla="val 72642"/>
              </a:avLst>
            </a:prstGeom>
            <a:noFill/>
            <a:ln w="285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105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</p:txBody>
        </p:sp>
        <p:sp>
          <p:nvSpPr>
            <p:cNvPr id="58" name="角丸四角形 57"/>
            <p:cNvSpPr/>
            <p:nvPr/>
          </p:nvSpPr>
          <p:spPr>
            <a:xfrm>
              <a:off x="388486" y="6823193"/>
              <a:ext cx="1324384" cy="38665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コンテンツ</a:t>
              </a:r>
              <a:endParaRPr kumimoji="1" lang="ja-JP" altLang="en-US" sz="9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</p:txBody>
        </p:sp>
        <p:sp>
          <p:nvSpPr>
            <p:cNvPr id="59" name="角丸四角形 58"/>
            <p:cNvSpPr/>
            <p:nvPr/>
          </p:nvSpPr>
          <p:spPr>
            <a:xfrm>
              <a:off x="388487" y="5929717"/>
              <a:ext cx="1319519" cy="39143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ブラウザ</a:t>
              </a:r>
              <a:endParaRPr kumimoji="1" lang="ja-JP" altLang="en-US" sz="9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</p:txBody>
        </p:sp>
        <p:grpSp>
          <p:nvGrpSpPr>
            <p:cNvPr id="62" name="グループ化 61"/>
            <p:cNvGrpSpPr/>
            <p:nvPr/>
          </p:nvGrpSpPr>
          <p:grpSpPr>
            <a:xfrm>
              <a:off x="305516" y="4255873"/>
              <a:ext cx="1488712" cy="357977"/>
              <a:chOff x="-6166568" y="-5284886"/>
              <a:chExt cx="2801233" cy="691770"/>
            </a:xfrm>
          </p:grpSpPr>
          <p:sp>
            <p:nvSpPr>
              <p:cNvPr id="63" name="額縁 62"/>
              <p:cNvSpPr/>
              <p:nvPr/>
            </p:nvSpPr>
            <p:spPr>
              <a:xfrm>
                <a:off x="-6166568" y="-5284886"/>
                <a:ext cx="662473" cy="691770"/>
              </a:xfrm>
              <a:prstGeom prst="bevel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000" dirty="0">
                    <a:latin typeface="源ノ角ゴシック JP Regular" panose="020B0500000000000000" pitchFamily="34" charset="-128"/>
                    <a:ea typeface="源ノ角ゴシック JP Regular" panose="020B0500000000000000" pitchFamily="34" charset="-128"/>
                  </a:rPr>
                  <a:t>キ</a:t>
                </a:r>
              </a:p>
            </p:txBody>
          </p:sp>
          <p:sp>
            <p:nvSpPr>
              <p:cNvPr id="64" name="額縁 63"/>
              <p:cNvSpPr/>
              <p:nvPr/>
            </p:nvSpPr>
            <p:spPr>
              <a:xfrm>
                <a:off x="-5453648" y="-5284886"/>
                <a:ext cx="662473" cy="691770"/>
              </a:xfrm>
              <a:prstGeom prst="bevel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000" dirty="0" err="1">
                    <a:latin typeface="源ノ角ゴシック JP Regular" panose="020B0500000000000000" pitchFamily="34" charset="-128"/>
                    <a:ea typeface="源ノ角ゴシック JP Regular" panose="020B0500000000000000" pitchFamily="34" charset="-128"/>
                  </a:rPr>
                  <a:t>ー</a:t>
                </a:r>
                <a:endParaRPr kumimoji="1" lang="ja-JP" altLang="en-US" sz="1000" dirty="0"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endParaRPr>
              </a:p>
            </p:txBody>
          </p:sp>
          <p:sp>
            <p:nvSpPr>
              <p:cNvPr id="65" name="額縁 64"/>
              <p:cNvSpPr/>
              <p:nvPr/>
            </p:nvSpPr>
            <p:spPr>
              <a:xfrm>
                <a:off x="-4740728" y="-5284886"/>
                <a:ext cx="662473" cy="691770"/>
              </a:xfrm>
              <a:prstGeom prst="bevel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000" dirty="0">
                    <a:latin typeface="源ノ角ゴシック JP Regular" panose="020B0500000000000000" pitchFamily="34" charset="-128"/>
                    <a:ea typeface="源ノ角ゴシック JP Regular" panose="020B0500000000000000" pitchFamily="34" charset="-128"/>
                  </a:rPr>
                  <a:t>入</a:t>
                </a:r>
              </a:p>
            </p:txBody>
          </p:sp>
          <p:sp>
            <p:nvSpPr>
              <p:cNvPr id="66" name="額縁 65"/>
              <p:cNvSpPr/>
              <p:nvPr/>
            </p:nvSpPr>
            <p:spPr>
              <a:xfrm>
                <a:off x="-4027808" y="-5284886"/>
                <a:ext cx="662473" cy="691770"/>
              </a:xfrm>
              <a:prstGeom prst="bevel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000" dirty="0">
                    <a:latin typeface="源ノ角ゴシック JP Regular" panose="020B0500000000000000" pitchFamily="34" charset="-128"/>
                    <a:ea typeface="源ノ角ゴシック JP Regular" panose="020B0500000000000000" pitchFamily="34" charset="-128"/>
                  </a:rPr>
                  <a:t>力</a:t>
                </a:r>
              </a:p>
            </p:txBody>
          </p:sp>
        </p:grpSp>
        <p:sp>
          <p:nvSpPr>
            <p:cNvPr id="67" name="角丸四角形 66"/>
            <p:cNvSpPr/>
            <p:nvPr/>
          </p:nvSpPr>
          <p:spPr>
            <a:xfrm>
              <a:off x="388486" y="5132039"/>
              <a:ext cx="1319519" cy="32478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源ノ角ゴシック JP Bold" panose="020B0800000000000000" pitchFamily="34" charset="-128"/>
                  <a:ea typeface="源ノ角ゴシック JP Bold" panose="020B0800000000000000" pitchFamily="34" charset="-128"/>
                </a:rPr>
                <a:t>NVDA</a:t>
              </a:r>
              <a:endParaRPr lang="ja-JP" altLang="en-US" sz="1400" dirty="0">
                <a:solidFill>
                  <a:schemeClr val="tx1"/>
                </a:solidFill>
                <a:latin typeface="源ノ角ゴシック JP Bold" panose="020B0800000000000000" pitchFamily="34" charset="-128"/>
                <a:ea typeface="源ノ角ゴシック JP Bold" panose="020B0800000000000000" pitchFamily="34" charset="-128"/>
              </a:endParaRPr>
            </a:p>
          </p:txBody>
        </p:sp>
        <p:sp>
          <p:nvSpPr>
            <p:cNvPr id="96" name="右矢印 95"/>
            <p:cNvSpPr/>
            <p:nvPr/>
          </p:nvSpPr>
          <p:spPr>
            <a:xfrm rot="5400000">
              <a:off x="888340" y="5543817"/>
              <a:ext cx="320400" cy="298800"/>
            </a:xfrm>
            <a:prstGeom prst="rightArrow">
              <a:avLst>
                <a:gd name="adj1" fmla="val 27358"/>
                <a:gd name="adj2" fmla="val 43699"/>
              </a:avLst>
            </a:prstGeom>
            <a:pattFill prst="wdDnDiag">
              <a:fgClr>
                <a:schemeClr val="accent4"/>
              </a:fgClr>
              <a:bgClr>
                <a:schemeClr val="bg1"/>
              </a:bgClr>
            </a:pattFill>
            <a:ln w="127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</p:txBody>
        </p:sp>
        <p:sp>
          <p:nvSpPr>
            <p:cNvPr id="109" name="右矢印 108"/>
            <p:cNvSpPr/>
            <p:nvPr/>
          </p:nvSpPr>
          <p:spPr>
            <a:xfrm rot="16200000">
              <a:off x="888879" y="3838167"/>
              <a:ext cx="320652" cy="300130"/>
            </a:xfrm>
            <a:prstGeom prst="rightArrow">
              <a:avLst>
                <a:gd name="adj1" fmla="val 27358"/>
                <a:gd name="adj2" fmla="val 72642"/>
              </a:avLst>
            </a:prstGeom>
            <a:noFill/>
            <a:ln w="285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105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</p:txBody>
        </p:sp>
        <p:sp>
          <p:nvSpPr>
            <p:cNvPr id="120" name="右矢印 119"/>
            <p:cNvSpPr/>
            <p:nvPr/>
          </p:nvSpPr>
          <p:spPr>
            <a:xfrm rot="5400000">
              <a:off x="888340" y="6421886"/>
              <a:ext cx="320400" cy="298800"/>
            </a:xfrm>
            <a:prstGeom prst="rightArrow">
              <a:avLst>
                <a:gd name="adj1" fmla="val 27358"/>
                <a:gd name="adj2" fmla="val 43699"/>
              </a:avLst>
            </a:prstGeom>
            <a:pattFill prst="wdDnDiag">
              <a:fgClr>
                <a:schemeClr val="accent4"/>
              </a:fgClr>
              <a:bgClr>
                <a:schemeClr val="bg1"/>
              </a:bgClr>
            </a:pattFill>
            <a:ln w="127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</p:txBody>
        </p:sp>
        <p:sp>
          <p:nvSpPr>
            <p:cNvPr id="121" name="右矢印 120"/>
            <p:cNvSpPr/>
            <p:nvPr/>
          </p:nvSpPr>
          <p:spPr>
            <a:xfrm rot="5400000" flipV="1">
              <a:off x="888879" y="4733517"/>
              <a:ext cx="320652" cy="300130"/>
            </a:xfrm>
            <a:prstGeom prst="rightArrow">
              <a:avLst>
                <a:gd name="adj1" fmla="val 27358"/>
                <a:gd name="adj2" fmla="val 72642"/>
              </a:avLst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041400"/>
              <a:endParaRPr lang="ja-JP" altLang="en-US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</p:txBody>
        </p:sp>
      </p:grpSp>
      <p:sp>
        <p:nvSpPr>
          <p:cNvPr id="34" name="タイトル 1"/>
          <p:cNvSpPr txBox="1">
            <a:spLocks/>
          </p:cNvSpPr>
          <p:nvPr/>
        </p:nvSpPr>
        <p:spPr bwMode="auto">
          <a:xfrm>
            <a:off x="2062701" y="3481114"/>
            <a:ext cx="1923296" cy="525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ctr" anchorCtr="0" compatLnSpc="1">
            <a:prstTxWarp prst="textNoShape">
              <a:avLst/>
            </a:prstTxWarp>
          </a:bodyPr>
          <a:lstStyle>
            <a:lvl1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2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ja-JP" altLang="en-US" sz="16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フォーカスモード</a:t>
            </a:r>
          </a:p>
        </p:txBody>
      </p:sp>
      <p:sp>
        <p:nvSpPr>
          <p:cNvPr id="122" name="正方形/長方形 121"/>
          <p:cNvSpPr/>
          <p:nvPr/>
        </p:nvSpPr>
        <p:spPr>
          <a:xfrm>
            <a:off x="2043923" y="3394479"/>
            <a:ext cx="19608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ブラウザとコンテンツを操作</a:t>
            </a:r>
          </a:p>
        </p:txBody>
      </p:sp>
      <p:sp>
        <p:nvSpPr>
          <p:cNvPr id="73" name="タイトル 1"/>
          <p:cNvSpPr txBox="1">
            <a:spLocks/>
          </p:cNvSpPr>
          <p:nvPr/>
        </p:nvSpPr>
        <p:spPr bwMode="auto">
          <a:xfrm>
            <a:off x="2050316" y="4903405"/>
            <a:ext cx="1948067" cy="431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ctr" anchorCtr="0" compatLnSpc="1">
            <a:prstTxWarp prst="textNoShape">
              <a:avLst/>
            </a:prstTxWarp>
          </a:bodyPr>
          <a:lstStyle>
            <a:lvl1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2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ja-JP" altLang="en-US" sz="18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ブラウズモード</a:t>
            </a:r>
          </a:p>
        </p:txBody>
      </p:sp>
      <p:sp>
        <p:nvSpPr>
          <p:cNvPr id="81" name="正方形/長方形 80"/>
          <p:cNvSpPr/>
          <p:nvPr/>
        </p:nvSpPr>
        <p:spPr>
          <a:xfrm>
            <a:off x="1822290" y="5266248"/>
            <a:ext cx="2405413" cy="85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NVDA</a:t>
            </a:r>
            <a:r>
              <a:rPr lang="ja-JP" altLang="en-US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がブラウザを制御</a:t>
            </a:r>
            <a:endParaRPr lang="en-US" altLang="ja-JP" sz="8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 algn="ctr"/>
            <a:r>
              <a:rPr lang="en-US" altLang="ja-JP" sz="5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 </a:t>
            </a:r>
            <a:endParaRPr lang="en-US" altLang="ja-JP" sz="8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 algn="ctr">
              <a:lnSpc>
                <a:spcPts val="1000"/>
              </a:lnSpc>
            </a:pPr>
            <a:r>
              <a:rPr lang="ja-JP" altLang="en-US" sz="7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▼ 矢印キーでブラウズ</a:t>
            </a:r>
            <a:endParaRPr lang="en-US" altLang="ja-JP" sz="70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ctr"/>
            <a:r>
              <a:rPr lang="ja-JP" altLang="en-US" sz="7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（</a:t>
            </a:r>
            <a:r>
              <a:rPr lang="en-US" altLang="ja-JP" sz="7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NVDA+V : </a:t>
            </a:r>
            <a:r>
              <a:rPr lang="ja-JP" altLang="en-US" sz="7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画面レイアウト） </a:t>
            </a:r>
            <a:endParaRPr lang="en-US" altLang="ja-JP" sz="70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ctr"/>
            <a:r>
              <a:rPr lang="ja-JP" altLang="en-US" sz="7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▼ 見出しジャンプ  ▼ 要素リスト</a:t>
            </a:r>
            <a:endParaRPr lang="en-US" altLang="ja-JP" sz="70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ctr"/>
            <a:endParaRPr lang="en-US" altLang="ja-JP" sz="70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ctr"/>
            <a:r>
              <a:rPr lang="en-US" altLang="ja-JP" sz="6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Tab / </a:t>
            </a:r>
            <a:r>
              <a:rPr lang="ja-JP" altLang="en-US" sz="6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スペース </a:t>
            </a:r>
            <a:r>
              <a:rPr lang="en-US" altLang="ja-JP" sz="6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/ Enter </a:t>
            </a:r>
            <a:r>
              <a:rPr lang="ja-JP" altLang="en-US" sz="6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などはフォーカスモードと同じ</a:t>
            </a:r>
            <a:endParaRPr lang="en-US" altLang="ja-JP" sz="6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2045554" y="6171299"/>
            <a:ext cx="1957591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Internet Explorer / Edge</a:t>
            </a:r>
          </a:p>
          <a:p>
            <a:pPr algn="ctr"/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Firefox / Chrome</a:t>
            </a:r>
          </a:p>
          <a:p>
            <a:pPr algn="ctr"/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Word / Excel / Outlook</a:t>
            </a:r>
          </a:p>
          <a:p>
            <a:pPr algn="ctr"/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Acrobat Reader / Kindle for PC</a:t>
            </a:r>
          </a:p>
        </p:txBody>
      </p:sp>
      <p:grpSp>
        <p:nvGrpSpPr>
          <p:cNvPr id="5" name="グループ化 4" descr="フォーカスモードの下に「ガシャ」&#10;ブラウズモードの上に「ポン」&#10;フォーカスモードからブラウズモードに向かって左に赤い矢印 Esc&#10;ブラウズモードからフォーカスモードに向かって右に青い矢印&#10;左右の矢印の間に「自動切替またはNVDA+スペース」">
            <a:extLst>
              <a:ext uri="{FF2B5EF4-FFF2-40B4-BE49-F238E27FC236}">
                <a16:creationId xmlns:a16="http://schemas.microsoft.com/office/drawing/2014/main" id="{A122C209-CBD7-4421-AC71-A51E9E5EAE61}"/>
              </a:ext>
            </a:extLst>
          </p:cNvPr>
          <p:cNvGrpSpPr/>
          <p:nvPr/>
        </p:nvGrpSpPr>
        <p:grpSpPr>
          <a:xfrm>
            <a:off x="2039991" y="3903932"/>
            <a:ext cx="1720802" cy="1055823"/>
            <a:chOff x="2039991" y="3903932"/>
            <a:chExt cx="1720802" cy="1055823"/>
          </a:xfrm>
        </p:grpSpPr>
        <p:sp>
          <p:nvSpPr>
            <p:cNvPr id="77" name="タイトル 1"/>
            <p:cNvSpPr txBox="1">
              <a:spLocks/>
            </p:cNvSpPr>
            <p:nvPr/>
          </p:nvSpPr>
          <p:spPr bwMode="auto">
            <a:xfrm>
              <a:off x="2366789" y="4193297"/>
              <a:ext cx="1315120" cy="479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104277" tIns="52139" rIns="104277" bIns="52139" numCol="1" anchor="ctr" anchorCtr="0" compatLnSpc="1">
              <a:prstTxWarp prst="textNoShape">
                <a:avLst/>
              </a:prstTxWarp>
            </a:bodyPr>
            <a:lstStyle>
              <a:lvl1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2pPr>
              <a:lvl3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3pPr>
              <a:lvl4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4pPr>
              <a:lvl5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5pPr>
              <a:lvl6pPr marL="4572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6pPr>
              <a:lvl7pPr marL="9144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7pPr>
              <a:lvl8pPr marL="13716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8pPr>
              <a:lvl9pPr marL="18288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ja-JP" altLang="en-US" sz="1200" kern="0" dirty="0"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自動切替または</a:t>
              </a:r>
              <a:endParaRPr lang="en-US" altLang="ja-JP" sz="12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  <a:p>
              <a:r>
                <a:rPr lang="en-US" altLang="ja-JP" sz="1100" kern="0" dirty="0">
                  <a:latin typeface="源ノ角ゴシック JP Bold" panose="020B0800000000000000" pitchFamily="34" charset="-128"/>
                  <a:ea typeface="源ノ角ゴシック JP Bold" panose="020B0800000000000000" pitchFamily="34" charset="-128"/>
                </a:rPr>
                <a:t>NVDA+</a:t>
              </a:r>
              <a:r>
                <a:rPr lang="ja-JP" altLang="en-US" sz="1100" kern="0" dirty="0">
                  <a:latin typeface="源ノ角ゴシック JP Bold" panose="020B0800000000000000" pitchFamily="34" charset="-128"/>
                  <a:ea typeface="源ノ角ゴシック JP Bold" panose="020B0800000000000000" pitchFamily="34" charset="-128"/>
                </a:rPr>
                <a:t>スペース</a:t>
              </a:r>
              <a:endParaRPr lang="en-US" altLang="ja-JP" sz="12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endParaRPr>
            </a:p>
          </p:txBody>
        </p:sp>
        <p:sp>
          <p:nvSpPr>
            <p:cNvPr id="78" name="右カーブ矢印 77"/>
            <p:cNvSpPr/>
            <p:nvPr/>
          </p:nvSpPr>
          <p:spPr bwMode="auto">
            <a:xfrm>
              <a:off x="2256535" y="3983153"/>
              <a:ext cx="319536" cy="925369"/>
            </a:xfrm>
            <a:prstGeom prst="curvedRight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41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源ノ角ゴシック JP Light" panose="020B0300000000000000" pitchFamily="34" charset="-128"/>
                <a:ea typeface="源ノ角ゴシック JP Light" panose="020B0300000000000000" pitchFamily="34" charset="-128"/>
              </a:endParaRPr>
            </a:p>
          </p:txBody>
        </p:sp>
        <p:sp>
          <p:nvSpPr>
            <p:cNvPr id="79" name="右カーブ矢印 78"/>
            <p:cNvSpPr/>
            <p:nvPr/>
          </p:nvSpPr>
          <p:spPr bwMode="auto">
            <a:xfrm rot="10800000">
              <a:off x="3441257" y="3949038"/>
              <a:ext cx="319536" cy="925369"/>
            </a:xfrm>
            <a:prstGeom prst="curved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41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源ノ角ゴシック JP Light" panose="020B0300000000000000" pitchFamily="34" charset="-128"/>
                <a:ea typeface="源ノ角ゴシック JP Light" panose="020B0300000000000000" pitchFamily="34" charset="-128"/>
              </a:endParaRPr>
            </a:p>
          </p:txBody>
        </p:sp>
        <p:sp>
          <p:nvSpPr>
            <p:cNvPr id="114" name="コンテンツ プレースホルダー 2"/>
            <p:cNvSpPr txBox="1">
              <a:spLocks/>
            </p:cNvSpPr>
            <p:nvPr/>
          </p:nvSpPr>
          <p:spPr bwMode="auto">
            <a:xfrm>
              <a:off x="2039991" y="4290519"/>
              <a:ext cx="404598" cy="203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104277" tIns="52139" rIns="104277" bIns="52139" numCol="1" anchor="t" anchorCtr="0" compatLnSpc="1">
              <a:prstTxWarp prst="textNoShape">
                <a:avLst/>
              </a:prstTxWarp>
            </a:bodyPr>
            <a:lstStyle>
              <a:lvl1pPr marL="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2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71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288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2860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743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200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657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ja-JP" sz="900" dirty="0">
                  <a:latin typeface="源ノ角ゴシック JP Bold" panose="020B0800000000000000" pitchFamily="34" charset="-128"/>
                  <a:ea typeface="源ノ角ゴシック JP Bold" panose="020B0800000000000000" pitchFamily="34" charset="-128"/>
                </a:rPr>
                <a:t>Esc</a:t>
              </a:r>
              <a:endPara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endParaRPr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2510522" y="3903932"/>
              <a:ext cx="973609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800" dirty="0"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ガシャ</a:t>
              </a:r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2492416" y="4744311"/>
              <a:ext cx="973609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800" dirty="0"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ポン</a:t>
              </a:r>
            </a:p>
          </p:txBody>
        </p:sp>
      </p:grpSp>
      <p:sp>
        <p:nvSpPr>
          <p:cNvPr id="124" name="コンテンツ プレースホルダー 2"/>
          <p:cNvSpPr txBox="1">
            <a:spLocks/>
          </p:cNvSpPr>
          <p:nvPr/>
        </p:nvSpPr>
        <p:spPr bwMode="auto">
          <a:xfrm>
            <a:off x="2718638" y="2849373"/>
            <a:ext cx="1351478" cy="430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■ テーブル内の移動</a:t>
            </a:r>
            <a:endParaRPr lang="en-US" altLang="ja-JP" sz="900" kern="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/>
            <a:r>
              <a:rPr lang="en-US" altLang="ja-JP" sz="900" dirty="0" err="1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Ctrl+Alt</a:t>
            </a:r>
            <a:r>
              <a:rPr lang="en-US" altLang="ja-JP" sz="9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+</a:t>
            </a:r>
            <a:r>
              <a:rPr lang="ja-JP" altLang="en-US" sz="9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矢印キー</a:t>
            </a:r>
            <a:endParaRPr lang="en-US" altLang="ja-JP" sz="900" kern="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 bwMode="auto">
          <a:xfrm>
            <a:off x="4273593" y="2842383"/>
            <a:ext cx="2143555" cy="1047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indent="0" defTabSz="1041400">
              <a:spcBef>
                <a:spcPct val="20000"/>
              </a:spcBef>
              <a:buNone/>
              <a:defRPr sz="1000" kern="0">
                <a:latin typeface="源ノ角ゴシック JP Light" panose="020B0300000000000000" pitchFamily="34" charset="-128"/>
                <a:ea typeface="源ノ角ゴシック JP Light" panose="020B0300000000000000" pitchFamily="34" charset="-128"/>
              </a:defRPr>
            </a:lvl1pPr>
            <a:lvl2pPr indent="0" algn="ctr" defTabSz="1041400">
              <a:spcBef>
                <a:spcPct val="20000"/>
              </a:spcBef>
              <a:buNone/>
              <a:defRPr sz="3200">
                <a:latin typeface="+mn-lt"/>
                <a:ea typeface="+mn-ea"/>
              </a:defRPr>
            </a:lvl2pPr>
            <a:lvl3pPr indent="0" algn="ctr" defTabSz="1041400">
              <a:spcBef>
                <a:spcPct val="20000"/>
              </a:spcBef>
              <a:buNone/>
              <a:defRPr sz="2800">
                <a:latin typeface="+mn-lt"/>
                <a:ea typeface="+mn-ea"/>
              </a:defRPr>
            </a:lvl3pPr>
            <a:lvl4pPr indent="0" algn="ctr" defTabSz="1041400">
              <a:spcBef>
                <a:spcPct val="20000"/>
              </a:spcBef>
              <a:buNone/>
              <a:defRPr sz="2500">
                <a:latin typeface="+mn-lt"/>
                <a:ea typeface="+mn-ea"/>
              </a:defRPr>
            </a:lvl4pPr>
            <a:lvl5pPr indent="0" algn="ctr" defTabSz="1041400">
              <a:spcBef>
                <a:spcPct val="20000"/>
              </a:spcBef>
              <a:buNone/>
              <a:defRPr sz="2500">
                <a:latin typeface="+mn-lt"/>
                <a:ea typeface="+mn-ea"/>
              </a:defRPr>
            </a:lvl5pPr>
            <a:lvl6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6pPr>
            <a:lvl7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7pPr>
            <a:lvl8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8pPr>
            <a:lvl9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9pPr>
          </a:lstStyle>
          <a:p>
            <a:r>
              <a:rPr lang="ja-JP" altLang="en-US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■ </a:t>
            </a:r>
            <a:r>
              <a:rPr lang="en-US" altLang="ja-JP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NVDA+F7 : </a:t>
            </a:r>
            <a:r>
              <a:rPr lang="ja-JP" altLang="en-US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要素リスト</a:t>
            </a:r>
            <a:endParaRPr lang="en-US" altLang="ja-JP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r>
              <a:rPr lang="ja-JP" altLang="en-US" sz="7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（閲覧・実行・検索）</a:t>
            </a:r>
            <a:endParaRPr lang="en-US" altLang="ja-JP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>
              <a:lnSpc>
                <a:spcPts val="1000"/>
              </a:lnSpc>
            </a:pP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リンク </a:t>
            </a:r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/ </a:t>
            </a: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見出し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>
              <a:lnSpc>
                <a:spcPts val="1000"/>
              </a:lnSpc>
            </a:pP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フォームフィールド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>
              <a:lnSpc>
                <a:spcPts val="1000"/>
              </a:lnSpc>
            </a:pP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ボタン</a:t>
            </a:r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/ </a:t>
            </a: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ランドマーク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>
              <a:lnSpc>
                <a:spcPts val="1000"/>
              </a:lnSpc>
            </a:pPr>
            <a:r>
              <a:rPr lang="ja-JP" altLang="en-US" sz="7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</a:t>
            </a:r>
            <a:r>
              <a:rPr lang="en-US" altLang="ja-JP" sz="7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Web</a:t>
            </a:r>
            <a:r>
              <a:rPr lang="ja-JP" altLang="en-US" sz="7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ブラウザの場合）</a:t>
            </a:r>
            <a:endParaRPr lang="en-US" altLang="ja-JP" sz="8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pic>
        <p:nvPicPr>
          <p:cNvPr id="9" name="図 8" descr="画像 要素リスト"/>
          <p:cNvPicPr>
            <a:picLocks noChangeAspect="1"/>
          </p:cNvPicPr>
          <p:nvPr/>
        </p:nvPicPr>
        <p:blipFill rotWithShape="1">
          <a:blip r:embed="rId5"/>
          <a:srcRect l="1034" r="48402" b="62023"/>
          <a:stretch/>
        </p:blipFill>
        <p:spPr>
          <a:xfrm>
            <a:off x="5689426" y="3066871"/>
            <a:ext cx="790450" cy="710234"/>
          </a:xfrm>
          <a:prstGeom prst="rect">
            <a:avLst/>
          </a:prstGeom>
        </p:spPr>
      </p:pic>
      <p:sp>
        <p:nvSpPr>
          <p:cNvPr id="6" name="コンテンツ プレースホルダー 2"/>
          <p:cNvSpPr txBox="1">
            <a:spLocks/>
          </p:cNvSpPr>
          <p:nvPr/>
        </p:nvSpPr>
        <p:spPr bwMode="auto">
          <a:xfrm>
            <a:off x="4273594" y="3896046"/>
            <a:ext cx="1653795" cy="3539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10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■ </a:t>
            </a:r>
            <a:r>
              <a:rPr lang="en-US" altLang="ja-JP" sz="10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1</a:t>
            </a:r>
            <a:r>
              <a:rPr lang="ja-JP" altLang="en-US" sz="10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文字ナビゲーション</a:t>
            </a:r>
            <a:endParaRPr lang="en-US" altLang="ja-JP" sz="1000" kern="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/>
            <a:r>
              <a:rPr lang="ja-JP" altLang="en-US" sz="8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</a:t>
            </a:r>
            <a:r>
              <a:rPr lang="en-US" altLang="ja-JP" sz="800" ker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Shift+</a:t>
            </a:r>
            <a:r>
              <a:rPr lang="ja-JP" altLang="en-US" sz="800" ker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で</a:t>
            </a:r>
            <a:r>
              <a:rPr lang="ja-JP" altLang="en-US" sz="8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逆方向）</a:t>
            </a:r>
            <a:endParaRPr lang="en-US" altLang="ja-JP" sz="8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H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 </a:t>
            </a: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: 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見出し（</a:t>
            </a: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1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～</a:t>
            </a: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6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も可）</a:t>
            </a:r>
            <a:endParaRPr lang="en-US" altLang="ja-JP" sz="900" kern="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L : 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リスト</a:t>
            </a:r>
            <a:endParaRPr lang="en-US" altLang="ja-JP" sz="900" kern="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I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 </a:t>
            </a: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: 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リスト項目</a:t>
            </a:r>
            <a:endParaRPr lang="en-US" altLang="ja-JP" sz="900" kern="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T : 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テーブル</a:t>
            </a:r>
            <a:endParaRPr lang="en-US" altLang="ja-JP" sz="900" kern="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K : 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リンク</a:t>
            </a:r>
            <a:endParaRPr lang="en-US" altLang="ja-JP" sz="900" kern="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N : 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リンクのないテキスト</a:t>
            </a:r>
            <a:endParaRPr lang="en-US" altLang="ja-JP" sz="900" kern="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F : 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フォームフィールド</a:t>
            </a:r>
            <a:endParaRPr lang="en-US" altLang="ja-JP" sz="900" kern="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U : 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未訪問リンク</a:t>
            </a:r>
            <a:endParaRPr lang="en-US" altLang="ja-JP" sz="900" kern="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V : 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訪問済みリンク</a:t>
            </a:r>
            <a:endParaRPr lang="en-US" altLang="ja-JP" sz="900" kern="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E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 </a:t>
            </a: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: 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エディットフィールド</a:t>
            </a:r>
            <a:endParaRPr lang="en-US" altLang="ja-JP" sz="900" kern="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B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 </a:t>
            </a: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: 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ボタン</a:t>
            </a:r>
            <a:endParaRPr lang="en-US" altLang="ja-JP" sz="900" kern="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X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 </a:t>
            </a: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: 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チェックボックス</a:t>
            </a:r>
            <a:endParaRPr lang="en-US" altLang="ja-JP" sz="900" kern="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C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 </a:t>
            </a: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: 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コンボボックス</a:t>
            </a:r>
            <a:endParaRPr lang="en-US" altLang="ja-JP" sz="900" kern="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R : 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ラジオボタン</a:t>
            </a:r>
            <a:endParaRPr lang="en-US" altLang="ja-JP" sz="900" kern="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M : 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フレーム</a:t>
            </a:r>
            <a:endParaRPr lang="en-US" altLang="ja-JP" sz="900" kern="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G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 </a:t>
            </a: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: 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画像</a:t>
            </a:r>
            <a:endParaRPr lang="en-US" altLang="ja-JP" sz="900" kern="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D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 </a:t>
            </a: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: 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ランドマーク</a:t>
            </a:r>
            <a:endParaRPr lang="en-US" altLang="ja-JP" sz="900" kern="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O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 </a:t>
            </a: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: 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埋め込みオブジェクト</a:t>
            </a:r>
            <a:endParaRPr lang="en-US" altLang="ja-JP" sz="900" kern="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sp>
        <p:nvSpPr>
          <p:cNvPr id="76" name="コンテンツ プレースホルダー 2"/>
          <p:cNvSpPr txBox="1">
            <a:spLocks/>
          </p:cNvSpPr>
          <p:nvPr/>
        </p:nvSpPr>
        <p:spPr bwMode="auto">
          <a:xfrm>
            <a:off x="2093395" y="6904578"/>
            <a:ext cx="2010672" cy="468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カンマ </a:t>
            </a: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/ Shift+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カンマ</a:t>
            </a:r>
            <a:endParaRPr lang="en-US" altLang="ja-JP" sz="900" kern="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r"/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コンテナ要素の直後・先頭に移動</a:t>
            </a:r>
            <a:endParaRPr lang="en-US" altLang="ja-JP" sz="900" kern="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sp>
        <p:nvSpPr>
          <p:cNvPr id="90" name="コンテンツ プレースホルダー 2"/>
          <p:cNvSpPr txBox="1">
            <a:spLocks/>
          </p:cNvSpPr>
          <p:nvPr/>
        </p:nvSpPr>
        <p:spPr bwMode="auto">
          <a:xfrm>
            <a:off x="6642408" y="2459779"/>
            <a:ext cx="2133452" cy="30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■ レビューカーソル</a:t>
            </a:r>
            <a:endParaRPr lang="en-US" altLang="ja-JP" sz="900" kern="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sp>
        <p:nvSpPr>
          <p:cNvPr id="95" name="正方形/長方形 94"/>
          <p:cNvSpPr/>
          <p:nvPr/>
        </p:nvSpPr>
        <p:spPr>
          <a:xfrm>
            <a:off x="6732261" y="2638966"/>
            <a:ext cx="162382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テンキー（デスクトップ配列）</a:t>
            </a:r>
            <a:endParaRPr lang="en-US" altLang="ja-JP" sz="80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graphicFrame>
        <p:nvGraphicFramePr>
          <p:cNvPr id="94" name="表 93" descr="1 前の文字&#10;2 現在の文字&#10;3 次の文字&#10;4 前の単語&#10;5 現在の単語&#10;6 次の単語&#10;7 前の行&#10;8 現在の行&#10;9 次の行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781338"/>
              </p:ext>
            </p:extLst>
          </p:nvPr>
        </p:nvGraphicFramePr>
        <p:xfrm>
          <a:off x="6745113" y="2881602"/>
          <a:ext cx="1769669" cy="62239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4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  <a:cs typeface="+mn-cs"/>
                        </a:rPr>
                        <a:t>前の行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  <a:cs typeface="+mn-cs"/>
                        </a:rPr>
                        <a:t>現在の行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  <a:cs typeface="+mn-cs"/>
                        </a:rPr>
                        <a:t>次の行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4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  <a:cs typeface="+mn-cs"/>
                        </a:rPr>
                        <a:t>前の単語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  <a:cs typeface="+mn-cs"/>
                        </a:rPr>
                        <a:t>現在の単語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  <a:cs typeface="+mn-cs"/>
                        </a:rPr>
                        <a:t>次の単語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464">
                <a:tc>
                  <a:txBody>
                    <a:bodyPr/>
                    <a:lstStyle/>
                    <a:p>
                      <a:r>
                        <a:rPr kumimoji="1" lang="ja-JP" altLang="en-US" sz="700" dirty="0"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</a:rPr>
                        <a:t>前の文字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  <a:cs typeface="+mn-cs"/>
                        </a:rPr>
                        <a:t>現在の文字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  <a:cs typeface="+mn-cs"/>
                        </a:rPr>
                        <a:t>次の文字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1" name="正方形/長方形 100"/>
          <p:cNvSpPr/>
          <p:nvPr/>
        </p:nvSpPr>
        <p:spPr>
          <a:xfrm>
            <a:off x="8457333" y="3078389"/>
            <a:ext cx="2985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←</a:t>
            </a:r>
            <a:endParaRPr lang="en-US" altLang="ja-JP" sz="80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8617600" y="2638966"/>
            <a:ext cx="162382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NVDA+</a:t>
            </a:r>
            <a:r>
              <a:rPr lang="ja-JP" altLang="en-US" sz="8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（ラップトップ配列）</a:t>
            </a:r>
            <a:endParaRPr lang="en-US" altLang="ja-JP" sz="80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graphicFrame>
        <p:nvGraphicFramePr>
          <p:cNvPr id="99" name="表 98" descr="左矢印 前の文字&#10;ピリオド 現在の文字&#10;右矢印 次の文字&#10;Ctrl+左矢印 前の単語&#10;Ctrl+ピリオド 現在の単語&#10;Ctrl+右矢印 次の単語&#10;上矢印 前の行&#10;Shift+ピリオド 現在の行&#10;下矢印 次の行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344808"/>
              </p:ext>
            </p:extLst>
          </p:nvPr>
        </p:nvGraphicFramePr>
        <p:xfrm>
          <a:off x="8671727" y="2881602"/>
          <a:ext cx="1896947" cy="64008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4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dirty="0">
                          <a:latin typeface="Wingdings" panose="05000000000000000000" pitchFamily="2" charset="2"/>
                        </a:rPr>
                        <a:t>é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700" kern="1200" dirty="0">
                          <a:solidFill>
                            <a:schemeClr val="dk1"/>
                          </a:solidFill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  <a:cs typeface="+mn-cs"/>
                        </a:rPr>
                        <a:t>Shift+</a:t>
                      </a:r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  <a:cs typeface="+mn-cs"/>
                        </a:rPr>
                        <a:t>ピリオド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dirty="0">
                          <a:latin typeface="Wingdings" panose="05000000000000000000" pitchFamily="2" charset="2"/>
                        </a:rPr>
                        <a:t>ê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4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800" kern="1200" dirty="0" err="1">
                          <a:solidFill>
                            <a:schemeClr val="dk1"/>
                          </a:solidFill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  <a:cs typeface="+mn-cs"/>
                        </a:rPr>
                        <a:t>Ctrl+</a:t>
                      </a:r>
                      <a:r>
                        <a:rPr lang="en-US" altLang="ja-JP" sz="800" dirty="0" err="1">
                          <a:latin typeface="Wingdings" panose="05000000000000000000" pitchFamily="2" charset="2"/>
                        </a:rPr>
                        <a:t>ç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700" kern="1200" dirty="0">
                          <a:solidFill>
                            <a:schemeClr val="dk1"/>
                          </a:solidFill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  <a:cs typeface="+mn-cs"/>
                        </a:rPr>
                        <a:t>Ctrl+</a:t>
                      </a:r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  <a:cs typeface="+mn-cs"/>
                        </a:rPr>
                        <a:t>ピリオド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kern="1200" dirty="0" err="1">
                          <a:solidFill>
                            <a:schemeClr val="dk1"/>
                          </a:solidFill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  <a:cs typeface="+mn-cs"/>
                        </a:rPr>
                        <a:t>Ctrl+</a:t>
                      </a:r>
                      <a:r>
                        <a:rPr lang="en-US" altLang="ja-JP" sz="800" dirty="0" err="1">
                          <a:latin typeface="Wingdings" panose="05000000000000000000" pitchFamily="2" charset="2"/>
                        </a:rPr>
                        <a:t>è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464">
                <a:tc>
                  <a:txBody>
                    <a:bodyPr/>
                    <a:lstStyle/>
                    <a:p>
                      <a:r>
                        <a:rPr lang="en-US" altLang="ja-JP" sz="800" dirty="0">
                          <a:latin typeface="Wingdings" panose="05000000000000000000" pitchFamily="2" charset="2"/>
                        </a:rPr>
                        <a:t>ç</a:t>
                      </a:r>
                      <a:endParaRPr kumimoji="1" lang="ja-JP" altLang="en-US" sz="800" dirty="0"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  <a:cs typeface="+mn-cs"/>
                        </a:rPr>
                        <a:t>ピリオド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dirty="0">
                          <a:latin typeface="Wingdings" panose="05000000000000000000" pitchFamily="2" charset="2"/>
                        </a:rPr>
                        <a:t>è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1" name="コンテンツ プレースホルダー 2"/>
          <p:cNvSpPr txBox="1">
            <a:spLocks/>
          </p:cNvSpPr>
          <p:nvPr/>
        </p:nvSpPr>
        <p:spPr bwMode="auto">
          <a:xfrm>
            <a:off x="6642408" y="3594397"/>
            <a:ext cx="4470126" cy="30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NVDA+B : 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現在のウィンドウに含まれるオブジェクトの読み上げ</a:t>
            </a:r>
            <a:endParaRPr lang="en-US" altLang="ja-JP" sz="900" kern="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sp>
        <p:nvSpPr>
          <p:cNvPr id="117" name="コンテンツ プレースホルダー 2"/>
          <p:cNvSpPr txBox="1">
            <a:spLocks/>
          </p:cNvSpPr>
          <p:nvPr/>
        </p:nvSpPr>
        <p:spPr bwMode="auto">
          <a:xfrm>
            <a:off x="6092531" y="3896046"/>
            <a:ext cx="4470126" cy="30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■ オブジェクトナビゲーション</a:t>
            </a:r>
            <a:endParaRPr lang="en-US" altLang="ja-JP" sz="900" kern="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6203972" y="4116039"/>
            <a:ext cx="204787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NVDA+</a:t>
            </a:r>
            <a:r>
              <a:rPr lang="ja-JP" altLang="en-US" sz="8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テンキー（デスクトップ配列）</a:t>
            </a:r>
            <a:endParaRPr lang="en-US" altLang="ja-JP" sz="80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graphicFrame>
        <p:nvGraphicFramePr>
          <p:cNvPr id="57" name="表 56" descr="1 前のレビューモード&#10;2 子の要素&#10;3 &#10;4 前の要素&#10;5 現在の要素&#10;6 次の要素&#10;7 次のレビューモード&#10;8 親の要素&#10;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319"/>
              </p:ext>
            </p:extLst>
          </p:nvPr>
        </p:nvGraphicFramePr>
        <p:xfrm>
          <a:off x="6203972" y="4346667"/>
          <a:ext cx="2047874" cy="645519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876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1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600" kern="1200" dirty="0">
                          <a:solidFill>
                            <a:schemeClr val="dk1"/>
                          </a:solidFill>
                          <a:latin typeface="源ノ角ゴシック JP Regular" panose="020B0500000000000000" pitchFamily="34" charset="-128"/>
                          <a:ea typeface="源ノ角ゴシック JP Regular" panose="020B0500000000000000" pitchFamily="34" charset="-128"/>
                          <a:cs typeface="+mn-cs"/>
                        </a:rPr>
                        <a:t>次のレビューモード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  <a:cs typeface="+mn-cs"/>
                        </a:rPr>
                        <a:t>親の要素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6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1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  <a:cs typeface="+mn-cs"/>
                        </a:rPr>
                        <a:t>前の要素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  <a:cs typeface="+mn-cs"/>
                        </a:rPr>
                        <a:t>現在の要素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  <a:cs typeface="+mn-cs"/>
                        </a:rPr>
                        <a:t>次の要素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173">
                <a:tc>
                  <a:txBody>
                    <a:bodyPr/>
                    <a:lstStyle/>
                    <a:p>
                      <a:r>
                        <a:rPr kumimoji="1" lang="ja-JP" altLang="en-US" sz="600" dirty="0">
                          <a:latin typeface="源ノ角ゴシック JP Regular" panose="020B0500000000000000" pitchFamily="34" charset="-128"/>
                          <a:ea typeface="源ノ角ゴシック JP Regular" panose="020B0500000000000000" pitchFamily="34" charset="-128"/>
                        </a:rPr>
                        <a:t>前のレビューモード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  <a:cs typeface="+mn-cs"/>
                        </a:rPr>
                        <a:t>子の要素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6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5" name="正方形/長方形 104"/>
          <p:cNvSpPr/>
          <p:nvPr/>
        </p:nvSpPr>
        <p:spPr>
          <a:xfrm>
            <a:off x="8243941" y="4561706"/>
            <a:ext cx="2985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←</a:t>
            </a:r>
            <a:endParaRPr lang="en-US" altLang="ja-JP" sz="80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8514783" y="4116039"/>
            <a:ext cx="204787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NVDA+</a:t>
            </a:r>
            <a:r>
              <a:rPr lang="ja-JP" altLang="en-US" sz="8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（ラップトップ配列）</a:t>
            </a:r>
            <a:endParaRPr lang="en-US" altLang="ja-JP" sz="80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graphicFrame>
        <p:nvGraphicFramePr>
          <p:cNvPr id="104" name="表 103" descr="PageDown 前のレビューモード&#10;Shift+下矢印 子の要素&#10; &#10;Shift+左矢印 前の要素&#10;Shift+O 現在の要素&#10;Shift+右矢印 次の要素&#10;PageUp 次のレビューモード&#10;Shift+上矢印 親の要素&#10;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32099"/>
              </p:ext>
            </p:extLst>
          </p:nvPr>
        </p:nvGraphicFramePr>
        <p:xfrm>
          <a:off x="8514783" y="4346667"/>
          <a:ext cx="2047874" cy="645519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69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1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600" kern="1200" dirty="0" err="1">
                          <a:solidFill>
                            <a:schemeClr val="dk1"/>
                          </a:solidFill>
                          <a:latin typeface="源ノ角ゴシック JP Regular" panose="020B0500000000000000" pitchFamily="34" charset="-128"/>
                          <a:ea typeface="源ノ角ゴシック JP Regular" panose="020B0500000000000000" pitchFamily="34" charset="-128"/>
                          <a:cs typeface="+mn-cs"/>
                        </a:rPr>
                        <a:t>PageUp</a:t>
                      </a:r>
                      <a:endParaRPr kumimoji="1" lang="ja-JP" altLang="en-US" sz="600" kern="1200" dirty="0">
                        <a:solidFill>
                          <a:schemeClr val="dk1"/>
                        </a:solidFill>
                        <a:latin typeface="源ノ角ゴシック JP Regular" panose="020B0500000000000000" pitchFamily="34" charset="-128"/>
                        <a:ea typeface="源ノ角ゴシック JP Regular" panose="020B05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dirty="0" err="1"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</a:rPr>
                        <a:t>Shift+</a:t>
                      </a:r>
                      <a:r>
                        <a:rPr lang="en-US" altLang="ja-JP" sz="800" dirty="0" err="1">
                          <a:latin typeface="Wingdings" panose="05000000000000000000" pitchFamily="2" charset="2"/>
                        </a:rPr>
                        <a:t>é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1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dirty="0" err="1"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</a:rPr>
                        <a:t>Shift+</a:t>
                      </a:r>
                      <a:r>
                        <a:rPr lang="en-US" altLang="ja-JP" sz="800" dirty="0" err="1">
                          <a:latin typeface="Wingdings" panose="05000000000000000000" pitchFamily="2" charset="2"/>
                        </a:rPr>
                        <a:t>ç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dirty="0" err="1"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</a:rPr>
                        <a:t>Shift+</a:t>
                      </a:r>
                      <a:r>
                        <a:rPr kumimoji="1" lang="en-US" altLang="ja-JP" sz="800" kern="1200" dirty="0" err="1">
                          <a:solidFill>
                            <a:schemeClr val="dk1"/>
                          </a:solidFill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  <a:cs typeface="+mn-cs"/>
                        </a:rPr>
                        <a:t>O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dirty="0" err="1"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</a:rPr>
                        <a:t>Shift+</a:t>
                      </a:r>
                      <a:r>
                        <a:rPr lang="en-US" altLang="ja-JP" sz="800" dirty="0" err="1">
                          <a:latin typeface="Wingdings" panose="05000000000000000000" pitchFamily="2" charset="2"/>
                        </a:rPr>
                        <a:t>è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173">
                <a:tc>
                  <a:txBody>
                    <a:bodyPr/>
                    <a:lstStyle/>
                    <a:p>
                      <a:r>
                        <a:rPr kumimoji="1" lang="en-US" altLang="ja-JP" sz="600" dirty="0" err="1">
                          <a:latin typeface="源ノ角ゴシック JP Regular" panose="020B0500000000000000" pitchFamily="34" charset="-128"/>
                          <a:ea typeface="源ノ角ゴシック JP Regular" panose="020B0500000000000000" pitchFamily="34" charset="-128"/>
                        </a:rPr>
                        <a:t>PageDown</a:t>
                      </a:r>
                      <a:endParaRPr kumimoji="1" lang="ja-JP" altLang="en-US" sz="600" dirty="0">
                        <a:latin typeface="源ノ角ゴシック JP Regular" panose="020B0500000000000000" pitchFamily="34" charset="-128"/>
                        <a:ea typeface="源ノ角ゴシック JP Regular" panose="020B0500000000000000" pitchFamily="34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dirty="0" err="1"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</a:rPr>
                        <a:t>Shift+</a:t>
                      </a:r>
                      <a:r>
                        <a:rPr lang="en-US" altLang="ja-JP" sz="800" dirty="0" err="1">
                          <a:latin typeface="Wingdings" panose="05000000000000000000" pitchFamily="2" charset="2"/>
                        </a:rPr>
                        <a:t>ê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" name="正方形/長方形 84"/>
          <p:cNvSpPr/>
          <p:nvPr/>
        </p:nvSpPr>
        <p:spPr>
          <a:xfrm>
            <a:off x="6087566" y="5170355"/>
            <a:ext cx="428062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■ 書式とドキュメント情報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</a:t>
            </a:r>
            <a:r>
              <a:rPr lang="ja-JP" altLang="en-US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</a:t>
            </a:r>
            <a:r>
              <a:rPr lang="en-US" altLang="ja-JP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NVDA</a:t>
            </a:r>
            <a:r>
              <a:rPr lang="ja-JP" altLang="en-US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設定で不要な報告をチェックなしに）</a:t>
            </a:r>
            <a:endParaRPr lang="en-US" altLang="ja-JP" sz="8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フォント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フォント名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フォントサイズ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フォント属性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強調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スタイル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色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6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</a:t>
            </a:r>
            <a:b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</a:b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ドキュメント情報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コメント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校閲者による更新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スペルミス</a:t>
            </a:r>
          </a:p>
          <a:p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7118842" y="5462807"/>
            <a:ext cx="123086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ページと間隔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ページ番号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行番号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行インデント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段落インデント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行間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配置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endParaRPr lang="ja-JP" altLang="en-US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8147542" y="5462807"/>
            <a:ext cx="123086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テーブル情報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テーブル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行と列の見出し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セル番地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セルの罫線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endParaRPr lang="ja-JP" altLang="en-US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9190948" y="5462807"/>
            <a:ext cx="105087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要素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見出し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リンク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画像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リスト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引用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グループ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29" name="正方形/長方形 128"/>
          <p:cNvSpPr/>
          <p:nvPr/>
        </p:nvSpPr>
        <p:spPr>
          <a:xfrm>
            <a:off x="9770581" y="5462807"/>
            <a:ext cx="105087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ランドマーク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記事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フレーム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クリック可能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10" name="コンテンツ プレースホルダー 2"/>
          <p:cNvSpPr txBox="1">
            <a:spLocks/>
          </p:cNvSpPr>
          <p:nvPr/>
        </p:nvSpPr>
        <p:spPr bwMode="auto">
          <a:xfrm>
            <a:off x="7366934" y="6625328"/>
            <a:ext cx="3482262" cy="996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NVDA+M : 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マウスカーソル</a:t>
            </a:r>
            <a:endParaRPr lang="en-US" altLang="ja-JP" sz="900" kern="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/>
            <a:r>
              <a:rPr lang="en-US" altLang="ja-JP" sz="9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NVDA+U : </a:t>
            </a:r>
            <a:r>
              <a:rPr lang="ja-JP" altLang="en-US" sz="9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プログレス</a:t>
            </a:r>
            <a:endParaRPr lang="en-US" altLang="ja-JP" sz="90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/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NVDA+P : 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記号</a:t>
            </a:r>
            <a:endParaRPr lang="en-US" altLang="ja-JP" sz="90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/>
            <a:endParaRPr lang="en-US" altLang="ja-JP" sz="90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sp>
        <p:nvSpPr>
          <p:cNvPr id="130" name="コンテンツ プレースホルダー 2"/>
          <p:cNvSpPr txBox="1">
            <a:spLocks/>
          </p:cNvSpPr>
          <p:nvPr/>
        </p:nvSpPr>
        <p:spPr bwMode="auto">
          <a:xfrm>
            <a:off x="8377959" y="6634309"/>
            <a:ext cx="2299566" cy="853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■ 声や音を止める</a:t>
            </a:r>
            <a:endParaRPr lang="en-US" altLang="ja-JP" sz="9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 algn="r"/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設定 </a:t>
            </a:r>
            <a:r>
              <a:rPr lang="en-US" altLang="ja-JP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&gt; </a:t>
            </a:r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音声 </a:t>
            </a:r>
            <a:r>
              <a:rPr lang="en-US" altLang="ja-JP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&gt; </a:t>
            </a:r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エンジンなし </a:t>
            </a:r>
            <a:endParaRPr lang="en-US" altLang="ja-JP" sz="9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 algn="r"/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</a:t>
            </a:r>
            <a:r>
              <a:rPr lang="en-US" altLang="ja-JP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</a:t>
            </a:r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ツール </a:t>
            </a:r>
            <a:r>
              <a:rPr lang="en-US" altLang="ja-JP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&gt; </a:t>
            </a:r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スピーチビューアー</a:t>
            </a:r>
            <a:endParaRPr lang="en-US" altLang="ja-JP" sz="9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 algn="r"/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読み上げ </a:t>
            </a:r>
            <a:r>
              <a:rPr lang="en-US" altLang="ja-JP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Ctrl : </a:t>
            </a:r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停止 </a:t>
            </a:r>
            <a:r>
              <a:rPr lang="en-US" altLang="ja-JP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/ Shift : </a:t>
            </a:r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一時停止</a:t>
            </a:r>
            <a:endParaRPr lang="en-US" altLang="ja-JP" sz="9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C456358-8373-4A82-BDCC-F8A9EDCB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3374" y="-114300"/>
            <a:ext cx="10805132" cy="7736489"/>
            <a:chOff x="-63374" y="-114300"/>
            <a:chExt cx="10805132" cy="7736489"/>
          </a:xfrm>
        </p:grpSpPr>
        <p:cxnSp>
          <p:nvCxnSpPr>
            <p:cNvPr id="87" name="直線コネクタ 86"/>
            <p:cNvCxnSpPr/>
            <p:nvPr/>
          </p:nvCxnSpPr>
          <p:spPr bwMode="auto">
            <a:xfrm>
              <a:off x="6900978" y="-114300"/>
              <a:ext cx="0" cy="252910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 bwMode="auto">
            <a:xfrm>
              <a:off x="2637828" y="1609055"/>
              <a:ext cx="426315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 bwMode="auto">
            <a:xfrm>
              <a:off x="2637828" y="-114300"/>
              <a:ext cx="0" cy="341330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 bwMode="auto">
            <a:xfrm>
              <a:off x="4127759" y="3829273"/>
              <a:ext cx="661399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/>
            <p:cNvCxnSpPr/>
            <p:nvPr/>
          </p:nvCxnSpPr>
          <p:spPr bwMode="auto">
            <a:xfrm>
              <a:off x="6541635" y="2411747"/>
              <a:ext cx="0" cy="141752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/>
            <p:nvPr/>
          </p:nvCxnSpPr>
          <p:spPr bwMode="auto">
            <a:xfrm>
              <a:off x="4676178" y="0"/>
              <a:ext cx="0" cy="241174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 bwMode="auto">
            <a:xfrm>
              <a:off x="9171575" y="5519313"/>
              <a:ext cx="0" cy="720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 bwMode="auto">
            <a:xfrm>
              <a:off x="7342024" y="6586101"/>
              <a:ext cx="339973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/>
            <p:nvPr/>
          </p:nvCxnSpPr>
          <p:spPr bwMode="auto">
            <a:xfrm>
              <a:off x="5982333" y="3829273"/>
              <a:ext cx="0" cy="373199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 bwMode="auto">
            <a:xfrm>
              <a:off x="5984606" y="5099628"/>
              <a:ext cx="47571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 bwMode="auto">
            <a:xfrm>
              <a:off x="7095125" y="5519313"/>
              <a:ext cx="0" cy="720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/>
            <p:cNvCxnSpPr/>
            <p:nvPr/>
          </p:nvCxnSpPr>
          <p:spPr bwMode="auto">
            <a:xfrm>
              <a:off x="7342024" y="6582027"/>
              <a:ext cx="0" cy="10401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 bwMode="auto">
            <a:xfrm>
              <a:off x="8161925" y="5519313"/>
              <a:ext cx="0" cy="720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/>
            <p:nvPr/>
          </p:nvCxnSpPr>
          <p:spPr bwMode="auto">
            <a:xfrm>
              <a:off x="-63374" y="2414806"/>
              <a:ext cx="1080513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/>
            <p:nvPr/>
          </p:nvCxnSpPr>
          <p:spPr bwMode="auto">
            <a:xfrm>
              <a:off x="2043713" y="6865006"/>
              <a:ext cx="0" cy="69625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 bwMode="auto">
            <a:xfrm>
              <a:off x="2045554" y="6863923"/>
              <a:ext cx="208370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/>
            <p:cNvCxnSpPr>
              <a:cxnSpLocks/>
            </p:cNvCxnSpPr>
            <p:nvPr/>
          </p:nvCxnSpPr>
          <p:spPr bwMode="auto">
            <a:xfrm>
              <a:off x="9764372" y="5681238"/>
              <a:ext cx="0" cy="58172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/>
            <p:cNvCxnSpPr/>
            <p:nvPr/>
          </p:nvCxnSpPr>
          <p:spPr bwMode="auto">
            <a:xfrm>
              <a:off x="2637828" y="2838972"/>
              <a:ext cx="3903807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/>
            <p:nvPr/>
          </p:nvCxnSpPr>
          <p:spPr bwMode="auto">
            <a:xfrm>
              <a:off x="8345672" y="7086232"/>
              <a:ext cx="0" cy="1914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/>
            <p:nvPr/>
          </p:nvCxnSpPr>
          <p:spPr bwMode="auto">
            <a:xfrm>
              <a:off x="8823654" y="6911007"/>
              <a:ext cx="0" cy="1752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/>
            <p:nvPr/>
          </p:nvCxnSpPr>
          <p:spPr bwMode="auto">
            <a:xfrm flipH="1">
              <a:off x="8345672" y="7089994"/>
              <a:ext cx="47910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/>
            <p:nvPr/>
          </p:nvCxnSpPr>
          <p:spPr bwMode="auto">
            <a:xfrm flipH="1">
              <a:off x="2637828" y="3299009"/>
              <a:ext cx="149143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/>
            <p:nvPr/>
          </p:nvCxnSpPr>
          <p:spPr bwMode="auto">
            <a:xfrm>
              <a:off x="4127759" y="2837941"/>
              <a:ext cx="0" cy="402598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 bwMode="auto">
            <a:xfrm>
              <a:off x="6535355" y="3577140"/>
              <a:ext cx="420640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1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1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686</Words>
  <Application>Microsoft Office PowerPoint</Application>
  <PresentationFormat>ユーザー設定</PresentationFormat>
  <Paragraphs>189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源ノ角ゴシック JP Bold</vt:lpstr>
      <vt:lpstr>源ノ角ゴシック JP Heavy</vt:lpstr>
      <vt:lpstr>源ノ角ゴシック JP Light</vt:lpstr>
      <vt:lpstr>源ノ角ゴシック JP Regular</vt:lpstr>
      <vt:lpstr>Arial</vt:lpstr>
      <vt:lpstr>Wingdings</vt:lpstr>
      <vt:lpstr>標準デザイン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2018-05-21T05:33:34Z</dcterms:created>
  <dcterms:modified xsi:type="dcterms:W3CDTF">2021-05-22T13:34:50Z</dcterms:modified>
</cp:coreProperties>
</file>