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62" r:id="rId2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g2eb522a133c_4_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eb522a133c_4_0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g2eb522a133c_4_0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D1DDA3-22CF-E297-1FDA-95EA45EF7AE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80729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81362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58749" indent="0">
              <a:buSzPts val="1100"/>
              <a:buNone/>
              <a:defRPr/>
            </a:pPr>
            <a:endParaRPr lang="fr-FR"/>
          </a:p>
        </p:txBody>
      </p:sp>
      <p:sp>
        <p:nvSpPr>
          <p:cNvPr id="13262511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3850F2-49A1-2F24-31B9-409D7DBA0E4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308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084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20381818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47C112-D7F0-2C76-EF03-F2F5DC45F87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62500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70405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10808094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79CCD3-FC62-482A-ECB3-EA8C411F6AE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588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1460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14369798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F174C1-A9D6-7338-BCF2-955C043F5E1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5192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50581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86151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04DD54-6044-453C-D2FF-8BA5AB726EF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4" name="Google Shape;54;p13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5" name="Google Shape;55;p13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60" name="Google Shape;60;p14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4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2" name="Google Shape;62;p14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  <p:cxnSp>
        <p:nvCxnSpPr>
          <p:cNvPr id="65" name="Google Shape;65;p14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4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4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4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69" name="Google Shape;69;p14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4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3" name="Google Shape;83;p16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4" name="Google Shape;84;p16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85" name="Google Shape;85;p16"/>
          <p:cNvCxnSpPr>
            <a:cxnSpLocks/>
          </p:cNvCxnSpPr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17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89" name="Google Shape;89;p17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7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91" name="Google Shape;91;p17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7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7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94" name="Google Shape;94;p17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7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7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7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98" name="Google Shape;98;p17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7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Titre de section" preserve="0" showMasterPhAnim="0" showMasterSp="1" userDrawn="1">
  <p:cSld name="1_Titre de section">
    <p:bg>
      <p:bgPr shadeToTitle="0">
        <a:solidFill>
          <a:srgbClr val="0C0C0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/>
          <p:nvPr/>
        </p:nvPicPr>
        <p:blipFill>
          <a:blip r:embed="rId2">
            <a:alphaModFix amt="80000"/>
          </a:blip>
          <a:srcRect l="0" t="0" r="0" b="0"/>
          <a:stretch/>
        </p:blipFill>
        <p:spPr bwMode="auto">
          <a:xfrm>
            <a:off x="-2627422" y="106001"/>
            <a:ext cx="4840992" cy="48499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 bwMode="auto">
          <a:xfrm>
            <a:off x="0" y="0"/>
            <a:ext cx="510600" cy="5143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3" name="Google Shape;103;p18"/>
          <p:cNvSpPr/>
          <p:nvPr/>
        </p:nvSpPr>
        <p:spPr bwMode="auto">
          <a:xfrm>
            <a:off x="669472" y="4723388"/>
            <a:ext cx="6567900" cy="330300"/>
          </a:xfrm>
          <a:prstGeom prst="rect">
            <a:avLst/>
          </a:prstGeom>
          <a:solidFill>
            <a:srgbClr val="0C0C0C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" name="Google Shape;104;p18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 bwMode="auto">
          <a:xfrm>
            <a:off x="911453" y="2189284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edium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06" name="Google Shape;106;p18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8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8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8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/>
          <p:nvPr/>
        </p:nvSpPr>
        <p:spPr bwMode="auto">
          <a:xfrm>
            <a:off x="8475955" y="129905"/>
            <a:ext cx="550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r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 </a:t>
            </a:r>
            <a:endParaRPr sz="1100"/>
          </a:p>
        </p:txBody>
      </p:sp>
      <p:cxnSp>
        <p:nvCxnSpPr>
          <p:cNvPr id="111" name="Google Shape;111;p18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8"/>
          <p:cNvSpPr txBox="1"/>
          <p:nvPr>
            <p:ph type="dt" idx="10"/>
          </p:nvPr>
        </p:nvSpPr>
        <p:spPr bwMode="auto">
          <a:xfrm>
            <a:off x="5857545" y="132468"/>
            <a:ext cx="10749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13" name="Google Shape;113;p18"/>
          <p:cNvCxnSpPr>
            <a:cxnSpLocks/>
          </p:cNvCxnSpPr>
          <p:nvPr/>
        </p:nvCxnSpPr>
        <p:spPr bwMode="auto">
          <a:xfrm>
            <a:off x="6940576" y="26634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8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15" name="Google Shape;115;p18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8"/>
          <p:cNvSpPr/>
          <p:nvPr/>
        </p:nvSpPr>
        <p:spPr bwMode="auto">
          <a:xfrm>
            <a:off x="8109521" y="4788805"/>
            <a:ext cx="865800" cy="3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7" name="Google Shape;117;p18" descr="Une image contenant dessin&#10;&#10;Description générée automatiquement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291496" y="4813805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de section" preserve="0" showMasterPhAnim="0" showMasterSp="1" userDrawn="1">
  <p:cSld name="Titre de section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body" idx="1"/>
          </p:nvPr>
        </p:nvSpPr>
        <p:spPr bwMode="auto">
          <a:xfrm>
            <a:off x="985838" y="1604012"/>
            <a:ext cx="74820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 bwMode="auto">
          <a:xfrm>
            <a:off x="985838" y="549506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600"/>
              <a:buFont typeface="Roboto Medium"/>
              <a:buNone/>
              <a:defRPr sz="6600">
                <a:solidFill>
                  <a:srgbClr val="C55A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21" name="Google Shape;121;p19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9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9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9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5" name="Google Shape;125;p19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cxnSp>
        <p:nvCxnSpPr>
          <p:cNvPr id="126" name="Google Shape;126;p19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9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9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9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1" name="Google Shape;131;p19"/>
          <p:cNvSpPr/>
          <p:nvPr/>
        </p:nvSpPr>
        <p:spPr bwMode="auto">
          <a:xfrm>
            <a:off x="8109521" y="4757738"/>
            <a:ext cx="859200" cy="385800"/>
          </a:xfrm>
          <a:prstGeom prst="rect">
            <a:avLst/>
          </a:prstGeom>
          <a:solidFill>
            <a:srgbClr val="FB70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32" name="Google Shape;132;p19" descr="Une image contenant dessin&#10;&#10;Description générée automatiquement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291496" y="4820464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ustom Layout" preserve="0" showMasterPhAnim="0" showMasterSp="1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0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0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0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Medium"/>
              <a:buNone/>
              <a:defRPr sz="21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5"/>
          <p:cNvSpPr txBox="1"/>
          <p:nvPr>
            <p:ph type="body" idx="1"/>
          </p:nvPr>
        </p:nvSpPr>
        <p:spPr bwMode="auto">
          <a:xfrm>
            <a:off x="964406" y="1369218"/>
            <a:ext cx="7551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—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marR="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—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—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—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—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4" name="Google Shape;74;p15" descr="Une image contenant dessin&#10;&#10;Description générée automatiquement"/>
          <p:cNvPicPr/>
          <p:nvPr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8172599" y="4803907"/>
            <a:ext cx="765402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 bwMode="auto">
          <a:xfrm>
            <a:off x="6907934" y="67863"/>
            <a:ext cx="118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sp>
        <p:nvSpPr>
          <p:cNvPr id="76" name="Google Shape;76;p15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5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5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media1.sv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5248885" name=""/>
          <p:cNvSpPr txBox="1"/>
          <p:nvPr/>
        </p:nvSpPr>
        <p:spPr bwMode="auto">
          <a:xfrm flipH="0" flipV="0">
            <a:off x="1936973" y="789572"/>
            <a:ext cx="183636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rgbClr val="FB70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453411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Activité : Forge de paquets MQTT sur Tasmota bulbs</a:t>
            </a:r>
            <a:endParaRPr sz="2000">
              <a:solidFill>
                <a:srgbClr val="FB7023"/>
              </a:solidFill>
            </a:endParaRPr>
          </a:p>
        </p:txBody>
      </p:sp>
      <p:sp>
        <p:nvSpPr>
          <p:cNvPr id="990365950" name="Google Shape;18;p4"/>
          <p:cNvSpPr txBox="1"/>
          <p:nvPr>
            <p:ph type="body" idx="1"/>
          </p:nvPr>
        </p:nvSpPr>
        <p:spPr bwMode="auto">
          <a:xfrm flipH="0" flipV="0">
            <a:off x="311699" y="1152473"/>
            <a:ext cx="8520599" cy="3898281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Qu’est ce qu’une ampoule connectée Tasmota ? </a:t>
            </a:r>
            <a:endParaRPr lang="fr-FR"/>
          </a:p>
          <a:p>
            <a:pPr lvl="1">
              <a:defRPr/>
            </a:pPr>
            <a:r>
              <a:rPr lang="fr-FR"/>
              <a:t>Changement de la couleur à distance</a:t>
            </a:r>
            <a:endParaRPr lang="fr-FR"/>
          </a:p>
          <a:p>
            <a:pPr lvl="1">
              <a:defRPr/>
            </a:pPr>
            <a:r>
              <a:rPr lang="fr-FR"/>
              <a:t>Animations possibles : Dégradé de couleurs, couleurs tournantes</a:t>
            </a:r>
            <a:endParaRPr lang="fr-FR"/>
          </a:p>
          <a:p>
            <a:pPr lvl="1">
              <a:defRPr/>
            </a:pPr>
            <a:r>
              <a:rPr lang="fr-FR"/>
              <a:t>Firmware open-source Tasmota : Cloud-Free firmware</a:t>
            </a:r>
            <a:endParaRPr lang="fr-FR"/>
          </a:p>
          <a:p>
            <a:pPr marL="596900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lvl="0">
              <a:defRPr/>
            </a:pPr>
            <a:r>
              <a:rPr lang="fr-FR"/>
              <a:t>Quels sont les avantages d’un firmware open-source ?</a:t>
            </a:r>
            <a:endParaRPr lang="fr-FR"/>
          </a:p>
          <a:p>
            <a:pPr lvl="1">
              <a:defRPr/>
            </a:pPr>
            <a:r>
              <a:rPr lang="fr-FR"/>
              <a:t>Contrôle total de la sécurité de l’objet </a:t>
            </a:r>
            <a:endParaRPr lang="fr-FR"/>
          </a:p>
          <a:p>
            <a:pPr lvl="1">
              <a:defRPr/>
            </a:pPr>
            <a:r>
              <a:rPr lang="fr-FR"/>
              <a:t>Confidentialité des messages échangés</a:t>
            </a:r>
            <a:endParaRPr lang="fr-FR"/>
          </a:p>
          <a:p>
            <a:pPr lvl="1">
              <a:defRPr/>
            </a:pPr>
            <a:r>
              <a:rPr lang="fr-FR"/>
              <a:t>Compatibilité et flexibilité : intégration facile sans intermédiaires</a:t>
            </a:r>
            <a:endParaRPr lang="fr-FR"/>
          </a:p>
          <a:p>
            <a:pPr lvl="1">
              <a:defRPr/>
            </a:pPr>
            <a:r>
              <a:rPr lang="fr-FR"/>
              <a:t>Résilience et fiabilité : indépendant de la connectivité à Internet</a:t>
            </a:r>
            <a:endParaRPr lang="fr-FR"/>
          </a:p>
          <a:p>
            <a:pPr lvl="1">
              <a:defRPr/>
            </a:pPr>
            <a:endParaRPr lang="fr-FR"/>
          </a:p>
          <a:p>
            <a:pPr lvl="1">
              <a:defRPr/>
            </a:pPr>
            <a:endParaRPr lang="fr-FR"/>
          </a:p>
          <a:p>
            <a:pPr lvl="1">
              <a:defRPr/>
            </a:pPr>
            <a:endParaRPr lang="fr-FR"/>
          </a:p>
        </p:txBody>
      </p:sp>
      <p:pic>
        <p:nvPicPr>
          <p:cNvPr id="1893749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9"/>
          </a:xfrm>
          <a:prstGeom prst="rect">
            <a:avLst/>
          </a:prstGeom>
        </p:spPr>
      </p:pic>
      <p:pic>
        <p:nvPicPr>
          <p:cNvPr id="82930065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15438" y="866495"/>
            <a:ext cx="1572347" cy="1572347"/>
          </a:xfrm>
          <a:prstGeom prst="rect">
            <a:avLst/>
          </a:prstGeom>
        </p:spPr>
      </p:pic>
      <p:pic>
        <p:nvPicPr>
          <p:cNvPr id="605778765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6971600" y="2901802"/>
            <a:ext cx="1860697" cy="958345"/>
          </a:xfrm>
          <a:prstGeom prst="rect">
            <a:avLst/>
          </a:prstGeom>
        </p:spPr>
      </p:pic>
      <p:pic>
        <p:nvPicPr>
          <p:cNvPr id="115757318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098054" y="4053662"/>
            <a:ext cx="908486" cy="908486"/>
          </a:xfrm>
          <a:prstGeom prst="rect">
            <a:avLst/>
          </a:prstGeom>
        </p:spPr>
      </p:pic>
      <p:pic>
        <p:nvPicPr>
          <p:cNvPr id="872074040" name=""/>
          <p:cNvPicPr>
            <a:picLocks noChangeAspect="1"/>
          </p:cNvPicPr>
          <p:nvPr/>
        </p:nvPicPr>
        <p:blipFill>
          <a:blip r:embed="rId8"/>
          <a:srcRect l="0" t="12157" r="0" b="22848"/>
          <a:stretch/>
        </p:blipFill>
        <p:spPr bwMode="auto">
          <a:xfrm rot="0" flipH="0" flipV="0">
            <a:off x="4148260" y="3942906"/>
            <a:ext cx="2142669" cy="1063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996990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Activité : Forge de paquets MQTT sur Tasmota bulbs</a:t>
            </a:r>
            <a:endParaRPr sz="2000">
              <a:solidFill>
                <a:srgbClr val="FB7023"/>
              </a:solidFill>
            </a:endParaRPr>
          </a:p>
        </p:txBody>
      </p:sp>
      <p:sp>
        <p:nvSpPr>
          <p:cNvPr id="1970304328" name="Google Shape;18;p4"/>
          <p:cNvSpPr txBox="1"/>
          <p:nvPr>
            <p:ph type="body" idx="1"/>
          </p:nvPr>
        </p:nvSpPr>
        <p:spPr bwMode="auto">
          <a:xfrm flipH="0" flipV="0">
            <a:off x="311697" y="1152472"/>
            <a:ext cx="8520599" cy="3898279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 !</a:t>
            </a:r>
            <a:endParaRPr lang="fr-FR"/>
          </a:p>
          <a:p>
            <a:pPr lvl="1">
              <a:defRPr/>
            </a:pPr>
            <a:r>
              <a:rPr lang="fr-FR"/>
              <a:t>Dans cet atelier, nous partons du principe que les identifiants du WiFi ont déjà été compromis</a:t>
            </a:r>
            <a:r>
              <a:rPr lang="fr-FR"/>
              <a:t> </a:t>
            </a:r>
            <a:endParaRPr lang="fr-FR"/>
          </a:p>
          <a:p>
            <a:pPr lvl="1">
              <a:defRPr/>
            </a:pPr>
            <a:r>
              <a:rPr lang="fr-FR"/>
              <a:t>Étape 1 : Mise en écoute du réseau avec l’utilitaire Aircrack : </a:t>
            </a:r>
            <a:endParaRPr lang="fr-FR"/>
          </a:p>
          <a:p>
            <a:pPr lvl="2">
              <a:defRPr/>
            </a:pPr>
            <a:r>
              <a:rPr lang="fr-FR"/>
              <a:t>Récupérez le nom de votre interface réseau avec la commande « ip -4 –br a »</a:t>
            </a:r>
            <a:endParaRPr lang="fr-FR"/>
          </a:p>
          <a:p>
            <a:pPr lvl="2">
              <a:defRPr/>
            </a:pPr>
            <a:r>
              <a:rPr lang="fr-FR"/>
              <a:t>Pour démarrer Aircrack, exécutez la commande : « 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sudo airmon-ng start interface</a:t>
            </a:r>
            <a:r>
              <a:rPr lang="fr-FR"/>
              <a:t>»</a:t>
            </a:r>
            <a:endParaRPr lang="fr-FR"/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/>
              <a:t> </a:t>
            </a:r>
            <a:endParaRPr lang="fr-FR"/>
          </a:p>
          <a:p>
            <a:pPr lvl="2">
              <a:defRPr/>
            </a:pPr>
            <a:endParaRPr lang="fr-FR"/>
          </a:p>
          <a:p>
            <a:pPr marL="596898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</p:txBody>
      </p:sp>
      <p:pic>
        <p:nvPicPr>
          <p:cNvPr id="3495653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1"/>
            <a:ext cx="1365444" cy="458787"/>
          </a:xfrm>
          <a:prstGeom prst="rect">
            <a:avLst/>
          </a:prstGeom>
        </p:spPr>
      </p:pic>
      <p:pic>
        <p:nvPicPr>
          <p:cNvPr id="5785540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142" y="2571750"/>
            <a:ext cx="6941208" cy="2479002"/>
          </a:xfrm>
          <a:prstGeom prst="rect">
            <a:avLst/>
          </a:prstGeom>
        </p:spPr>
      </p:pic>
      <p:pic>
        <p:nvPicPr>
          <p:cNvPr id="169475569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194409" y="2936136"/>
            <a:ext cx="1750229" cy="1750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590143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Activité : Forge de paquets MQTT sur Tasmota bulbs</a:t>
            </a:r>
            <a:endParaRPr sz="2000">
              <a:solidFill>
                <a:srgbClr val="FB7023"/>
              </a:solidFill>
            </a:endParaRPr>
          </a:p>
        </p:txBody>
      </p:sp>
      <p:sp>
        <p:nvSpPr>
          <p:cNvPr id="1075223856" name="Google Shape;18;p4"/>
          <p:cNvSpPr txBox="1"/>
          <p:nvPr>
            <p:ph type="body" idx="1"/>
          </p:nvPr>
        </p:nvSpPr>
        <p:spPr bwMode="auto">
          <a:xfrm flipH="0" flipV="0">
            <a:off x="311697" y="1152472"/>
            <a:ext cx="8520599" cy="3898279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 !</a:t>
            </a:r>
            <a:endParaRPr lang="fr-FR"/>
          </a:p>
          <a:p>
            <a:pPr lvl="1">
              <a:defRPr/>
            </a:pPr>
            <a:r>
              <a:rPr lang="fr-FR"/>
              <a:t>Étape 2 : Ouvrez l’utilitaire Wireshark afin d’analyser le réseau </a:t>
            </a:r>
            <a:endParaRPr lang="fr-FR"/>
          </a:p>
          <a:p>
            <a:pPr lvl="2">
              <a:defRPr/>
            </a:pPr>
            <a:r>
              <a:rPr lang="fr-FR"/>
              <a:t>Dans le menu « Edit —&gt; Preferences —&gt; Protocols —&gt; IEEE 802.11</a:t>
            </a:r>
            <a:endParaRPr lang="fr-FR"/>
          </a:p>
          <a:p>
            <a:pPr lvl="2">
              <a:defRPr/>
            </a:pPr>
            <a:r>
              <a:rPr lang="fr-FR"/>
              <a:t>Entre la clée suivante permettant de déchiffrer les échanges sur le réseau : </a:t>
            </a:r>
            <a:endParaRPr lang="fr-FR"/>
          </a:p>
          <a:p>
            <a:pPr lvl="2">
              <a:defRPr/>
            </a:pPr>
            <a:r>
              <a:rPr lang="fr-FR"/>
              <a:t>Filtrez les trames par « mqtt »</a:t>
            </a:r>
            <a:endParaRPr lang="fr-FR"/>
          </a:p>
          <a:p>
            <a:pPr lvl="2">
              <a:defRPr/>
            </a:pPr>
            <a:r>
              <a:rPr lang="fr-FR"/>
              <a:t>Recherchez le packet suivant (1er paquet):</a:t>
            </a:r>
            <a:endParaRPr lang="fr-FR"/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/>
              <a:t> </a:t>
            </a:r>
            <a:endParaRPr lang="fr-FR"/>
          </a:p>
          <a:p>
            <a:pPr lvl="2">
              <a:defRPr/>
            </a:pPr>
            <a:endParaRPr lang="fr-FR"/>
          </a:p>
          <a:p>
            <a:pPr marL="596898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</p:txBody>
      </p:sp>
      <p:pic>
        <p:nvPicPr>
          <p:cNvPr id="2633819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1"/>
            <a:ext cx="1365444" cy="458787"/>
          </a:xfrm>
          <a:prstGeom prst="rect">
            <a:avLst/>
          </a:prstGeom>
        </p:spPr>
      </p:pic>
      <p:pic>
        <p:nvPicPr>
          <p:cNvPr id="68517240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534960" y="2266949"/>
            <a:ext cx="3552824" cy="495299"/>
          </a:xfrm>
          <a:prstGeom prst="rect">
            <a:avLst/>
          </a:prstGeom>
        </p:spPr>
      </p:pic>
      <p:pic>
        <p:nvPicPr>
          <p:cNvPr id="122933265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461665" y="2266949"/>
            <a:ext cx="802028" cy="244426"/>
          </a:xfrm>
          <a:prstGeom prst="rect">
            <a:avLst/>
          </a:prstGeom>
        </p:spPr>
      </p:pic>
      <p:pic>
        <p:nvPicPr>
          <p:cNvPr id="70782986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8834" y="2858406"/>
            <a:ext cx="8968950" cy="486410"/>
          </a:xfrm>
          <a:prstGeom prst="rect">
            <a:avLst/>
          </a:prstGeom>
        </p:spPr>
      </p:pic>
      <p:pic>
        <p:nvPicPr>
          <p:cNvPr id="515802905" name=""/>
          <p:cNvPicPr>
            <a:picLocks noChangeAspect="1"/>
          </p:cNvPicPr>
          <p:nvPr/>
        </p:nvPicPr>
        <p:blipFill>
          <a:blip r:embed="rId7"/>
          <a:srcRect l="0" t="0" r="0" b="14427"/>
          <a:stretch/>
        </p:blipFill>
        <p:spPr bwMode="auto">
          <a:xfrm flipH="0" flipV="0">
            <a:off x="118834" y="3344817"/>
            <a:ext cx="8968950" cy="1640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681214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Activité : Forge de paquets MQTT sur Tasmota bulbs</a:t>
            </a:r>
            <a:endParaRPr sz="2000">
              <a:solidFill>
                <a:srgbClr val="FB7023"/>
              </a:solidFill>
            </a:endParaRPr>
          </a:p>
        </p:txBody>
      </p:sp>
      <p:sp>
        <p:nvSpPr>
          <p:cNvPr id="1530151204" name="Google Shape;18;p4"/>
          <p:cNvSpPr txBox="1"/>
          <p:nvPr>
            <p:ph type="body" idx="1"/>
          </p:nvPr>
        </p:nvSpPr>
        <p:spPr bwMode="auto">
          <a:xfrm flipH="0" flipV="0">
            <a:off x="311698" y="1152472"/>
            <a:ext cx="8520599" cy="3898279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 !</a:t>
            </a:r>
            <a:endParaRPr lang="fr-FR"/>
          </a:p>
          <a:p>
            <a:pPr lvl="1">
              <a:defRPr/>
            </a:pPr>
            <a:r>
              <a:rPr lang="fr-FR"/>
              <a:t>Étape 3 : Écoute des messages du broker MQTT</a:t>
            </a:r>
            <a:endParaRPr lang="fr-FR"/>
          </a:p>
          <a:p>
            <a:pPr lvl="2">
              <a:defRPr/>
            </a:pPr>
            <a:r>
              <a:rPr lang="fr-FR"/>
              <a:t>Nous avons récupéré les identifiants du broker MQTT</a:t>
            </a:r>
            <a:r>
              <a:rPr lang="fr-FR"/>
              <a:t> : comparez avec ceux du WiFi</a:t>
            </a:r>
            <a:endParaRPr lang="fr-FR"/>
          </a:p>
          <a:p>
            <a:pPr lvl="2">
              <a:defRPr/>
            </a:pPr>
            <a:r>
              <a:rPr lang="fr-FR"/>
              <a:t>Pour écouter les messages qui transitent sur le broker, quittez le mode MONITOR : 				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« sudo airmon-ng stop wlp0s20f3mon »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Lancez la commande suivante pour vous connecter au broker :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     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« mosquitto_sub -h 192.168.10.2 -t '#' -u USERNAME -P PASSWORD »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Observez les messages qui transitent sur le réseau :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Exemple : 	</a:t>
            </a: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cmnd/tasmota_CFFCD0/Backlog NoDelay;Power1 OFF</a:t>
            </a:r>
            <a:endParaRPr sz="1400" b="1" i="1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		</a:t>
            </a: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stat/tasmota_CFFCD0/RESULT {"POWER":"OFF"}</a:t>
            </a:r>
            <a:endParaRPr sz="1400" b="1" i="1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		</a:t>
            </a: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stat/tasmota_CFFCD0/POWER OFF</a:t>
            </a:r>
            <a:endParaRPr sz="1400" b="1" i="1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111382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1"/>
            <a:ext cx="1365444" cy="458787"/>
          </a:xfrm>
          <a:prstGeom prst="rect">
            <a:avLst/>
          </a:prstGeom>
        </p:spPr>
      </p:pic>
      <p:pic>
        <p:nvPicPr>
          <p:cNvPr id="2539375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71718" y="2571750"/>
            <a:ext cx="7052209" cy="956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046185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Activité : Forge de paquets MQTT sur Tasmota bulbs</a:t>
            </a:r>
            <a:endParaRPr sz="2000">
              <a:solidFill>
                <a:srgbClr val="FB7023"/>
              </a:solidFill>
            </a:endParaRPr>
          </a:p>
        </p:txBody>
      </p:sp>
      <p:sp>
        <p:nvSpPr>
          <p:cNvPr id="1152241681" name="Google Shape;18;p4"/>
          <p:cNvSpPr txBox="1"/>
          <p:nvPr>
            <p:ph type="body" idx="1"/>
          </p:nvPr>
        </p:nvSpPr>
        <p:spPr bwMode="auto">
          <a:xfrm flipH="0" flipV="0">
            <a:off x="311697" y="1152472"/>
            <a:ext cx="8520599" cy="3898279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 fontScale="95000" lnSpcReduction="1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 !</a:t>
            </a:r>
            <a:endParaRPr lang="fr-FR"/>
          </a:p>
          <a:p>
            <a:pPr lvl="1">
              <a:defRPr/>
            </a:pPr>
            <a:r>
              <a:rPr lang="fr-FR"/>
              <a:t>Étape 4 : Envoi de trames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MQTT</a:t>
            </a:r>
            <a:r>
              <a:rPr lang="fr-FR"/>
              <a:t> d’ordre aux ampoules  </a:t>
            </a:r>
            <a:endParaRPr lang="fr-FR"/>
          </a:p>
          <a:p>
            <a:pPr lvl="2">
              <a:defRPr/>
            </a:pPr>
            <a:r>
              <a:rPr lang="fr-FR"/>
              <a:t>Les topics sont à utiliser pour publier des message :</a:t>
            </a:r>
            <a:endParaRPr lang="fr-FR"/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/>
              <a:t>	Dans l’exemple précédent :</a:t>
            </a:r>
            <a:r>
              <a:rPr lang="fr-FR" b="1"/>
              <a:t> 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stat/tasmota_CFFCD0/RESULT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ou </a:t>
            </a: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???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La donnée est définie par ce qui suit le topic :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	Dans l’exemple précédent : </a:t>
            </a: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NoDelay;Power1 OFF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ou</a:t>
            </a: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{"POWER":"ON"}</a:t>
            </a:r>
            <a:endParaRPr lang="fr-FR" sz="1400" b="1" i="1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Tentez de forger une nouvelle trame avec le model suivant :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mosquitto_pub -h 192.168.10.2 -u "USER" -P "PASSWORD"  </a:t>
            </a:r>
            <a:r>
              <a:rPr lang="fr-FR" sz="1400" b="1" i="1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-t "TOPIC" -m "DATA"</a:t>
            </a:r>
            <a:endParaRPr lang="fr-FR" sz="1400" b="1" i="1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endParaRPr lang="fr-FR" sz="1400" b="1" i="1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Arrivez-vous à éteindre/allumer l’ampoule ?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Arrivez-vous à changer la couleur de l’ampoule ?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endParaRPr lang="fr-FR" sz="1400" b="1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  <a:p>
            <a:pPr marL="254000" lvl="0" indent="0" algn="ctr">
              <a:buClr>
                <a:schemeClr val="dk2"/>
              </a:buClr>
              <a:buSzPts val="1400"/>
              <a:buNone/>
              <a:defRPr/>
            </a:pPr>
            <a:r>
              <a:rPr lang="fr-FR" sz="1400" b="1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Félicitations, vous avez réussit à prendre le contrôle d’un appareil IoT qui ne vous appartient pas !</a:t>
            </a:r>
            <a:endParaRPr lang="fr-FR" sz="1400" b="1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</p:txBody>
      </p:sp>
      <p:pic>
        <p:nvPicPr>
          <p:cNvPr id="18714427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1"/>
            <a:ext cx="1365444" cy="458787"/>
          </a:xfrm>
          <a:prstGeom prst="rect">
            <a:avLst/>
          </a:prstGeom>
        </p:spPr>
      </p:pic>
      <p:pic>
        <p:nvPicPr>
          <p:cNvPr id="149982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6199969" flipH="0" flipV="0">
            <a:off x="-626967" y="2622154"/>
            <a:ext cx="2646731" cy="769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354318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Activité : Forge de paquets MQTT sur Tasmota bulbs</a:t>
            </a:r>
            <a:endParaRPr sz="2000">
              <a:solidFill>
                <a:srgbClr val="FB7023"/>
              </a:solidFill>
            </a:endParaRPr>
          </a:p>
        </p:txBody>
      </p:sp>
      <p:sp>
        <p:nvSpPr>
          <p:cNvPr id="1525511286" name="Google Shape;18;p4"/>
          <p:cNvSpPr txBox="1"/>
          <p:nvPr>
            <p:ph type="body" idx="1"/>
          </p:nvPr>
        </p:nvSpPr>
        <p:spPr bwMode="auto">
          <a:xfrm flipH="0" flipV="0">
            <a:off x="311697" y="1152472"/>
            <a:ext cx="8443168" cy="3898279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Bilan de l’activité : Comment se protéger d’une attaque par forge de paquet ?</a:t>
            </a:r>
            <a:endParaRPr lang="fr-FR"/>
          </a:p>
          <a:p>
            <a:pPr lvl="1">
              <a:defRPr/>
            </a:pPr>
            <a:r>
              <a:rPr lang="fr-FR"/>
              <a:t>Sécurisez les flux MQTT avec le protocole MQTT/SSL</a:t>
            </a:r>
            <a:endParaRPr lang="fr-FR"/>
          </a:p>
          <a:p>
            <a:pPr lvl="1">
              <a:defRPr/>
            </a:pPr>
            <a:r>
              <a:rPr lang="fr-FR"/>
              <a:t>Utiliser des mots de passe fort pour vos brokers MQTT/SSL</a:t>
            </a:r>
            <a:endParaRPr lang="fr-FR"/>
          </a:p>
          <a:p>
            <a:pPr lvl="2">
              <a:defRPr/>
            </a:pPr>
            <a:r>
              <a:rPr lang="fr-FR"/>
              <a:t>Exemple :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TeeX4eyH3dJq&amp;Cv8t$QDNvqN%BxUIx^U</a:t>
            </a:r>
            <a:endParaRPr lang="fr-FR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Séparer le réseau IoT du réseau principal :</a:t>
            </a:r>
            <a:endParaRPr lang="fr-FR"/>
          </a:p>
          <a:p>
            <a:pPr lvl="2">
              <a:defRPr/>
            </a:pPr>
            <a:r>
              <a:rPr lang="fr-FR"/>
              <a:t>Différez bien vos réseaux en fonction de vos usages </a:t>
            </a:r>
            <a:endParaRPr lang="fr-FR"/>
          </a:p>
          <a:p>
            <a:pPr lvl="1">
              <a:defRPr/>
            </a:pPr>
            <a:r>
              <a:rPr lang="fr-FR"/>
              <a:t>Activer le filtrage MAC sur le réseau</a:t>
            </a:r>
            <a:endParaRPr lang="fr-FR"/>
          </a:p>
          <a:p>
            <a:pPr lvl="2">
              <a:defRPr/>
            </a:pPr>
            <a:r>
              <a:rPr lang="fr-FR"/>
              <a:t>Empêchant de nouvelles machines inconnues de s’y connecter</a:t>
            </a:r>
            <a:endParaRPr lang="fr-FR"/>
          </a:p>
          <a:p>
            <a:pPr lvl="0">
              <a:defRPr/>
            </a:pPr>
            <a:endParaRPr lang="fr-FR"/>
          </a:p>
          <a:p>
            <a:pPr lvl="0">
              <a:defRPr/>
            </a:pPr>
            <a:r>
              <a:rPr lang="fr-FR"/>
              <a:t>Des questions ? Des remarques ? Discutons-en ! </a:t>
            </a:r>
            <a:endParaRPr lang="fr-FR"/>
          </a:p>
        </p:txBody>
      </p:sp>
      <p:pic>
        <p:nvPicPr>
          <p:cNvPr id="574923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1"/>
            <a:ext cx="1365444" cy="458787"/>
          </a:xfrm>
          <a:prstGeom prst="rect">
            <a:avLst/>
          </a:prstGeom>
        </p:spPr>
      </p:pic>
      <p:pic>
        <p:nvPicPr>
          <p:cNvPr id="4147572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29664" y="3903420"/>
            <a:ext cx="3684669" cy="1238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modified xsi:type="dcterms:W3CDTF">2024-10-26T09:28:37Z</dcterms:modified>
  <cp:category/>
  <cp:contentStatus/>
  <cp:version/>
</cp:coreProperties>
</file>