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62" r:id="rId2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Google Shape;139;g2eb522a133c_4_0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eb522a133c_4_0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g2eb522a133c_4_0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46800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03468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9191198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AE2322-9300-0A19-A2AC-92C8D2FF2F7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7142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70449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2410564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F74934-7E22-89E0-BD97-8E38F73B32C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46610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82174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42548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109204-1BEC-32BC-193A-415E2D06B40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D1DDA3-22CF-E297-1FDA-95EA45EF7AE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11224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016480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33970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A8E60A-6A2D-0F0C-C58D-BD14188E590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4288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06392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0392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78AF99-A19F-98B6-A7B4-4D7B1D4488F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2077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31044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6164942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5C58A8-5C1A-0D90-608D-041F95A595F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18389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64765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16783705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9F6D46-9898-4FB0-BA06-3797B36943F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0134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22927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10630277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67971E-9FB8-4C92-FAE9-A9889713AC4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11137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60610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7196523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89E00C-AE87-739B-D56B-48596C080D2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2095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02470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17717384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CE945B-6AC9-67F7-7EF8-BC71F78927E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7_Custom Layout" preserve="0" showMasterPhAnim="0" showMasterSp="0" userDrawn="1">
  <p:cSld name="47_Custom Layout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335857" y="1889301"/>
            <a:ext cx="4127677" cy="126218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 bwMode="auto"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En cybersécurité aussi, le savoir n’a de valeur que si il est partagé.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4" name="Google Shape;54;p13"/>
          <p:cNvSpPr txBox="1"/>
          <p:nvPr/>
        </p:nvSpPr>
        <p:spPr bwMode="auto"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In Cybersecurity too, knowledge only increases in value once shared.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5" name="Google Shape;55;p13"/>
          <p:cNvSpPr txBox="1"/>
          <p:nvPr/>
        </p:nvSpPr>
        <p:spPr bwMode="auto"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 bwMode="auto">
          <a:xfrm>
            <a:off x="4579144" y="3558677"/>
            <a:ext cx="0" cy="36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et contenu" preserve="0" showMasterPhAnim="0" showMasterSp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 bwMode="auto"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4"/>
          <p:cNvSpPr txBox="1"/>
          <p:nvPr>
            <p:ph type="body" idx="1"/>
          </p:nvPr>
        </p:nvSpPr>
        <p:spPr bwMode="auto"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marL="914400" lvl="1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marL="1371600" lvl="2" indent="-3238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60" name="Google Shape;60;p14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14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62" name="Google Shape;62;p14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/>
          <p:nvPr>
            <p:ph type="dt" idx="10"/>
          </p:nvPr>
        </p:nvSpPr>
        <p:spPr bwMode="auto">
          <a:xfrm>
            <a:off x="5812723" y="125134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>
              <a:defRPr/>
            </a:pPr>
            <a:endParaRPr/>
          </a:p>
        </p:txBody>
      </p:sp>
      <p:cxnSp>
        <p:nvCxnSpPr>
          <p:cNvPr id="65" name="Google Shape;65;p14"/>
          <p:cNvCxnSpPr>
            <a:cxnSpLocks/>
          </p:cNvCxnSpPr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4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4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4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69" name="Google Shape;69;p14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4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7_Custom Layout" preserve="0" showMasterPhAnim="0" showMasterSp="0" userDrawn="1">
  <p:cSld name="47_Custom Layout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335857" y="1889301"/>
            <a:ext cx="4127677" cy="126218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 bwMode="auto"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En cybersécurité aussi, le savoir n’a de valeur que si il est partagé.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3" name="Google Shape;83;p16"/>
          <p:cNvSpPr txBox="1"/>
          <p:nvPr/>
        </p:nvSpPr>
        <p:spPr bwMode="auto"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In Cybersecurity too, knowledge only increases in value once shared.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4" name="Google Shape;84;p16"/>
          <p:cNvSpPr txBox="1"/>
          <p:nvPr/>
        </p:nvSpPr>
        <p:spPr bwMode="auto"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cxnSp>
        <p:nvCxnSpPr>
          <p:cNvPr id="85" name="Google Shape;85;p16"/>
          <p:cNvCxnSpPr>
            <a:cxnSpLocks/>
          </p:cNvCxnSpPr>
          <p:nvPr/>
        </p:nvCxnSpPr>
        <p:spPr bwMode="auto">
          <a:xfrm>
            <a:off x="4579144" y="3558677"/>
            <a:ext cx="0" cy="36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et contenu" preserve="0" showMasterPhAnim="0" showMasterSp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 bwMode="auto"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17"/>
          <p:cNvSpPr txBox="1"/>
          <p:nvPr>
            <p:ph type="body" idx="1"/>
          </p:nvPr>
        </p:nvSpPr>
        <p:spPr bwMode="auto"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marL="91440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89" name="Google Shape;89;p17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7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91" name="Google Shape;91;p17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7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7"/>
          <p:cNvSpPr txBox="1"/>
          <p:nvPr>
            <p:ph type="dt" idx="10"/>
          </p:nvPr>
        </p:nvSpPr>
        <p:spPr bwMode="auto">
          <a:xfrm>
            <a:off x="5812723" y="125134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94" name="Google Shape;94;p17"/>
          <p:cNvCxnSpPr>
            <a:cxnSpLocks/>
          </p:cNvCxnSpPr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7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7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7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98" name="Google Shape;98;p17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7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Titre de section" preserve="0" showMasterPhAnim="0" showMasterSp="1" userDrawn="1">
  <p:cSld name="1_Titre de section">
    <p:bg>
      <p:bgPr shadeToTitle="0">
        <a:solidFill>
          <a:srgbClr val="0C0C0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/>
          <p:nvPr/>
        </p:nvPicPr>
        <p:blipFill>
          <a:blip r:embed="rId2">
            <a:alphaModFix amt="80000"/>
          </a:blip>
          <a:srcRect l="0" t="0" r="0" b="0"/>
          <a:stretch/>
        </p:blipFill>
        <p:spPr bwMode="auto">
          <a:xfrm>
            <a:off x="-2627422" y="106001"/>
            <a:ext cx="4840992" cy="484994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 bwMode="auto">
          <a:xfrm>
            <a:off x="0" y="0"/>
            <a:ext cx="510600" cy="5143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3" name="Google Shape;103;p18"/>
          <p:cNvSpPr/>
          <p:nvPr/>
        </p:nvSpPr>
        <p:spPr bwMode="auto">
          <a:xfrm>
            <a:off x="669472" y="4723388"/>
            <a:ext cx="6567900" cy="330300"/>
          </a:xfrm>
          <a:prstGeom prst="rect">
            <a:avLst/>
          </a:prstGeom>
          <a:solidFill>
            <a:srgbClr val="0C0C0C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" name="Google Shape;104;p18"/>
          <p:cNvSpPr txBox="1"/>
          <p:nvPr/>
        </p:nvSpPr>
        <p:spPr bwMode="auto">
          <a:xfrm>
            <a:off x="861165" y="4782146"/>
            <a:ext cx="339719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Copyright ©2020 WOCSA – All rights reserved </a:t>
            </a:r>
            <a:endParaRPr sz="11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 bwMode="auto">
          <a:xfrm>
            <a:off x="911453" y="2189284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Medium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06" name="Google Shape;106;p18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8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8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8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/>
          <p:nvPr/>
        </p:nvSpPr>
        <p:spPr bwMode="auto">
          <a:xfrm>
            <a:off x="8475955" y="129905"/>
            <a:ext cx="550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r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 </a:t>
            </a:r>
            <a:endParaRPr sz="1100"/>
          </a:p>
        </p:txBody>
      </p:sp>
      <p:cxnSp>
        <p:nvCxnSpPr>
          <p:cNvPr id="111" name="Google Shape;111;p18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8"/>
          <p:cNvSpPr txBox="1"/>
          <p:nvPr>
            <p:ph type="dt" idx="10"/>
          </p:nvPr>
        </p:nvSpPr>
        <p:spPr bwMode="auto">
          <a:xfrm>
            <a:off x="5857545" y="132468"/>
            <a:ext cx="10749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13" name="Google Shape;113;p18"/>
          <p:cNvCxnSpPr>
            <a:cxnSpLocks/>
          </p:cNvCxnSpPr>
          <p:nvPr/>
        </p:nvCxnSpPr>
        <p:spPr bwMode="auto">
          <a:xfrm>
            <a:off x="6940576" y="26634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8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15" name="Google Shape;115;p18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18"/>
          <p:cNvSpPr/>
          <p:nvPr/>
        </p:nvSpPr>
        <p:spPr bwMode="auto">
          <a:xfrm>
            <a:off x="8109521" y="4788805"/>
            <a:ext cx="865800" cy="35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17" name="Google Shape;117;p18" descr="Une image contenant dessin&#10;&#10;Description générée automatiquement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8291496" y="4813805"/>
            <a:ext cx="593287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de section" preserve="0" showMasterPhAnim="0" showMasterSp="1" userDrawn="1">
  <p:cSld name="Titre de section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body" idx="1"/>
          </p:nvPr>
        </p:nvSpPr>
        <p:spPr bwMode="auto">
          <a:xfrm>
            <a:off x="985838" y="1604012"/>
            <a:ext cx="74820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 bwMode="auto">
          <a:xfrm>
            <a:off x="985838" y="549506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6600"/>
              <a:buFont typeface="Roboto Medium"/>
              <a:buNone/>
              <a:defRPr sz="6600">
                <a:solidFill>
                  <a:srgbClr val="C55A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21" name="Google Shape;121;p19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9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19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9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5" name="Google Shape;125;p19"/>
          <p:cNvSpPr txBox="1"/>
          <p:nvPr/>
        </p:nvSpPr>
        <p:spPr bwMode="auto">
          <a:xfrm>
            <a:off x="861165" y="4782146"/>
            <a:ext cx="339719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Copyright ©2020 WOCSA – All rights reserved </a:t>
            </a:r>
            <a:endParaRPr sz="1100"/>
          </a:p>
        </p:txBody>
      </p:sp>
      <p:cxnSp>
        <p:nvCxnSpPr>
          <p:cNvPr id="126" name="Google Shape;126;p19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9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9"/>
          <p:cNvCxnSpPr>
            <a:cxnSpLocks/>
          </p:cNvCxnSpPr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9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9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31" name="Google Shape;131;p19"/>
          <p:cNvSpPr/>
          <p:nvPr/>
        </p:nvSpPr>
        <p:spPr bwMode="auto">
          <a:xfrm>
            <a:off x="8109521" y="4757738"/>
            <a:ext cx="859200" cy="385800"/>
          </a:xfrm>
          <a:prstGeom prst="rect">
            <a:avLst/>
          </a:prstGeom>
          <a:solidFill>
            <a:srgbClr val="FB702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32" name="Google Shape;132;p19" descr="Une image contenant dessin&#10;&#10;Description générée automatiquement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291496" y="4820464"/>
            <a:ext cx="593287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ustom Layout" preserve="0" showMasterPhAnim="0" showMasterSp="1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 bwMode="auto"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0"/>
          <p:cNvSpPr txBox="1"/>
          <p:nvPr>
            <p:ph type="dt" idx="10"/>
          </p:nvPr>
        </p:nvSpPr>
        <p:spPr bwMode="auto"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0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0"/>
          <p:cNvSpPr txBox="1"/>
          <p:nvPr>
            <p:ph type="sldNum" idx="12"/>
          </p:nvPr>
        </p:nvSpPr>
        <p:spPr bwMode="auto"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5"/>
          <p:cNvSpPr txBox="1"/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/>
          <p:cNvSpPr txBox="1"/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7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9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9"/>
          <p:cNvSpPr txBox="1"/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 bwMode="auto"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Medium"/>
              <a:buNone/>
              <a:defRPr sz="21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5"/>
          <p:cNvSpPr txBox="1"/>
          <p:nvPr>
            <p:ph type="body" idx="1"/>
          </p:nvPr>
        </p:nvSpPr>
        <p:spPr bwMode="auto">
          <a:xfrm>
            <a:off x="964406" y="1369218"/>
            <a:ext cx="7551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—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L="914400" marR="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—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—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—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—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4" name="Google Shape;74;p15" descr="Une image contenant dessin&#10;&#10;Description générée automatiquement"/>
          <p:cNvPicPr/>
          <p:nvPr/>
        </p:nvPicPr>
        <p:blipFill>
          <a:blip r:embed="rId7">
            <a:alphaModFix/>
          </a:blip>
          <a:srcRect l="0" t="0" r="0" b="0"/>
          <a:stretch/>
        </p:blipFill>
        <p:spPr bwMode="auto">
          <a:xfrm>
            <a:off x="8172599" y="4803907"/>
            <a:ext cx="765402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 bwMode="auto">
          <a:xfrm>
            <a:off x="6907934" y="67863"/>
            <a:ext cx="118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sp>
        <p:nvSpPr>
          <p:cNvPr id="76" name="Google Shape;76;p15"/>
          <p:cNvSpPr txBox="1"/>
          <p:nvPr>
            <p:ph type="dt" idx="10"/>
          </p:nvPr>
        </p:nvSpPr>
        <p:spPr bwMode="auto"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5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5"/>
          <p:cNvSpPr txBox="1"/>
          <p:nvPr>
            <p:ph type="sldNum" idx="12"/>
          </p:nvPr>
        </p:nvSpPr>
        <p:spPr bwMode="auto"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@IP:8123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5248885" name=""/>
          <p:cNvSpPr txBox="1"/>
          <p:nvPr/>
        </p:nvSpPr>
        <p:spPr bwMode="auto">
          <a:xfrm flipH="0" flipV="0">
            <a:off x="1936973" y="789572"/>
            <a:ext cx="183636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rgbClr val="FB702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940055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785235514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600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 !</a:t>
            </a:r>
            <a:endParaRPr lang="fr-FR"/>
          </a:p>
          <a:p>
            <a:pPr lvl="1">
              <a:defRPr/>
            </a:pPr>
            <a:r>
              <a:rPr lang="fr-FR"/>
              <a:t>Étape 5 : Lancement de l’attaque par BruteForce sur le serveur Home Assistant :</a:t>
            </a:r>
            <a:endParaRPr lang="fr-FR"/>
          </a:p>
          <a:p>
            <a:pPr lvl="2">
              <a:defRPr/>
            </a:pPr>
            <a:r>
              <a:rPr lang="fr-FR"/>
              <a:t>Retournez dans le menu « Positions » : </a:t>
            </a:r>
            <a:endParaRPr lang="fr-FR"/>
          </a:p>
          <a:p>
            <a:pPr lvl="2">
              <a:defRPr/>
            </a:pPr>
            <a:r>
              <a:rPr lang="fr-FR"/>
              <a:t>Lancez votre attaque : </a:t>
            </a:r>
            <a:endParaRPr lang="fr-FR"/>
          </a:p>
          <a:p>
            <a:pPr lvl="3">
              <a:defRPr/>
            </a:pPr>
            <a:r>
              <a:rPr lang="fr-FR"/>
              <a:t>Appuyez sur le bouton </a:t>
            </a:r>
            <a:endParaRPr lang="fr-FR"/>
          </a:p>
          <a:p>
            <a:pPr lvl="3">
              <a:defRPr/>
            </a:pPr>
            <a:r>
              <a:rPr lang="fr-FR"/>
              <a:t>Ignorez l’alerte qui se déclenche en cliquant sur le bouton « OK »</a:t>
            </a:r>
            <a:endParaRPr lang="fr-FR"/>
          </a:p>
          <a:p>
            <a:pPr lvl="3">
              <a:defRPr/>
            </a:pPr>
            <a:r>
              <a:rPr lang="fr-FR"/>
              <a:t>Une nouvelle fenêtre apparaît : observez les mots de passe être testés un à un :</a:t>
            </a:r>
            <a:endParaRPr lang="fr-FR"/>
          </a:p>
          <a:p>
            <a:pPr lvl="3">
              <a:defRPr/>
            </a:pPr>
            <a:r>
              <a:rPr lang="fr-FR"/>
              <a:t>Intéressez-vous au « Status Code » et au champ « Length »</a:t>
            </a:r>
            <a:endParaRPr lang="fr-FR"/>
          </a:p>
          <a:p>
            <a:pPr lvl="3">
              <a:defRPr/>
            </a:pPr>
            <a:r>
              <a:rPr lang="fr-FR"/>
              <a:t>Le mot de passe possède le « Status Code » = 200 et une « Length » = 407</a:t>
            </a:r>
            <a:endParaRPr lang="fr-FR"/>
          </a:p>
          <a:p>
            <a:pPr marL="1511299" lvl="3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</p:txBody>
      </p:sp>
      <p:pic>
        <p:nvPicPr>
          <p:cNvPr id="13803166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19490637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143144" y="1836068"/>
            <a:ext cx="2784536" cy="617153"/>
          </a:xfrm>
          <a:prstGeom prst="rect">
            <a:avLst/>
          </a:prstGeom>
        </p:spPr>
      </p:pic>
      <p:pic>
        <p:nvPicPr>
          <p:cNvPr id="13535810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148137" y="2207310"/>
            <a:ext cx="1085850" cy="314324"/>
          </a:xfrm>
          <a:prstGeom prst="rect">
            <a:avLst/>
          </a:prstGeom>
        </p:spPr>
      </p:pic>
      <p:pic>
        <p:nvPicPr>
          <p:cNvPr id="206456899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54598" y="3538492"/>
            <a:ext cx="8834802" cy="1512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71988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096018888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600" cy="3898280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 !</a:t>
            </a:r>
            <a:endParaRPr lang="fr-FR"/>
          </a:p>
          <a:p>
            <a:pPr lvl="1">
              <a:defRPr/>
            </a:pPr>
            <a:r>
              <a:rPr lang="fr-FR"/>
              <a:t>Étape 5 : Tout travail mérite salaire : obtenez votre trophée !</a:t>
            </a:r>
            <a:endParaRPr lang="fr-FR"/>
          </a:p>
          <a:p>
            <a:pPr lvl="2">
              <a:defRPr/>
            </a:pPr>
            <a:r>
              <a:rPr lang="fr-FR"/>
              <a:t>Dans le menu « Proxy », cliquez sur                        pour désactiver l’interception </a:t>
            </a:r>
            <a:endParaRPr lang="fr-FR"/>
          </a:p>
          <a:p>
            <a:pPr lvl="2">
              <a:defRPr/>
            </a:pPr>
            <a:r>
              <a:rPr lang="fr-FR"/>
              <a:t>Tentez de vous reconnecter au serveur avec le mot de passe trouvé sur le browser !</a:t>
            </a: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marL="1511299" lvl="3" indent="0">
              <a:buClr>
                <a:schemeClr val="dk2"/>
              </a:buClr>
              <a:buSzPts val="1400"/>
              <a:buNone/>
              <a:defRPr/>
            </a:pPr>
            <a:endParaRPr b="1">
              <a:solidFill>
                <a:srgbClr val="FB7023"/>
              </a:solidFill>
            </a:endParaRPr>
          </a:p>
          <a:p>
            <a:pPr marL="1511299" lvl="3" indent="0">
              <a:buClr>
                <a:schemeClr val="dk2"/>
              </a:buClr>
              <a:buSzPts val="1400"/>
              <a:buNone/>
              <a:defRPr/>
            </a:pPr>
            <a:r>
              <a:rPr lang="fr-FR" b="1">
                <a:solidFill>
                  <a:srgbClr val="FB7023"/>
                </a:solidFill>
              </a:rPr>
              <a:t>Félicitations, vous avez piraté votre premier serveur home assistant ! </a:t>
            </a:r>
            <a:endParaRPr lang="fr-FR" b="1">
              <a:solidFill>
                <a:srgbClr val="FB7023"/>
              </a:solidFill>
            </a:endParaRPr>
          </a:p>
        </p:txBody>
      </p:sp>
      <p:pic>
        <p:nvPicPr>
          <p:cNvPr id="4488845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7530677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687302" y="1754605"/>
            <a:ext cx="1085850" cy="266699"/>
          </a:xfrm>
          <a:prstGeom prst="rect">
            <a:avLst/>
          </a:prstGeom>
        </p:spPr>
      </p:pic>
      <p:pic>
        <p:nvPicPr>
          <p:cNvPr id="2266514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87791" y="2456446"/>
            <a:ext cx="1947861" cy="1785938"/>
          </a:xfrm>
          <a:prstGeom prst="rect">
            <a:avLst/>
          </a:prstGeom>
        </p:spPr>
      </p:pic>
      <p:pic>
        <p:nvPicPr>
          <p:cNvPr id="16761556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875240" y="2456446"/>
            <a:ext cx="3880052" cy="1785938"/>
          </a:xfrm>
          <a:prstGeom prst="rect">
            <a:avLst/>
          </a:prstGeom>
        </p:spPr>
      </p:pic>
      <p:sp>
        <p:nvSpPr>
          <p:cNvPr id="168506140" name=""/>
          <p:cNvSpPr/>
          <p:nvPr/>
        </p:nvSpPr>
        <p:spPr bwMode="auto">
          <a:xfrm flipH="0" flipV="0">
            <a:off x="2738437" y="3202154"/>
            <a:ext cx="1948865" cy="16292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77231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742533628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443169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Bilan de l’activité : Comment se protéger d’une attaque par BruteForce ?</a:t>
            </a:r>
            <a:endParaRPr lang="fr-FR"/>
          </a:p>
          <a:p>
            <a:pPr lvl="1">
              <a:defRPr/>
            </a:pPr>
            <a:r>
              <a:rPr lang="fr-FR"/>
              <a:t>Utiliser des mots de passe fort : majuscules, minuscules, chiffres et caractères spéciaux </a:t>
            </a:r>
            <a:endParaRPr lang="fr-FR"/>
          </a:p>
          <a:p>
            <a:pPr lvl="2">
              <a:defRPr/>
            </a:pPr>
            <a:r>
              <a:rPr lang="fr-FR"/>
              <a:t>Exemple :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ReeX4eyH3dJq&amp;Cv8t$QDNvqN%AxUIx^U</a:t>
            </a:r>
            <a:endParaRPr lang="fr-FR"/>
          </a:p>
          <a:p>
            <a:pPr lvl="1">
              <a:defRPr/>
            </a:pPr>
            <a:r>
              <a:rPr lang="fr-FR"/>
              <a:t>Utiliser un gestionnaire de mot de passe : la mémoire humaine est limitée !</a:t>
            </a:r>
            <a:endParaRPr lang="fr-FR"/>
          </a:p>
          <a:p>
            <a:pPr lvl="2">
              <a:defRPr/>
            </a:pPr>
            <a:r>
              <a:rPr lang="fr-FR"/>
              <a:t>De nombreuses solutions gratuites (et payantes) existent : exemple de Bitwarden</a:t>
            </a:r>
            <a:endParaRPr lang="fr-FR"/>
          </a:p>
          <a:p>
            <a:pPr lvl="1">
              <a:defRPr/>
            </a:pPr>
            <a:r>
              <a:rPr lang="fr-FR"/>
              <a:t>Activer l’authentification multi-facteurs (MFA) sur vos comptes personnels et professionnels</a:t>
            </a:r>
            <a:endParaRPr lang="fr-FR"/>
          </a:p>
          <a:p>
            <a:pPr lvl="2">
              <a:defRPr/>
            </a:pPr>
            <a:r>
              <a:rPr lang="fr-FR"/>
              <a:t>Code temporaires sur votre smartphone, clefs d’authentification, ...</a:t>
            </a:r>
            <a:endParaRPr lang="fr-FR"/>
          </a:p>
          <a:p>
            <a:pPr lvl="0">
              <a:defRPr/>
            </a:pPr>
            <a:endParaRPr lang="fr-FR"/>
          </a:p>
          <a:p>
            <a:pPr lvl="0">
              <a:defRPr/>
            </a:pPr>
            <a:r>
              <a:rPr lang="fr-FR"/>
              <a:t>Des questions ? Des remarques ? Discutons-en ! </a:t>
            </a:r>
            <a:endParaRPr lang="fr-FR"/>
          </a:p>
        </p:txBody>
      </p:sp>
      <p:pic>
        <p:nvPicPr>
          <p:cNvPr id="15151851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18421759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90946" y="3752464"/>
            <a:ext cx="3684670" cy="1238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453411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990365950" name="Google Shape;18;p4"/>
          <p:cNvSpPr txBox="1"/>
          <p:nvPr>
            <p:ph type="body" idx="1"/>
          </p:nvPr>
        </p:nvSpPr>
        <p:spPr bwMode="auto">
          <a:xfrm flipH="0" flipV="0">
            <a:off x="311699" y="1152473"/>
            <a:ext cx="8520599" cy="3898281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Qu’est ce qu’est un serveur Home Assistant ? </a:t>
            </a:r>
            <a:endParaRPr lang="fr-FR"/>
          </a:p>
          <a:p>
            <a:pPr lvl="1">
              <a:defRPr/>
            </a:pPr>
            <a:r>
              <a:rPr lang="fr-FR"/>
              <a:t>Centre de contrôle d’une maison connectée</a:t>
            </a:r>
            <a:endParaRPr lang="fr-FR"/>
          </a:p>
          <a:p>
            <a:pPr lvl="1">
              <a:defRPr/>
            </a:pPr>
            <a:r>
              <a:rPr lang="fr-FR"/>
              <a:t>Compatible avec de multiples protocoles IoT : WiFi, Zigbee, ...</a:t>
            </a:r>
            <a:endParaRPr lang="fr-FR"/>
          </a:p>
          <a:p>
            <a:pPr lvl="1">
              <a:defRPr/>
            </a:pPr>
            <a:r>
              <a:rPr lang="fr-FR"/>
              <a:t>Interface personnalisable pour les besoins de l’utilisateur</a:t>
            </a:r>
            <a:endParaRPr lang="fr-FR"/>
          </a:p>
          <a:p>
            <a:pPr lvl="1">
              <a:defRPr/>
            </a:pPr>
            <a:endParaRPr lang="fr-FR"/>
          </a:p>
          <a:p>
            <a:pPr lvl="0">
              <a:defRPr/>
            </a:pPr>
            <a:r>
              <a:rPr lang="fr-FR"/>
              <a:t>Quelques cas d’usage : </a:t>
            </a:r>
            <a:endParaRPr lang="fr-FR"/>
          </a:p>
          <a:p>
            <a:pPr lvl="1">
              <a:defRPr/>
            </a:pPr>
            <a:r>
              <a:rPr lang="fr-FR"/>
              <a:t>Gestion de l’éclairage </a:t>
            </a:r>
            <a:endParaRPr lang="fr-FR"/>
          </a:p>
          <a:p>
            <a:pPr lvl="1">
              <a:defRPr/>
            </a:pPr>
            <a:r>
              <a:rPr lang="fr-FR"/>
              <a:t>Régulation du chauffage</a:t>
            </a:r>
            <a:endParaRPr lang="fr-FR"/>
          </a:p>
          <a:p>
            <a:pPr lvl="1">
              <a:defRPr/>
            </a:pPr>
            <a:r>
              <a:rPr lang="fr-FR"/>
              <a:t>Automatisation des volets roulants</a:t>
            </a:r>
            <a:endParaRPr lang="fr-FR"/>
          </a:p>
          <a:p>
            <a:pPr lvl="1">
              <a:defRPr/>
            </a:pPr>
            <a:r>
              <a:rPr lang="fr-FR"/>
              <a:t>Surveillance et sécurité de l’habitat</a:t>
            </a:r>
            <a:endParaRPr lang="fr-FR"/>
          </a:p>
          <a:p>
            <a:pPr lvl="1">
              <a:defRPr/>
            </a:pPr>
            <a:r>
              <a:rPr lang="fr-FR"/>
              <a:t>Automatisation de scènes quotidiennes : </a:t>
            </a:r>
            <a:endParaRPr lang="fr-FR"/>
          </a:p>
          <a:p>
            <a:pPr lvl="2">
              <a:defRPr/>
            </a:pPr>
            <a:r>
              <a:rPr lang="fr-FR"/>
              <a:t>Gestion des électro-ménagés</a:t>
            </a:r>
            <a:endParaRPr lang="fr-FR"/>
          </a:p>
          <a:p>
            <a:pPr lvl="2">
              <a:defRPr/>
            </a:pPr>
            <a:r>
              <a:rPr lang="fr-FR"/>
              <a:t>Gestion des listes de courses</a:t>
            </a:r>
            <a:endParaRPr lang="fr-FR"/>
          </a:p>
          <a:p>
            <a:pPr lvl="2">
              <a:defRPr/>
            </a:pPr>
            <a:r>
              <a:rPr lang="fr-FR"/>
              <a:t>Et bien d’autres ! </a:t>
            </a:r>
            <a:endParaRPr lang="fr-FR"/>
          </a:p>
        </p:txBody>
      </p:sp>
      <p:pic>
        <p:nvPicPr>
          <p:cNvPr id="187192956" name=""/>
          <p:cNvPicPr>
            <a:picLocks noChangeAspect="1"/>
          </p:cNvPicPr>
          <p:nvPr/>
        </p:nvPicPr>
        <p:blipFill>
          <a:blip r:embed="rId3"/>
          <a:srcRect l="34794" t="28599" r="34545" b="28150"/>
          <a:stretch/>
        </p:blipFill>
        <p:spPr bwMode="auto">
          <a:xfrm flipH="0" flipV="0">
            <a:off x="4841934" y="2371039"/>
            <a:ext cx="3377208" cy="2679716"/>
          </a:xfrm>
          <a:prstGeom prst="rect">
            <a:avLst/>
          </a:prstGeom>
        </p:spPr>
      </p:pic>
      <p:pic>
        <p:nvPicPr>
          <p:cNvPr id="125815883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01577" y="1152473"/>
            <a:ext cx="1330720" cy="1330720"/>
          </a:xfrm>
          <a:prstGeom prst="rect">
            <a:avLst/>
          </a:prstGeom>
        </p:spPr>
      </p:pic>
      <p:pic>
        <p:nvPicPr>
          <p:cNvPr id="189374936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722342" y="61432"/>
            <a:ext cx="1365444" cy="458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5862097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2001087619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599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Qu’est ce qu’est un mot de passe faible ? </a:t>
            </a:r>
            <a:endParaRPr lang="fr-FR"/>
          </a:p>
          <a:p>
            <a:pPr lvl="1">
              <a:defRPr/>
            </a:pPr>
            <a:r>
              <a:rPr lang="fr-FR"/>
              <a:t>Mot de passe trop court : moins de 12 caractères</a:t>
            </a:r>
            <a:endParaRPr lang="fr-FR"/>
          </a:p>
          <a:p>
            <a:pPr lvl="1">
              <a:defRPr/>
            </a:pPr>
            <a:r>
              <a:rPr lang="fr-FR"/>
              <a:t>Manque de diversité de caractères : uniquement des majuscules ou des minuscules</a:t>
            </a:r>
            <a:endParaRPr lang="fr-FR"/>
          </a:p>
          <a:p>
            <a:pPr lvl="1">
              <a:defRPr/>
            </a:pPr>
            <a:r>
              <a:rPr lang="fr-FR"/>
              <a:t>Des mots courants : “password”, “123456”, “abc123”</a:t>
            </a:r>
            <a:endParaRPr lang="fr-FR"/>
          </a:p>
          <a:p>
            <a:pPr lvl="1">
              <a:defRPr/>
            </a:pPr>
            <a:r>
              <a:rPr lang="fr-FR"/>
              <a:t>Des informations personnelles : “nom_du_chien” + “année_naissance”</a:t>
            </a:r>
            <a:endParaRPr lang="fr-FR"/>
          </a:p>
          <a:p>
            <a:pPr lvl="1">
              <a:defRPr/>
            </a:pPr>
            <a:r>
              <a:rPr lang="fr-FR"/>
              <a:t>Réutilisation d’un même mot de passe pour plusieurs comptes </a:t>
            </a:r>
            <a:endParaRPr lang="fr-FR"/>
          </a:p>
          <a:p>
            <a:pPr marL="596899" lvl="1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lvl="0">
              <a:defRPr/>
            </a:pPr>
            <a:r>
              <a:rPr lang="fr-FR"/>
              <a:t>Quels sont les risques liés aux mots de passe faibles ? </a:t>
            </a:r>
            <a:endParaRPr lang="fr-FR"/>
          </a:p>
          <a:p>
            <a:pPr lvl="1">
              <a:defRPr/>
            </a:pPr>
            <a:r>
              <a:rPr lang="fr-FR"/>
              <a:t>Accès non autorisés à vos comptes personnels</a:t>
            </a:r>
            <a:endParaRPr lang="fr-FR"/>
          </a:p>
          <a:p>
            <a:pPr lvl="1">
              <a:defRPr/>
            </a:pPr>
            <a:r>
              <a:rPr lang="fr-FR"/>
              <a:t>Usurpation de votre identité </a:t>
            </a:r>
            <a:endParaRPr lang="fr-FR"/>
          </a:p>
          <a:p>
            <a:pPr lvl="1">
              <a:defRPr/>
            </a:pPr>
            <a:r>
              <a:rPr lang="fr-FR"/>
              <a:t>Violation de votre vie privée</a:t>
            </a:r>
            <a:endParaRPr lang="fr-FR"/>
          </a:p>
          <a:p>
            <a:pPr lvl="1">
              <a:defRPr/>
            </a:pPr>
            <a:endParaRPr lang="fr-FR"/>
          </a:p>
          <a:p>
            <a:pPr lvl="0">
              <a:defRPr/>
            </a:pPr>
            <a:r>
              <a:rPr lang="fr-FR"/>
              <a:t>La preuve par l’exemple : découverte du mot de passe par « Brute Force »</a:t>
            </a:r>
            <a:endParaRPr lang="fr-FR"/>
          </a:p>
          <a:p>
            <a:pPr lvl="1">
              <a:defRPr/>
            </a:pPr>
            <a:endParaRPr lang="fr-FR"/>
          </a:p>
        </p:txBody>
      </p:sp>
      <p:pic>
        <p:nvPicPr>
          <p:cNvPr id="15439418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41571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252418434" name="Google Shape;18;p4"/>
          <p:cNvSpPr txBox="1"/>
          <p:nvPr>
            <p:ph type="body" idx="1"/>
          </p:nvPr>
        </p:nvSpPr>
        <p:spPr bwMode="auto">
          <a:xfrm flipH="0" flipV="0">
            <a:off x="311697" y="1152473"/>
            <a:ext cx="5898861" cy="3979746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Qu’est ce qu’une attaque par « Brute Force »</a:t>
            </a:r>
            <a:endParaRPr lang="fr-FR"/>
          </a:p>
          <a:p>
            <a:pPr lvl="1">
              <a:defRPr/>
            </a:pPr>
            <a:r>
              <a:rPr lang="fr-FR"/>
              <a:t>En clair : tester toutes les combinaisons possibles d’un MDP</a:t>
            </a:r>
            <a:endParaRPr lang="fr-FR"/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Automatisation des tentatives à l'aide d'outils</a:t>
            </a:r>
            <a:r>
              <a:rPr lang="fr-FR"/>
              <a:t> spécifiques</a:t>
            </a:r>
            <a:endParaRPr lang="fr-FR"/>
          </a:p>
          <a:p>
            <a:pPr lvl="1">
              <a:defRPr/>
            </a:pPr>
            <a:r>
              <a:rPr lang="fr-FR"/>
              <a:t>Probabilité de succès dépendante de la  force du MDP</a:t>
            </a:r>
            <a:endParaRPr lang="fr-FR"/>
          </a:p>
          <a:p>
            <a:pPr lvl="0">
              <a:defRPr/>
            </a:pPr>
            <a:endParaRPr lang="fr-FR"/>
          </a:p>
          <a:p>
            <a:pPr lvl="0">
              <a:defRPr/>
            </a:pPr>
            <a:r>
              <a:rPr lang="fr-FR"/>
              <a:t>Burpsuite : outil d’analyse des applications Web</a:t>
            </a:r>
            <a:endParaRPr lang="fr-FR"/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Analyse des vulnérabilités automatiques</a:t>
            </a:r>
            <a:endParaRPr lang="fr-FR"/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Interception des requêtes HTTP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Modification de requêtes manuelle</a:t>
            </a:r>
            <a:endParaRPr lang="fr-FR"/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Repeater pour rejouer les requêtes</a:t>
            </a:r>
            <a:r>
              <a:rPr lang="fr-FR"/>
              <a:t> </a:t>
            </a:r>
            <a:endParaRPr lang="fr-FR"/>
          </a:p>
          <a:p>
            <a:pPr lvl="1">
              <a:defRPr/>
            </a:pPr>
            <a:endParaRPr lang="fr-FR"/>
          </a:p>
          <a:p>
            <a:pPr lvl="0">
              <a:defRPr/>
            </a:pPr>
            <a:r>
              <a:rPr lang="fr-FR"/>
              <a:t>Votre mission si vous l’acceptez : </a:t>
            </a:r>
            <a:endParaRPr lang="fr-FR"/>
          </a:p>
          <a:p>
            <a:pPr marL="114299" lvl="0" indent="0" algn="ctr">
              <a:buClr>
                <a:schemeClr val="dk2"/>
              </a:buClr>
              <a:buSzPts val="1800"/>
              <a:buNone/>
              <a:defRPr/>
            </a:pPr>
            <a:r>
              <a:rPr lang="fr-FR" i="1" u="sng">
                <a:solidFill>
                  <a:srgbClr val="FB7023"/>
                </a:solidFill>
              </a:rPr>
              <a:t>Découvrir le mot de passe du serveur HomeAssistant !</a:t>
            </a:r>
            <a:endParaRPr i="1" u="sng">
              <a:solidFill>
                <a:srgbClr val="FB7023"/>
              </a:solidFill>
            </a:endParaRPr>
          </a:p>
        </p:txBody>
      </p:sp>
      <p:pic>
        <p:nvPicPr>
          <p:cNvPr id="9648557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10560" y="1152473"/>
            <a:ext cx="2900869" cy="3898280"/>
          </a:xfrm>
          <a:prstGeom prst="rect">
            <a:avLst/>
          </a:prstGeom>
        </p:spPr>
      </p:pic>
      <p:pic>
        <p:nvPicPr>
          <p:cNvPr id="93970186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275228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977464009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600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 !</a:t>
            </a:r>
            <a:endParaRPr lang="fr-FR"/>
          </a:p>
          <a:p>
            <a:pPr lvl="1">
              <a:defRPr/>
            </a:pPr>
            <a:r>
              <a:rPr lang="fr-FR"/>
              <a:t>Étape 1 : Ouvrir l’application Burpsuite depuis votre PC : </a:t>
            </a:r>
            <a:endParaRPr lang="fr-FR"/>
          </a:p>
          <a:p>
            <a:pPr lvl="2">
              <a:defRPr/>
            </a:pPr>
            <a:r>
              <a:rPr lang="fr-FR"/>
              <a:t>Sélectionnez : « Temporary Project in memory »</a:t>
            </a:r>
            <a:endParaRPr lang="fr-FR"/>
          </a:p>
          <a:p>
            <a:pPr lvl="2">
              <a:defRPr/>
            </a:pPr>
            <a:r>
              <a:rPr lang="fr-FR"/>
              <a:t>Sélectionnez : « Use Burp defaults »</a:t>
            </a:r>
            <a:endParaRPr lang="fr-FR"/>
          </a:p>
          <a:p>
            <a:pPr lvl="2">
              <a:defRPr/>
            </a:pPr>
            <a:r>
              <a:rPr lang="fr-FR"/>
              <a:t>Cliquez sur « Start Burp »</a:t>
            </a:r>
            <a:endParaRPr lang="fr-FR"/>
          </a:p>
          <a:p>
            <a:pPr lvl="2">
              <a:defRPr/>
            </a:pPr>
            <a:endParaRPr lang="fr-FR"/>
          </a:p>
          <a:p>
            <a:pPr marL="596899" lvl="1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</p:txBody>
      </p:sp>
      <p:pic>
        <p:nvPicPr>
          <p:cNvPr id="15183103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165004829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145736" y="1625087"/>
            <a:ext cx="470805" cy="474168"/>
          </a:xfrm>
          <a:prstGeom prst="rect">
            <a:avLst/>
          </a:prstGeom>
        </p:spPr>
      </p:pic>
      <p:pic>
        <p:nvPicPr>
          <p:cNvPr id="316180130" name=""/>
          <p:cNvPicPr>
            <a:picLocks noChangeAspect="1"/>
          </p:cNvPicPr>
          <p:nvPr/>
        </p:nvPicPr>
        <p:blipFill>
          <a:blip r:embed="rId5"/>
          <a:srcRect l="0" t="37656" r="0" b="37952"/>
          <a:stretch/>
        </p:blipFill>
        <p:spPr bwMode="auto">
          <a:xfrm flipH="0" flipV="0">
            <a:off x="6201700" y="1625087"/>
            <a:ext cx="1944036" cy="474168"/>
          </a:xfrm>
          <a:prstGeom prst="rect">
            <a:avLst/>
          </a:prstGeom>
        </p:spPr>
      </p:pic>
      <p:pic>
        <p:nvPicPr>
          <p:cNvPr id="1470315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80403" y="2667112"/>
            <a:ext cx="3524496" cy="2383641"/>
          </a:xfrm>
          <a:prstGeom prst="rect">
            <a:avLst/>
          </a:prstGeom>
        </p:spPr>
      </p:pic>
      <p:pic>
        <p:nvPicPr>
          <p:cNvPr id="21784286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5307801" y="2667112"/>
            <a:ext cx="3524496" cy="2383641"/>
          </a:xfrm>
          <a:prstGeom prst="rect">
            <a:avLst/>
          </a:prstGeom>
        </p:spPr>
      </p:pic>
      <p:sp>
        <p:nvSpPr>
          <p:cNvPr id="2024790053" name=""/>
          <p:cNvSpPr/>
          <p:nvPr/>
        </p:nvSpPr>
        <p:spPr bwMode="auto">
          <a:xfrm flipH="0" flipV="0">
            <a:off x="4105163" y="3777471"/>
            <a:ext cx="1090360" cy="16292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1552546822" name=""/>
          <p:cNvSpPr/>
          <p:nvPr/>
        </p:nvSpPr>
        <p:spPr bwMode="auto">
          <a:xfrm flipH="0" flipV="0">
            <a:off x="614752" y="3281411"/>
            <a:ext cx="902367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6863007" name=""/>
          <p:cNvSpPr/>
          <p:nvPr/>
        </p:nvSpPr>
        <p:spPr bwMode="auto">
          <a:xfrm flipH="0" flipV="0">
            <a:off x="5455994" y="3258551"/>
            <a:ext cx="610565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161168" name=""/>
          <p:cNvSpPr/>
          <p:nvPr/>
        </p:nvSpPr>
        <p:spPr bwMode="auto">
          <a:xfrm flipH="0" flipV="0">
            <a:off x="8405064" y="5027895"/>
            <a:ext cx="349804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3876560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598536895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600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 !</a:t>
            </a:r>
            <a:endParaRPr lang="fr-FR"/>
          </a:p>
          <a:p>
            <a:pPr lvl="1">
              <a:defRPr/>
            </a:pPr>
            <a:r>
              <a:rPr lang="fr-FR"/>
              <a:t>Étape 2 : Ouvrez une fenêtre de connexion au serveur HomeAssistant </a:t>
            </a:r>
            <a:endParaRPr lang="fr-FR"/>
          </a:p>
          <a:p>
            <a:pPr lvl="2">
              <a:defRPr/>
            </a:pPr>
            <a:r>
              <a:rPr lang="fr-FR"/>
              <a:t>Ouvrez le menu « Proxy» en haut à gauche de votre écran :</a:t>
            </a:r>
            <a:endParaRPr lang="fr-FR"/>
          </a:p>
          <a:p>
            <a:pPr lvl="2">
              <a:defRPr/>
            </a:pPr>
            <a:r>
              <a:rPr lang="fr-FR"/>
              <a:t>Cliquez sur « Open browser » </a:t>
            </a:r>
            <a:endParaRPr lang="fr-FR"/>
          </a:p>
          <a:p>
            <a:pPr lvl="2">
              <a:defRPr/>
            </a:pPr>
            <a:r>
              <a:rPr lang="fr-FR"/>
              <a:t>Dans la barre de recherche, renseignez l’adresse IP du serveur : </a:t>
            </a:r>
            <a:r>
              <a:rPr lang="fr-FR" u="sng">
                <a:hlinkClick r:id="rId3" tooltip="http://@IP:8123"/>
              </a:rPr>
              <a:t>http://@IP:8123</a:t>
            </a:r>
            <a:endParaRPr lang="fr-FR"/>
          </a:p>
          <a:p>
            <a:pPr marL="1054098" lvl="2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marL="1054098" lvl="2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marL="1054098" lvl="2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marL="1054099" lvl="2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marL="654048" lvl="1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1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——— ! Premier point de contrôle ! </a:t>
            </a:r>
            <a:r>
              <a:rPr lang="fr-FR" sz="1400" b="1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 ———</a:t>
            </a:r>
            <a:endParaRPr sz="1400" b="1" i="0" u="none" strike="noStrike" cap="none" spc="0">
              <a:solidFill>
                <a:srgbClr val="FB7023"/>
              </a:solidFill>
              <a:latin typeface="Times New Roman"/>
              <a:cs typeface="Times New Roman"/>
            </a:endParaRPr>
          </a:p>
          <a:p>
            <a:pPr marL="1054099" lvl="2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marL="1054099" lvl="2" indent="0">
              <a:buClr>
                <a:schemeClr val="dk2"/>
              </a:buClr>
              <a:buSzPts val="1400"/>
              <a:buNone/>
              <a:defRPr/>
            </a:pPr>
            <a:endParaRPr lang="fr-FR" sz="1400" b="0" i="0" u="none" strike="noStrike" cap="none" spc="0">
              <a:solidFill>
                <a:srgbClr val="FB7023"/>
              </a:solidFill>
              <a:latin typeface="Times New Roman"/>
              <a:cs typeface="Times New Roman"/>
            </a:endParaRPr>
          </a:p>
        </p:txBody>
      </p:sp>
      <p:pic>
        <p:nvPicPr>
          <p:cNvPr id="203990450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2027797995" name=""/>
          <p:cNvPicPr>
            <a:picLocks noChangeAspect="1"/>
          </p:cNvPicPr>
          <p:nvPr/>
        </p:nvPicPr>
        <p:blipFill>
          <a:blip r:embed="rId5"/>
          <a:srcRect l="0" t="18792" r="0" b="18726"/>
          <a:stretch/>
        </p:blipFill>
        <p:spPr bwMode="auto">
          <a:xfrm flipH="0" flipV="0">
            <a:off x="4571999" y="2102347"/>
            <a:ext cx="1781535" cy="156660"/>
          </a:xfrm>
          <a:prstGeom prst="rect">
            <a:avLst/>
          </a:prstGeom>
        </p:spPr>
      </p:pic>
      <p:pic>
        <p:nvPicPr>
          <p:cNvPr id="166511303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6962848" y="1625639"/>
            <a:ext cx="2124937" cy="430506"/>
          </a:xfrm>
          <a:prstGeom prst="rect">
            <a:avLst/>
          </a:prstGeom>
        </p:spPr>
      </p:pic>
      <p:pic>
        <p:nvPicPr>
          <p:cNvPr id="97474674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5130233" y="2665854"/>
            <a:ext cx="3906624" cy="2384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7637364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734672357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600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 !</a:t>
            </a:r>
            <a:endParaRPr lang="fr-FR"/>
          </a:p>
          <a:p>
            <a:pPr lvl="1">
              <a:defRPr/>
            </a:pPr>
            <a:r>
              <a:rPr lang="fr-FR"/>
              <a:t>Étape 3 : Récupérer de la requête de connexion au serveur Home Assistant</a:t>
            </a:r>
            <a:endParaRPr lang="fr-FR"/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Nom d’utilisateur : wocsa</a:t>
            </a:r>
            <a:endParaRPr sz="1400"/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Mot de passe : ???????? </a:t>
            </a:r>
            <a:r>
              <a:rPr lang="fr-FR"/>
              <a:t>—&gt; Tentons de le découvrir ! </a:t>
            </a:r>
            <a:endParaRPr lang="fr-FR"/>
          </a:p>
          <a:p>
            <a:pPr lvl="2">
              <a:defRPr/>
            </a:pPr>
            <a:r>
              <a:rPr lang="fr-FR"/>
              <a:t>Dans Burpsuite, activez « Intercept » en cliquant sur le bouton : </a:t>
            </a: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r>
              <a:rPr lang="fr-FR"/>
              <a:t>Retournez dans le browser et tentez d’entrer un mot de passe aléatoire : ex : toto</a:t>
            </a:r>
            <a:endParaRPr lang="fr-FR"/>
          </a:p>
          <a:p>
            <a:pPr lvl="2">
              <a:defRPr/>
            </a:pPr>
            <a:r>
              <a:rPr lang="fr-FR"/>
              <a:t>Observez la requête de connexion dans Burpsuite : </a:t>
            </a:r>
            <a:endParaRPr lang="fr-FR"/>
          </a:p>
        </p:txBody>
      </p:sp>
      <p:pic>
        <p:nvPicPr>
          <p:cNvPr id="541482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85228299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394308" y="1604210"/>
            <a:ext cx="1693477" cy="712298"/>
          </a:xfrm>
          <a:prstGeom prst="rect">
            <a:avLst/>
          </a:prstGeom>
        </p:spPr>
      </p:pic>
      <p:pic>
        <p:nvPicPr>
          <p:cNvPr id="159532852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00262" y="2571750"/>
            <a:ext cx="4187697" cy="611605"/>
          </a:xfrm>
          <a:prstGeom prst="rect">
            <a:avLst/>
          </a:prstGeom>
        </p:spPr>
      </p:pic>
      <p:pic>
        <p:nvPicPr>
          <p:cNvPr id="128106067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900088" y="2571750"/>
            <a:ext cx="4187697" cy="368460"/>
          </a:xfrm>
          <a:prstGeom prst="rect">
            <a:avLst/>
          </a:prstGeom>
        </p:spPr>
      </p:pic>
      <p:sp>
        <p:nvSpPr>
          <p:cNvPr id="1623843047" name=""/>
          <p:cNvSpPr/>
          <p:nvPr/>
        </p:nvSpPr>
        <p:spPr bwMode="auto">
          <a:xfrm flipH="0" flipV="0">
            <a:off x="4355822" y="2687049"/>
            <a:ext cx="463717" cy="13786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3996686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00262" y="3786432"/>
            <a:ext cx="1717327" cy="1320648"/>
          </a:xfrm>
          <a:prstGeom prst="rect">
            <a:avLst/>
          </a:prstGeom>
        </p:spPr>
      </p:pic>
      <p:pic>
        <p:nvPicPr>
          <p:cNvPr id="1001744374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2194111" y="3795622"/>
            <a:ext cx="6893674" cy="1311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6019100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408877142" name="Google Shape;18;p4"/>
          <p:cNvSpPr txBox="1"/>
          <p:nvPr>
            <p:ph type="body" idx="1"/>
          </p:nvPr>
        </p:nvSpPr>
        <p:spPr bwMode="auto">
          <a:xfrm flipH="0" flipV="0">
            <a:off x="311699" y="1152473"/>
            <a:ext cx="8520600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 !</a:t>
            </a:r>
            <a:endParaRPr lang="fr-FR"/>
          </a:p>
          <a:p>
            <a:pPr lvl="1">
              <a:defRPr/>
            </a:pPr>
            <a:r>
              <a:rPr lang="fr-FR"/>
              <a:t>Étape 4 : Préparer l’attaque par BruteForce dans Burpsuite</a:t>
            </a:r>
            <a:endParaRPr lang="fr-FR"/>
          </a:p>
          <a:p>
            <a:pPr lvl="2">
              <a:defRPr/>
            </a:pPr>
            <a:r>
              <a:rPr lang="fr-FR"/>
              <a:t>Dans Burpsuite : Clic droit dans la requête récupérée</a:t>
            </a:r>
            <a:endParaRPr lang="fr-FR"/>
          </a:p>
          <a:p>
            <a:pPr lvl="2">
              <a:defRPr/>
            </a:pPr>
            <a:r>
              <a:rPr lang="fr-FR"/>
              <a:t>Sélectionnez « Send to Intruder » </a:t>
            </a:r>
            <a:endParaRPr lang="fr-FR"/>
          </a:p>
          <a:p>
            <a:pPr lvl="2">
              <a:defRPr/>
            </a:pPr>
            <a:r>
              <a:rPr lang="fr-FR"/>
              <a:t>Rendez-vous dans le menu « Intruder » : retrouvez la requête de connexion : </a:t>
            </a:r>
            <a:endParaRPr lang="fr-FR"/>
          </a:p>
        </p:txBody>
      </p:sp>
      <p:pic>
        <p:nvPicPr>
          <p:cNvPr id="6629916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1788375226" name=""/>
          <p:cNvPicPr>
            <a:picLocks noChangeAspect="1"/>
          </p:cNvPicPr>
          <p:nvPr/>
        </p:nvPicPr>
        <p:blipFill>
          <a:blip r:embed="rId4"/>
          <a:srcRect l="2209" t="0" r="0" b="0"/>
          <a:stretch/>
        </p:blipFill>
        <p:spPr bwMode="auto">
          <a:xfrm flipH="0" flipV="0">
            <a:off x="4926864" y="2042861"/>
            <a:ext cx="2080460" cy="238874"/>
          </a:xfrm>
          <a:prstGeom prst="rect">
            <a:avLst/>
          </a:prstGeom>
        </p:spPr>
      </p:pic>
      <p:pic>
        <p:nvPicPr>
          <p:cNvPr id="17737575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8942" y="2571750"/>
            <a:ext cx="9048843" cy="2479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417736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 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184540139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600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 !</a:t>
            </a:r>
            <a:endParaRPr lang="fr-FR"/>
          </a:p>
          <a:p>
            <a:pPr lvl="1">
              <a:defRPr/>
            </a:pPr>
            <a:r>
              <a:rPr lang="fr-FR"/>
              <a:t>Étape 4 : Préparer l’attaque par BruteForce dans Burpsuite</a:t>
            </a:r>
            <a:endParaRPr lang="fr-FR"/>
          </a:p>
          <a:p>
            <a:pPr lvl="2">
              <a:defRPr/>
            </a:pPr>
            <a:r>
              <a:rPr lang="fr-FR"/>
              <a:t>Remplacez le mot de passe aléatoire toto par les caractères « $$ »</a:t>
            </a: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r>
              <a:rPr lang="fr-FR"/>
              <a:t>Astuce : Utilisez le bouton                  en haut à droite de votre écran</a:t>
            </a:r>
            <a:endParaRPr lang="fr-FR"/>
          </a:p>
          <a:p>
            <a:pPr lvl="2">
              <a:defRPr/>
            </a:pPr>
            <a:r>
              <a:rPr lang="fr-FR"/>
              <a:t>Rendez-vous dans le sous-menu « Payload » </a:t>
            </a:r>
            <a:endParaRPr lang="fr-FR"/>
          </a:p>
          <a:p>
            <a:pPr lvl="2">
              <a:defRPr/>
            </a:pPr>
            <a:r>
              <a:rPr lang="fr-FR"/>
              <a:t>Dans « Payload Settings » : </a:t>
            </a:r>
            <a:endParaRPr lang="fr-FR"/>
          </a:p>
          <a:p>
            <a:pPr lvl="3">
              <a:defRPr/>
            </a:pPr>
            <a:r>
              <a:rPr lang="fr-FR"/>
              <a:t>Cliquez sur le bouton </a:t>
            </a:r>
            <a:endParaRPr lang="fr-FR"/>
          </a:p>
          <a:p>
            <a:pPr lvl="3">
              <a:defRPr/>
            </a:pPr>
            <a:r>
              <a:rPr lang="fr-FR"/>
              <a:t>Sélectionnez le fichier « 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Weak_Password_List.txt » qui se trouve sur votre bureau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511299" lvl="3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—&gt; Cette liste contient les mots de passe à tester : 30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054099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	        </a:t>
            </a:r>
            <a:endParaRPr lang="fr-FR" sz="1400" b="0" i="0" u="none" strike="noStrike" cap="none" spc="0">
              <a:solidFill>
                <a:srgbClr val="FB7023"/>
              </a:solidFill>
              <a:latin typeface="Times New Roman"/>
              <a:cs typeface="Times New Roman"/>
            </a:endParaRPr>
          </a:p>
          <a:p>
            <a:pPr marL="1054099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1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	             ——— ! Deuxième point de contrôle ! </a:t>
            </a:r>
            <a:r>
              <a:rPr lang="fr-FR" sz="1400" b="1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 ———</a:t>
            </a:r>
            <a:endParaRPr sz="1400" b="1" i="0" u="none" strike="noStrike" cap="none" spc="0">
              <a:solidFill>
                <a:srgbClr val="FB7023"/>
              </a:solidFill>
              <a:latin typeface="Times New Roman"/>
              <a:cs typeface="Times New Roman"/>
            </a:endParaRPr>
          </a:p>
          <a:p>
            <a:pPr marL="1511299" lvl="3" indent="0">
              <a:buClr>
                <a:schemeClr val="dk2"/>
              </a:buClr>
              <a:buSzPts val="1400"/>
              <a:buNone/>
              <a:defRPr/>
            </a:pP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829307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81799015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197" y="2111792"/>
            <a:ext cx="6276974" cy="171450"/>
          </a:xfrm>
          <a:prstGeom prst="rect">
            <a:avLst/>
          </a:prstGeom>
        </p:spPr>
      </p:pic>
      <p:pic>
        <p:nvPicPr>
          <p:cNvPr id="9410421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810810" y="2283242"/>
            <a:ext cx="6276974" cy="171450"/>
          </a:xfrm>
          <a:prstGeom prst="rect">
            <a:avLst/>
          </a:prstGeom>
        </p:spPr>
      </p:pic>
      <p:pic>
        <p:nvPicPr>
          <p:cNvPr id="142571411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878930" y="2454692"/>
            <a:ext cx="752474" cy="295274"/>
          </a:xfrm>
          <a:prstGeom prst="rect">
            <a:avLst/>
          </a:prstGeom>
        </p:spPr>
      </p:pic>
      <p:sp>
        <p:nvSpPr>
          <p:cNvPr id="650005231" name=""/>
          <p:cNvSpPr/>
          <p:nvPr/>
        </p:nvSpPr>
        <p:spPr bwMode="auto">
          <a:xfrm flipH="0" flipV="1">
            <a:off x="1519922" y="2323096"/>
            <a:ext cx="1240756" cy="8773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3731211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066562" y="2773221"/>
            <a:ext cx="3021223" cy="656787"/>
          </a:xfrm>
          <a:prstGeom prst="rect">
            <a:avLst/>
          </a:prstGeom>
        </p:spPr>
      </p:pic>
      <p:pic>
        <p:nvPicPr>
          <p:cNvPr id="169312948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6698972" y="3789150"/>
            <a:ext cx="2388813" cy="1261605"/>
          </a:xfrm>
          <a:prstGeom prst="rect">
            <a:avLst/>
          </a:prstGeom>
        </p:spPr>
      </p:pic>
      <p:pic>
        <p:nvPicPr>
          <p:cNvPr id="133915727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966661" y="3239753"/>
            <a:ext cx="981073" cy="266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modified xsi:type="dcterms:W3CDTF">2024-10-24T06:20:02Z</dcterms:modified>
  <cp:category/>
  <cp:contentStatus/>
  <cp:version/>
</cp:coreProperties>
</file>