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  <p:sldMasterId id="2147483662" r:id="rId2"/>
  </p:sldMasterIdLst>
  <p:notesMasterIdLst>
    <p:notesMasterId r:id="rId1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9144000" cy="5143500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 /><Relationship Id="rId15" Type="http://schemas.openxmlformats.org/officeDocument/2006/relationships/tableStyles" Target="tableStyles.xml" /><Relationship Id="rId1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 bwMode="auto"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" name="Google Shape;139;g2eb522a133c_4_0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g2eb522a133c_4_0:notes"/>
          <p:cNvSpPr txBox="1"/>
          <p:nvPr>
            <p:ph type="body" idx="1"/>
          </p:nvPr>
        </p:nvSpPr>
        <p:spPr bwMode="auto"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1" name="Google Shape;141;g2eb522a133c_4_0:notes"/>
          <p:cNvSpPr txBox="1"/>
          <p:nvPr>
            <p:ph type="sldNum" idx="12"/>
          </p:nvPr>
        </p:nvSpPr>
        <p:spPr bwMode="auto"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FD1DDA3-22CF-E297-1FDA-95EA45EF7AE9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785109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4739003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7818088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734548C-E4AB-200B-C9B1-36C8B6252C5F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774159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0105433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4444391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DFFB356-A3D2-D737-35F4-278267ABAAD8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448336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4247463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3333877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ACC0FB-190E-6045-4F58-5FBC4623D859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694832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5401091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664728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5E937DA-7552-A74E-4C4F-E1A624A3D499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161200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903869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131528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759014C-C970-5D50-72BB-488A25DB81EE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showMasterSp="1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 bwMode="auto"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2"/>
          <p:cNvSpPr txBox="1"/>
          <p:nvPr>
            <p:ph type="subTitle" idx="1"/>
          </p:nvPr>
        </p:nvSpPr>
        <p:spPr bwMode="auto"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2;p2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showMasterSp="1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 bwMode="auto"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 bwMode="auto"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7" name="Google Shape;47;p11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47_Custom Layout" preserve="0" showMasterPhAnim="0" showMasterSp="0" userDrawn="1">
  <p:cSld name="47_Custom Layout">
    <p:bg>
      <p:bgPr shadeToTitle="0">
        <a:solidFill>
          <a:srgbClr val="FB702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842516" y="-162779"/>
            <a:ext cx="5458966" cy="5469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3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2335857" y="1889301"/>
            <a:ext cx="4127677" cy="1262181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/>
        </p:nvSpPr>
        <p:spPr bwMode="auto">
          <a:xfrm>
            <a:off x="1193006" y="3515815"/>
            <a:ext cx="32178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rPr>
              <a:t>En cybersécurité aussi, le savoir n’a de valeur que si il est partagé.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54" name="Google Shape;54;p13"/>
          <p:cNvSpPr txBox="1"/>
          <p:nvPr/>
        </p:nvSpPr>
        <p:spPr bwMode="auto">
          <a:xfrm>
            <a:off x="4764026" y="3515815"/>
            <a:ext cx="32775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rPr>
              <a:t>In Cybersecurity too, knowledge only increases in value once shared.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55" name="Google Shape;55;p13"/>
          <p:cNvSpPr txBox="1"/>
          <p:nvPr/>
        </p:nvSpPr>
        <p:spPr bwMode="auto">
          <a:xfrm>
            <a:off x="6689345" y="4710283"/>
            <a:ext cx="21786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rPr>
              <a:t>www.wocsa.org</a:t>
            </a:r>
            <a:endParaRPr sz="1100"/>
          </a:p>
        </p:txBody>
      </p:sp>
      <p:cxnSp>
        <p:nvCxnSpPr>
          <p:cNvPr id="56" name="Google Shape;56;p13"/>
          <p:cNvCxnSpPr>
            <a:cxnSpLocks/>
          </p:cNvCxnSpPr>
          <p:nvPr/>
        </p:nvCxnSpPr>
        <p:spPr bwMode="auto">
          <a:xfrm>
            <a:off x="4579144" y="3558677"/>
            <a:ext cx="0" cy="36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re et contenu" preserve="0" showMasterPhAnim="0" showMasterSp="1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 bwMode="auto">
          <a:xfrm>
            <a:off x="911453" y="681229"/>
            <a:ext cx="6908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7023"/>
              </a:buClr>
              <a:buSzPts val="2400"/>
              <a:buFont typeface="Roboto Medium"/>
              <a:buNone/>
              <a:defRPr sz="2400">
                <a:solidFill>
                  <a:srgbClr val="FB702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9" name="Google Shape;59;p14"/>
          <p:cNvSpPr txBox="1"/>
          <p:nvPr>
            <p:ph type="body" idx="1"/>
          </p:nvPr>
        </p:nvSpPr>
        <p:spPr bwMode="auto">
          <a:xfrm>
            <a:off x="911453" y="1299652"/>
            <a:ext cx="74865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1pPr>
            <a:lvl2pPr marL="914400" lvl="1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•"/>
              <a:defRPr sz="1700"/>
            </a:lvl2pPr>
            <a:lvl3pPr marL="1371600" lvl="2" indent="-3238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/>
            </a:lvl3pPr>
            <a:lvl4pPr marL="1828800" lvl="3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/>
            </a:lvl4pPr>
            <a:lvl5pPr marL="2286000" lvl="4" indent="-30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/>
            </a:lvl5pPr>
            <a:lvl6pPr marL="2743200" lvl="5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60" name="Google Shape;60;p14"/>
          <p:cNvCxnSpPr>
            <a:cxnSpLocks/>
          </p:cNvCxnSpPr>
          <p:nvPr/>
        </p:nvCxnSpPr>
        <p:spPr bwMode="auto">
          <a:xfrm>
            <a:off x="0" y="396321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" name="Google Shape;61;p14"/>
          <p:cNvSpPr txBox="1"/>
          <p:nvPr/>
        </p:nvSpPr>
        <p:spPr bwMode="auto">
          <a:xfrm>
            <a:off x="8398103" y="126442"/>
            <a:ext cx="6231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 sz="7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</a:rPr>
              <a:t>‹#›</a:t>
            </a:fld>
            <a:endParaRPr sz="700" b="0" i="0" u="none" strike="noStrike" cap="none">
              <a:solidFill>
                <a:srgbClr val="7F7F7F"/>
              </a:solidFill>
              <a:latin typeface="Roboto"/>
              <a:ea typeface="Roboto"/>
              <a:cs typeface="Roboto"/>
            </a:endParaRPr>
          </a:p>
        </p:txBody>
      </p:sp>
      <p:cxnSp>
        <p:nvCxnSpPr>
          <p:cNvPr id="62" name="Google Shape;62;p14"/>
          <p:cNvCxnSpPr>
            <a:cxnSpLocks/>
          </p:cNvCxnSpPr>
          <p:nvPr/>
        </p:nvCxnSpPr>
        <p:spPr bwMode="auto">
          <a:xfrm>
            <a:off x="8109521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3" name="Google Shape;63;p14"/>
          <p:cNvCxnSpPr>
            <a:cxnSpLocks/>
          </p:cNvCxnSpPr>
          <p:nvPr/>
        </p:nvCxnSpPr>
        <p:spPr bwMode="auto">
          <a:xfrm>
            <a:off x="510497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4"/>
          <p:cNvSpPr txBox="1"/>
          <p:nvPr>
            <p:ph type="dt" idx="10"/>
          </p:nvPr>
        </p:nvSpPr>
        <p:spPr bwMode="auto">
          <a:xfrm>
            <a:off x="5812723" y="125134"/>
            <a:ext cx="10968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7F7F7F"/>
                </a:solidFill>
                <a:latin typeface="Roboto"/>
                <a:ea typeface="Roboto"/>
                <a:cs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pPr>
              <a:defRPr/>
            </a:pPr>
            <a:endParaRPr/>
          </a:p>
        </p:txBody>
      </p:sp>
      <p:cxnSp>
        <p:nvCxnSpPr>
          <p:cNvPr id="65" name="Google Shape;65;p14"/>
          <p:cNvCxnSpPr>
            <a:cxnSpLocks/>
          </p:cNvCxnSpPr>
          <p:nvPr/>
        </p:nvCxnSpPr>
        <p:spPr bwMode="auto">
          <a:xfrm>
            <a:off x="6940576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6" name="Google Shape;66;p14"/>
          <p:cNvCxnSpPr>
            <a:cxnSpLocks/>
          </p:cNvCxnSpPr>
          <p:nvPr/>
        </p:nvCxnSpPr>
        <p:spPr bwMode="auto">
          <a:xfrm>
            <a:off x="0" y="47233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67" name="Google Shape;67;p14"/>
          <p:cNvCxnSpPr>
            <a:cxnSpLocks/>
          </p:cNvCxnSpPr>
          <p:nvPr/>
        </p:nvCxnSpPr>
        <p:spPr bwMode="auto">
          <a:xfrm>
            <a:off x="8034000" y="4723389"/>
            <a:ext cx="0" cy="4200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8" name="Google Shape;68;p14"/>
          <p:cNvSpPr/>
          <p:nvPr/>
        </p:nvSpPr>
        <p:spPr bwMode="auto">
          <a:xfrm>
            <a:off x="985838" y="396321"/>
            <a:ext cx="863400" cy="588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69" name="Google Shape;69;p14"/>
          <p:cNvCxnSpPr>
            <a:cxnSpLocks/>
          </p:cNvCxnSpPr>
          <p:nvPr/>
        </p:nvCxnSpPr>
        <p:spPr bwMode="auto">
          <a:xfrm>
            <a:off x="5843843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4"/>
          <p:cNvSpPr txBox="1"/>
          <p:nvPr>
            <p:ph type="ftr" idx="11"/>
          </p:nvPr>
        </p:nvSpPr>
        <p:spPr bwMode="auto">
          <a:xfrm>
            <a:off x="505473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47_Custom Layout" preserve="0" showMasterPhAnim="0" showMasterSp="0" userDrawn="1">
  <p:cSld name="47_Custom Layout">
    <p:bg>
      <p:bgPr shadeToTitle="0">
        <a:solidFill>
          <a:srgbClr val="FB702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0" name="Google Shape;80;p16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1842516" y="-162779"/>
            <a:ext cx="5458966" cy="5469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2335857" y="1889301"/>
            <a:ext cx="4127677" cy="126218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 bwMode="auto">
          <a:xfrm>
            <a:off x="1193006" y="3515815"/>
            <a:ext cx="32178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rPr>
              <a:t>En cybersécurité aussi, le savoir n’a de valeur que si il est partagé.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83" name="Google Shape;83;p16"/>
          <p:cNvSpPr txBox="1"/>
          <p:nvPr/>
        </p:nvSpPr>
        <p:spPr bwMode="auto">
          <a:xfrm>
            <a:off x="4764026" y="3515815"/>
            <a:ext cx="32775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rPr>
              <a:t>In Cybersecurity too, knowledge only increases in value once shared.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84" name="Google Shape;84;p16"/>
          <p:cNvSpPr txBox="1"/>
          <p:nvPr/>
        </p:nvSpPr>
        <p:spPr bwMode="auto">
          <a:xfrm>
            <a:off x="6689345" y="4710283"/>
            <a:ext cx="21786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rPr>
              <a:t>www.wocsa.org</a:t>
            </a:r>
            <a:endParaRPr sz="1100"/>
          </a:p>
        </p:txBody>
      </p:sp>
      <p:cxnSp>
        <p:nvCxnSpPr>
          <p:cNvPr id="85" name="Google Shape;85;p16"/>
          <p:cNvCxnSpPr>
            <a:cxnSpLocks/>
          </p:cNvCxnSpPr>
          <p:nvPr/>
        </p:nvCxnSpPr>
        <p:spPr bwMode="auto">
          <a:xfrm>
            <a:off x="4579144" y="3558677"/>
            <a:ext cx="0" cy="36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re et contenu" preserve="0" showMasterPhAnim="0" showMasterSp="1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 bwMode="auto">
          <a:xfrm>
            <a:off x="911453" y="681229"/>
            <a:ext cx="6908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7023"/>
              </a:buClr>
              <a:buSzPts val="2400"/>
              <a:buFont typeface="Roboto Medium"/>
              <a:buNone/>
              <a:defRPr sz="2400">
                <a:solidFill>
                  <a:srgbClr val="FB702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8" name="Google Shape;88;p17"/>
          <p:cNvSpPr txBox="1"/>
          <p:nvPr>
            <p:ph type="body" idx="1"/>
          </p:nvPr>
        </p:nvSpPr>
        <p:spPr bwMode="auto">
          <a:xfrm>
            <a:off x="911453" y="1299652"/>
            <a:ext cx="74865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1pPr>
            <a:lvl2pPr marL="914400" lvl="1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•"/>
              <a:defRPr sz="1700"/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89" name="Google Shape;89;p17"/>
          <p:cNvCxnSpPr>
            <a:cxnSpLocks/>
          </p:cNvCxnSpPr>
          <p:nvPr/>
        </p:nvCxnSpPr>
        <p:spPr bwMode="auto">
          <a:xfrm>
            <a:off x="0" y="396321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0" name="Google Shape;90;p17"/>
          <p:cNvSpPr txBox="1"/>
          <p:nvPr/>
        </p:nvSpPr>
        <p:spPr bwMode="auto">
          <a:xfrm>
            <a:off x="8398103" y="126442"/>
            <a:ext cx="6231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 sz="7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</a:rPr>
              <a:t>‹#›</a:t>
            </a:fld>
            <a:endParaRPr sz="700" b="0" i="0" u="none" strike="noStrike" cap="none">
              <a:solidFill>
                <a:srgbClr val="7F7F7F"/>
              </a:solidFill>
              <a:latin typeface="Roboto"/>
              <a:ea typeface="Roboto"/>
              <a:cs typeface="Roboto"/>
            </a:endParaRPr>
          </a:p>
        </p:txBody>
      </p:sp>
      <p:cxnSp>
        <p:nvCxnSpPr>
          <p:cNvPr id="91" name="Google Shape;91;p17"/>
          <p:cNvCxnSpPr>
            <a:cxnSpLocks/>
          </p:cNvCxnSpPr>
          <p:nvPr/>
        </p:nvCxnSpPr>
        <p:spPr bwMode="auto">
          <a:xfrm>
            <a:off x="8109521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2" name="Google Shape;92;p17"/>
          <p:cNvCxnSpPr>
            <a:cxnSpLocks/>
          </p:cNvCxnSpPr>
          <p:nvPr/>
        </p:nvCxnSpPr>
        <p:spPr bwMode="auto">
          <a:xfrm>
            <a:off x="510497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7"/>
          <p:cNvSpPr txBox="1"/>
          <p:nvPr>
            <p:ph type="dt" idx="10"/>
          </p:nvPr>
        </p:nvSpPr>
        <p:spPr bwMode="auto">
          <a:xfrm>
            <a:off x="5812723" y="125134"/>
            <a:ext cx="10968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7F7F7F"/>
                </a:solidFill>
                <a:latin typeface="Roboto"/>
                <a:ea typeface="Roboto"/>
                <a:cs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94" name="Google Shape;94;p17"/>
          <p:cNvCxnSpPr>
            <a:cxnSpLocks/>
          </p:cNvCxnSpPr>
          <p:nvPr/>
        </p:nvCxnSpPr>
        <p:spPr bwMode="auto">
          <a:xfrm>
            <a:off x="6940576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5" name="Google Shape;95;p17"/>
          <p:cNvCxnSpPr>
            <a:cxnSpLocks/>
          </p:cNvCxnSpPr>
          <p:nvPr/>
        </p:nvCxnSpPr>
        <p:spPr bwMode="auto">
          <a:xfrm>
            <a:off x="0" y="47233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" name="Google Shape;96;p17"/>
          <p:cNvCxnSpPr>
            <a:cxnSpLocks/>
          </p:cNvCxnSpPr>
          <p:nvPr/>
        </p:nvCxnSpPr>
        <p:spPr bwMode="auto">
          <a:xfrm>
            <a:off x="8034000" y="4723389"/>
            <a:ext cx="0" cy="4200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" name="Google Shape;97;p17"/>
          <p:cNvSpPr/>
          <p:nvPr/>
        </p:nvSpPr>
        <p:spPr bwMode="auto">
          <a:xfrm>
            <a:off x="985838" y="396321"/>
            <a:ext cx="863400" cy="588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98" name="Google Shape;98;p17"/>
          <p:cNvCxnSpPr>
            <a:cxnSpLocks/>
          </p:cNvCxnSpPr>
          <p:nvPr/>
        </p:nvCxnSpPr>
        <p:spPr bwMode="auto">
          <a:xfrm>
            <a:off x="5843843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" name="Google Shape;99;p17"/>
          <p:cNvSpPr txBox="1"/>
          <p:nvPr>
            <p:ph type="ftr" idx="11"/>
          </p:nvPr>
        </p:nvSpPr>
        <p:spPr bwMode="auto">
          <a:xfrm>
            <a:off x="505473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_Titre de section" preserve="0" showMasterPhAnim="0" showMasterSp="1" userDrawn="1">
  <p:cSld name="1_Titre de section">
    <p:bg>
      <p:bgPr shadeToTitle="0">
        <a:solidFill>
          <a:srgbClr val="0C0C0C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/>
          <p:nvPr/>
        </p:nvPicPr>
        <p:blipFill>
          <a:blip r:embed="rId2">
            <a:alphaModFix amt="80000"/>
          </a:blip>
          <a:srcRect l="0" t="0" r="0" b="0"/>
          <a:stretch/>
        </p:blipFill>
        <p:spPr bwMode="auto">
          <a:xfrm>
            <a:off x="-2627422" y="106001"/>
            <a:ext cx="4840992" cy="484994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/>
          <p:nvPr/>
        </p:nvSpPr>
        <p:spPr bwMode="auto">
          <a:xfrm>
            <a:off x="0" y="0"/>
            <a:ext cx="510600" cy="51435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3" name="Google Shape;103;p18"/>
          <p:cNvSpPr/>
          <p:nvPr/>
        </p:nvSpPr>
        <p:spPr bwMode="auto">
          <a:xfrm>
            <a:off x="669472" y="4723388"/>
            <a:ext cx="6567900" cy="330300"/>
          </a:xfrm>
          <a:prstGeom prst="rect">
            <a:avLst/>
          </a:prstGeom>
          <a:solidFill>
            <a:srgbClr val="0C0C0C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4" name="Google Shape;104;p18"/>
          <p:cNvSpPr txBox="1"/>
          <p:nvPr/>
        </p:nvSpPr>
        <p:spPr bwMode="auto">
          <a:xfrm>
            <a:off x="861165" y="4782146"/>
            <a:ext cx="3397199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700">
                <a:solidFill>
                  <a:srgbClr val="595959"/>
                </a:solidFill>
                <a:latin typeface="Roboto"/>
                <a:ea typeface="Roboto"/>
                <a:cs typeface="Roboto"/>
              </a:rPr>
              <a:t>Copyright ©2020 WOCSA – All rights reserved </a:t>
            </a:r>
            <a:endParaRPr sz="1100"/>
          </a:p>
        </p:txBody>
      </p:sp>
      <p:sp>
        <p:nvSpPr>
          <p:cNvPr id="105" name="Google Shape;105;p18"/>
          <p:cNvSpPr txBox="1"/>
          <p:nvPr>
            <p:ph type="title"/>
          </p:nvPr>
        </p:nvSpPr>
        <p:spPr bwMode="auto">
          <a:xfrm>
            <a:off x="911453" y="2189284"/>
            <a:ext cx="7482000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 Medium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106" name="Google Shape;106;p18"/>
          <p:cNvCxnSpPr>
            <a:cxnSpLocks/>
          </p:cNvCxnSpPr>
          <p:nvPr/>
        </p:nvCxnSpPr>
        <p:spPr bwMode="auto">
          <a:xfrm>
            <a:off x="510497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7" name="Google Shape;107;p18"/>
          <p:cNvCxnSpPr>
            <a:cxnSpLocks/>
          </p:cNvCxnSpPr>
          <p:nvPr/>
        </p:nvCxnSpPr>
        <p:spPr bwMode="auto">
          <a:xfrm>
            <a:off x="0" y="47233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8" name="Google Shape;108;p18"/>
          <p:cNvCxnSpPr>
            <a:cxnSpLocks/>
          </p:cNvCxnSpPr>
          <p:nvPr/>
        </p:nvCxnSpPr>
        <p:spPr bwMode="auto">
          <a:xfrm>
            <a:off x="8034000" y="4723389"/>
            <a:ext cx="0" cy="420000"/>
          </a:xfrm>
          <a:prstGeom prst="straightConnector1">
            <a:avLst/>
          </a:prstGeom>
          <a:noFill/>
          <a:ln w="9525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9" name="Google Shape;109;p18"/>
          <p:cNvCxnSpPr>
            <a:cxnSpLocks/>
          </p:cNvCxnSpPr>
          <p:nvPr/>
        </p:nvCxnSpPr>
        <p:spPr bwMode="auto">
          <a:xfrm>
            <a:off x="0" y="396321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0" name="Google Shape;110;p18"/>
          <p:cNvSpPr txBox="1"/>
          <p:nvPr/>
        </p:nvSpPr>
        <p:spPr bwMode="auto">
          <a:xfrm>
            <a:off x="8475955" y="129905"/>
            <a:ext cx="550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 sz="700">
                <a:solidFill>
                  <a:srgbClr val="7F7F7F"/>
                </a:solidFill>
                <a:latin typeface="Roboto"/>
                <a:ea typeface="Roboto"/>
                <a:cs typeface="Roboto"/>
              </a:rPr>
              <a:t>‹#›</a:t>
            </a:fld>
            <a:r>
              <a:rPr lang="en-GB" sz="700">
                <a:solidFill>
                  <a:srgbClr val="7F7F7F"/>
                </a:solidFill>
                <a:latin typeface="Roboto"/>
                <a:ea typeface="Roboto"/>
                <a:cs typeface="Roboto"/>
              </a:rPr>
              <a:t> </a:t>
            </a:r>
            <a:endParaRPr sz="1100"/>
          </a:p>
        </p:txBody>
      </p:sp>
      <p:cxnSp>
        <p:nvCxnSpPr>
          <p:cNvPr id="111" name="Google Shape;111;p18"/>
          <p:cNvCxnSpPr>
            <a:cxnSpLocks/>
          </p:cNvCxnSpPr>
          <p:nvPr/>
        </p:nvCxnSpPr>
        <p:spPr bwMode="auto">
          <a:xfrm>
            <a:off x="8109521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2" name="Google Shape;112;p18"/>
          <p:cNvSpPr txBox="1"/>
          <p:nvPr>
            <p:ph type="dt" idx="10"/>
          </p:nvPr>
        </p:nvSpPr>
        <p:spPr bwMode="auto">
          <a:xfrm>
            <a:off x="5857545" y="132468"/>
            <a:ext cx="10749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7F7F7F"/>
                </a:solidFill>
                <a:latin typeface="Roboto"/>
                <a:ea typeface="Roboto"/>
                <a:cs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113" name="Google Shape;113;p18"/>
          <p:cNvCxnSpPr>
            <a:cxnSpLocks/>
          </p:cNvCxnSpPr>
          <p:nvPr/>
        </p:nvCxnSpPr>
        <p:spPr bwMode="auto">
          <a:xfrm>
            <a:off x="6940576" y="26634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18"/>
          <p:cNvSpPr/>
          <p:nvPr/>
        </p:nvSpPr>
        <p:spPr bwMode="auto">
          <a:xfrm>
            <a:off x="985838" y="396321"/>
            <a:ext cx="863400" cy="588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115" name="Google Shape;115;p18"/>
          <p:cNvCxnSpPr>
            <a:cxnSpLocks/>
          </p:cNvCxnSpPr>
          <p:nvPr/>
        </p:nvCxnSpPr>
        <p:spPr bwMode="auto">
          <a:xfrm>
            <a:off x="5843843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6" name="Google Shape;116;p18"/>
          <p:cNvSpPr/>
          <p:nvPr/>
        </p:nvSpPr>
        <p:spPr bwMode="auto">
          <a:xfrm>
            <a:off x="8109521" y="4788805"/>
            <a:ext cx="865800" cy="35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17" name="Google Shape;117;p18" descr="Une image contenant dessin&#10;&#10;Description générée automatiquement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8291496" y="4813805"/>
            <a:ext cx="593287" cy="199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re de section" preserve="0" showMasterPhAnim="0" showMasterSp="1" userDrawn="1">
  <p:cSld name="Titre de section">
    <p:bg>
      <p:bgPr shadeToTitle="0">
        <a:solidFill>
          <a:srgbClr val="FB702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body" idx="1"/>
          </p:nvPr>
        </p:nvSpPr>
        <p:spPr bwMode="auto">
          <a:xfrm>
            <a:off x="985838" y="1604012"/>
            <a:ext cx="7482000" cy="28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0" name="Google Shape;120;p19"/>
          <p:cNvSpPr txBox="1"/>
          <p:nvPr>
            <p:ph type="title"/>
          </p:nvPr>
        </p:nvSpPr>
        <p:spPr bwMode="auto">
          <a:xfrm>
            <a:off x="985838" y="549506"/>
            <a:ext cx="7482000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6600"/>
              <a:buFont typeface="Roboto Medium"/>
              <a:buNone/>
              <a:defRPr sz="6600">
                <a:solidFill>
                  <a:srgbClr val="C55A1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121" name="Google Shape;121;p19"/>
          <p:cNvCxnSpPr>
            <a:cxnSpLocks/>
          </p:cNvCxnSpPr>
          <p:nvPr/>
        </p:nvCxnSpPr>
        <p:spPr bwMode="auto">
          <a:xfrm>
            <a:off x="510497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EB671D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2" name="Google Shape;122;p19"/>
          <p:cNvCxnSpPr>
            <a:cxnSpLocks/>
          </p:cNvCxnSpPr>
          <p:nvPr/>
        </p:nvCxnSpPr>
        <p:spPr bwMode="auto">
          <a:xfrm>
            <a:off x="0" y="47233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B671D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3" name="Google Shape;123;p19"/>
          <p:cNvCxnSpPr>
            <a:cxnSpLocks/>
          </p:cNvCxnSpPr>
          <p:nvPr/>
        </p:nvCxnSpPr>
        <p:spPr bwMode="auto">
          <a:xfrm>
            <a:off x="8034000" y="4723389"/>
            <a:ext cx="0" cy="420000"/>
          </a:xfrm>
          <a:prstGeom prst="straightConnector1">
            <a:avLst/>
          </a:prstGeom>
          <a:noFill/>
          <a:ln w="9525" cap="flat" cmpd="sng">
            <a:solidFill>
              <a:srgbClr val="EB671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4" name="Google Shape;124;p19"/>
          <p:cNvSpPr/>
          <p:nvPr/>
        </p:nvSpPr>
        <p:spPr bwMode="auto">
          <a:xfrm>
            <a:off x="985838" y="396321"/>
            <a:ext cx="863400" cy="5880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25" name="Google Shape;125;p19"/>
          <p:cNvSpPr txBox="1"/>
          <p:nvPr/>
        </p:nvSpPr>
        <p:spPr bwMode="auto">
          <a:xfrm>
            <a:off x="861165" y="4782146"/>
            <a:ext cx="3397199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700">
                <a:solidFill>
                  <a:schemeClr val="lt1"/>
                </a:solidFill>
                <a:latin typeface="Roboto"/>
                <a:ea typeface="Roboto"/>
                <a:cs typeface="Roboto"/>
              </a:rPr>
              <a:t>Copyright ©2020 WOCSA – All rights reserved </a:t>
            </a:r>
            <a:endParaRPr sz="1100"/>
          </a:p>
        </p:txBody>
      </p:sp>
      <p:cxnSp>
        <p:nvCxnSpPr>
          <p:cNvPr id="126" name="Google Shape;126;p19"/>
          <p:cNvCxnSpPr>
            <a:cxnSpLocks/>
          </p:cNvCxnSpPr>
          <p:nvPr/>
        </p:nvCxnSpPr>
        <p:spPr bwMode="auto">
          <a:xfrm>
            <a:off x="0" y="396321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B671D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7" name="Google Shape;127;p19"/>
          <p:cNvCxnSpPr>
            <a:cxnSpLocks/>
          </p:cNvCxnSpPr>
          <p:nvPr/>
        </p:nvCxnSpPr>
        <p:spPr bwMode="auto">
          <a:xfrm>
            <a:off x="8109521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EB671D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8" name="Google Shape;128;p19"/>
          <p:cNvCxnSpPr>
            <a:cxnSpLocks/>
          </p:cNvCxnSpPr>
          <p:nvPr/>
        </p:nvCxnSpPr>
        <p:spPr bwMode="auto">
          <a:xfrm>
            <a:off x="6940576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EB671D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29" name="Google Shape;129;p19"/>
          <p:cNvCxnSpPr>
            <a:cxnSpLocks/>
          </p:cNvCxnSpPr>
          <p:nvPr/>
        </p:nvCxnSpPr>
        <p:spPr bwMode="auto">
          <a:xfrm>
            <a:off x="5843843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EB671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0" name="Google Shape;130;p19"/>
          <p:cNvSpPr txBox="1"/>
          <p:nvPr/>
        </p:nvSpPr>
        <p:spPr bwMode="auto">
          <a:xfrm>
            <a:off x="8398103" y="126442"/>
            <a:ext cx="6231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 sz="700">
                <a:solidFill>
                  <a:srgbClr val="7F7F7F"/>
                </a:solidFill>
                <a:latin typeface="Roboto"/>
                <a:ea typeface="Roboto"/>
                <a:cs typeface="Roboto"/>
              </a:rPr>
              <a:t>‹#›</a:t>
            </a:fld>
            <a:endParaRPr sz="700">
              <a:solidFill>
                <a:srgbClr val="7F7F7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31" name="Google Shape;131;p19"/>
          <p:cNvSpPr/>
          <p:nvPr/>
        </p:nvSpPr>
        <p:spPr bwMode="auto">
          <a:xfrm>
            <a:off x="8109521" y="4757738"/>
            <a:ext cx="859200" cy="385800"/>
          </a:xfrm>
          <a:prstGeom prst="rect">
            <a:avLst/>
          </a:prstGeom>
          <a:solidFill>
            <a:srgbClr val="FB702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32" name="Google Shape;132;p19" descr="Une image contenant dessin&#10;&#10;Description générée automatiquement"/>
          <p:cNvPicPr/>
          <p:nvPr/>
        </p:nvPicPr>
        <p:blipFill>
          <a:blip r:embed="rId2">
            <a:alphaModFix/>
          </a:blip>
          <a:srcRect l="0" t="0" r="0" b="0"/>
          <a:stretch/>
        </p:blipFill>
        <p:spPr bwMode="auto">
          <a:xfrm>
            <a:off x="8291496" y="4820464"/>
            <a:ext cx="593287" cy="199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ustom Layout" preserve="0" showMasterPhAnim="0" showMasterSp="1" userDrawn="1">
  <p:cSld name="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 bwMode="auto">
          <a:xfrm>
            <a:off x="964405" y="792428"/>
            <a:ext cx="75510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5" name="Google Shape;135;p20"/>
          <p:cNvSpPr txBox="1"/>
          <p:nvPr>
            <p:ph type="dt" idx="10"/>
          </p:nvPr>
        </p:nvSpPr>
        <p:spPr bwMode="auto">
          <a:xfrm>
            <a:off x="5713687" y="89975"/>
            <a:ext cx="802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6" name="Google Shape;136;p20"/>
          <p:cNvSpPr txBox="1"/>
          <p:nvPr>
            <p:ph type="ftr" idx="11"/>
          </p:nvPr>
        </p:nvSpPr>
        <p:spPr bwMode="auto">
          <a:xfrm>
            <a:off x="505473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7" name="Google Shape;137;p20"/>
          <p:cNvSpPr txBox="1"/>
          <p:nvPr>
            <p:ph type="sldNum" idx="12"/>
          </p:nvPr>
        </p:nvSpPr>
        <p:spPr bwMode="auto">
          <a:xfrm>
            <a:off x="8089777" y="89075"/>
            <a:ext cx="425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showMasterSp="1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 bwMode="auto"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15" name="Google Shape;15;p3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showMasterSp="1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p4"/>
          <p:cNvSpPr txBox="1"/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19;p4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showMasterSp="1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2" name="Google Shape;22;p5"/>
          <p:cNvSpPr txBox="1"/>
          <p:nvPr>
            <p:ph type="body" idx="1"/>
          </p:nvPr>
        </p:nvSpPr>
        <p:spPr bwMode="auto"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23" name="Google Shape;23;p5"/>
          <p:cNvSpPr txBox="1"/>
          <p:nvPr>
            <p:ph type="body" idx="2"/>
          </p:nvPr>
        </p:nvSpPr>
        <p:spPr bwMode="auto">
          <a:xfrm>
            <a:off x="4832399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5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showMasterSp="1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" name="Google Shape;27;p6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showMasterSp="1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 bwMode="auto"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30" name="Google Shape;30;p7"/>
          <p:cNvSpPr txBox="1"/>
          <p:nvPr>
            <p:ph type="body" idx="1"/>
          </p:nvPr>
        </p:nvSpPr>
        <p:spPr bwMode="auto"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31" name="Google Shape;31;p7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showMasterSp="1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 bwMode="auto"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34" name="Google Shape;34;p8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showMasterSp="1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 bwMode="auto"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 bwMode="auto">
          <a:xfrm>
            <a:off x="265500" y="1233175"/>
            <a:ext cx="4045199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38" name="Google Shape;38;p9"/>
          <p:cNvSpPr txBox="1"/>
          <p:nvPr>
            <p:ph type="subTitle" idx="1"/>
          </p:nvPr>
        </p:nvSpPr>
        <p:spPr bwMode="auto">
          <a:xfrm>
            <a:off x="265500" y="2803075"/>
            <a:ext cx="4045199" cy="123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9"/>
          <p:cNvSpPr txBox="1"/>
          <p:nvPr>
            <p:ph type="body" idx="2"/>
          </p:nvPr>
        </p:nvSpPr>
        <p:spPr bwMode="auto"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9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showMasterSp="1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 bwMode="auto"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3" name="Google Shape;43;p10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theme" Target="../theme/theme2.xml"/><Relationship Id="rId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p1"/>
          <p:cNvSpPr txBox="1"/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p1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 bwMode="auto">
          <a:xfrm>
            <a:off x="964405" y="792428"/>
            <a:ext cx="75510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Medium"/>
              <a:buNone/>
              <a:defRPr sz="21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pPr>
              <a:defRPr/>
            </a:pPr>
            <a:endParaRPr/>
          </a:p>
        </p:txBody>
      </p:sp>
      <p:sp>
        <p:nvSpPr>
          <p:cNvPr id="73" name="Google Shape;73;p15"/>
          <p:cNvSpPr txBox="1"/>
          <p:nvPr>
            <p:ph type="body" idx="1"/>
          </p:nvPr>
        </p:nvSpPr>
        <p:spPr bwMode="auto">
          <a:xfrm>
            <a:off x="964406" y="1369218"/>
            <a:ext cx="75510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—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L="914400" marR="0" lvl="1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—"/>
              <a:defRPr sz="1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—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—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—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74" name="Google Shape;74;p15" descr="Une image contenant dessin&#10;&#10;Description générée automatiquement"/>
          <p:cNvPicPr/>
          <p:nvPr/>
        </p:nvPicPr>
        <p:blipFill>
          <a:blip r:embed="rId7">
            <a:alphaModFix/>
          </a:blip>
          <a:srcRect l="0" t="0" r="0" b="0"/>
          <a:stretch/>
        </p:blipFill>
        <p:spPr bwMode="auto">
          <a:xfrm>
            <a:off x="8172599" y="4803907"/>
            <a:ext cx="765402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 bwMode="auto">
          <a:xfrm>
            <a:off x="6907934" y="67863"/>
            <a:ext cx="1182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rPr>
              <a:t>www.wocsa.org</a:t>
            </a:r>
            <a:endParaRPr sz="1100"/>
          </a:p>
        </p:txBody>
      </p:sp>
      <p:sp>
        <p:nvSpPr>
          <p:cNvPr id="76" name="Google Shape;76;p15"/>
          <p:cNvSpPr txBox="1"/>
          <p:nvPr>
            <p:ph type="dt" idx="10"/>
          </p:nvPr>
        </p:nvSpPr>
        <p:spPr bwMode="auto">
          <a:xfrm>
            <a:off x="5713687" y="89975"/>
            <a:ext cx="802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7" name="Google Shape;77;p15"/>
          <p:cNvSpPr txBox="1"/>
          <p:nvPr>
            <p:ph type="ftr" idx="11"/>
          </p:nvPr>
        </p:nvSpPr>
        <p:spPr bwMode="auto">
          <a:xfrm>
            <a:off x="505473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8" name="Google Shape;78;p15"/>
          <p:cNvSpPr txBox="1"/>
          <p:nvPr>
            <p:ph type="sldNum" idx="12"/>
          </p:nvPr>
        </p:nvSpPr>
        <p:spPr bwMode="auto">
          <a:xfrm>
            <a:off x="8089777" y="89075"/>
            <a:ext cx="425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1pPr>
            <a:lvl2pPr marL="0" marR="0" lvl="1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2pPr>
            <a:lvl3pPr marL="0" marR="0" lvl="2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3pPr>
            <a:lvl4pPr marL="0" marR="0" lvl="3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4pPr>
            <a:lvl5pPr marL="0" marR="0" lvl="4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5pPr>
            <a:lvl6pPr marL="0" marR="0" lvl="5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6pPr>
            <a:lvl7pPr marL="0" marR="0" lvl="6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7pPr>
            <a:lvl8pPr marL="0" marR="0" lvl="7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8pPr>
            <a:lvl9pPr marL="0" marR="0" lvl="8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6" Type="http://schemas.openxmlformats.org/officeDocument/2006/relationships/image" Target="../media/image8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exploit-db.com/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5248885" name=""/>
          <p:cNvSpPr txBox="1"/>
          <p:nvPr/>
        </p:nvSpPr>
        <p:spPr bwMode="auto">
          <a:xfrm flipH="0" flipV="0">
            <a:off x="1936973" y="789572"/>
            <a:ext cx="183636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rgbClr val="FB702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3453411" name="Google Shape;17;p4"/>
          <p:cNvSpPr txBox="1"/>
          <p:nvPr>
            <p:ph type="title"/>
          </p:nvPr>
        </p:nvSpPr>
        <p:spPr bwMode="auto">
          <a:xfrm>
            <a:off x="311699" y="445024"/>
            <a:ext cx="8520599" cy="572699"/>
          </a:xfrm>
          <a:prstGeom prst="rect">
            <a:avLst/>
          </a:prstGeom>
        </p:spPr>
        <p:txBody>
          <a:bodyPr spcFirstLastPara="1" vertOverflow="overflow" horzOverflow="overflow" vert="horz" wrap="square" lIns="91423" tIns="91423" rIns="91423" bIns="91423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fr-FR" sz="2000">
                <a:solidFill>
                  <a:srgbClr val="FB7023"/>
                </a:solidFill>
              </a:rPr>
              <a:t>Activité : Découverte d’un réseau avec l’utilitaire NMAP</a:t>
            </a:r>
            <a:endParaRPr lang="fr-FR" sz="2000">
              <a:solidFill>
                <a:srgbClr val="FB7023"/>
              </a:solidFill>
            </a:endParaRPr>
          </a:p>
        </p:txBody>
      </p:sp>
      <p:sp>
        <p:nvSpPr>
          <p:cNvPr id="990365950" name="Google Shape;18;p4"/>
          <p:cNvSpPr txBox="1"/>
          <p:nvPr>
            <p:ph type="body" idx="1"/>
          </p:nvPr>
        </p:nvSpPr>
        <p:spPr bwMode="auto">
          <a:xfrm flipH="0" flipV="0">
            <a:off x="311699" y="1152473"/>
            <a:ext cx="8520599" cy="3898281"/>
          </a:xfrm>
          <a:prstGeom prst="rect">
            <a:avLst/>
          </a:prstGeom>
        </p:spPr>
        <p:txBody>
          <a:bodyPr spcFirstLastPara="1" vertOverflow="overflow" horzOverflow="overflow" vert="horz" wrap="square" lIns="91423" tIns="91423" rIns="91423" bIns="91423" numCol="1" spcCol="0" rtlCol="0" fromWordArt="0" anchor="t" anchorCtr="0" forceAA="0" upright="0" compatLnSpc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9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9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9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buClr>
                <a:schemeClr val="dk2"/>
              </a:buClr>
              <a:buSzPts val="1800"/>
              <a:buFont typeface="Arial"/>
              <a:buChar char="•"/>
              <a:defRPr/>
            </a:pPr>
            <a:r>
              <a:rPr lang="fr-FR"/>
              <a:t>NMAP : Quézaco ?</a:t>
            </a:r>
            <a:r>
              <a:rPr lang="fr-FR"/>
              <a:t> </a:t>
            </a:r>
            <a:endParaRPr lang="fr-FR"/>
          </a:p>
          <a:p>
            <a:pPr lvl="1">
              <a:defRPr/>
            </a:pPr>
            <a:r>
              <a:rPr lang="fr-FR"/>
              <a:t>Utilitaire de découverte (scanne réseau) gratuite et open-source</a:t>
            </a:r>
            <a:endParaRPr lang="fr-FR"/>
          </a:p>
          <a:p>
            <a:pPr lvl="1">
              <a:defRPr/>
            </a:pPr>
            <a:r>
              <a:rPr lang="fr-FR"/>
              <a:t>Permets la découverte d’hôtes sur le réseaux</a:t>
            </a:r>
            <a:endParaRPr lang="fr-FR"/>
          </a:p>
          <a:p>
            <a:pPr lvl="1"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Identifier les versions des logiciels et systèmes d'exploitation</a:t>
            </a:r>
            <a:endParaRPr lang="fr-FR"/>
          </a:p>
          <a:p>
            <a:pPr lvl="1">
              <a:defRPr/>
            </a:pPr>
            <a:r>
              <a:rPr lang="fr-FR"/>
              <a:t>Permets la découverte de vulnérabilités sur les hôtes</a:t>
            </a:r>
            <a:endParaRPr lang="fr-FR"/>
          </a:p>
          <a:p>
            <a:pPr lvl="1">
              <a:defRPr/>
            </a:pPr>
            <a:r>
              <a:rPr lang="fr-FR"/>
              <a:t>Opérabilité sous Linux, Windows et macOS</a:t>
            </a:r>
            <a:endParaRPr lang="fr-FR"/>
          </a:p>
          <a:p>
            <a:pPr lvl="1">
              <a:defRPr/>
            </a:pPr>
            <a:endParaRPr lang="fr-FR"/>
          </a:p>
          <a:p>
            <a:pPr lvl="0">
              <a:defRPr/>
            </a:pPr>
            <a:r>
              <a:rPr lang="fr-FR"/>
              <a:t> NMAP : un prérequis pour le hacking</a:t>
            </a:r>
            <a:endParaRPr lang="fr-FR"/>
          </a:p>
          <a:p>
            <a:pPr lvl="1">
              <a:defRPr/>
            </a:pPr>
            <a:r>
              <a:rPr lang="fr-FR"/>
              <a:t>La première étape d’une majorité d’attaque informatique</a:t>
            </a:r>
            <a:endParaRPr lang="fr-FR"/>
          </a:p>
          <a:p>
            <a:pPr lvl="1">
              <a:defRPr/>
            </a:pPr>
            <a:r>
              <a:rPr lang="fr-FR"/>
              <a:t>Cartographie précise du réseau et de ses dispositifs</a:t>
            </a:r>
            <a:endParaRPr lang="fr-FR"/>
          </a:p>
          <a:p>
            <a:pPr lvl="1">
              <a:defRPr/>
            </a:pPr>
            <a:r>
              <a:rPr lang="fr-FR"/>
              <a:t>Détection des ports ouverts : points d’entrée des attaques</a:t>
            </a:r>
            <a:endParaRPr lang="fr-FR"/>
          </a:p>
          <a:p>
            <a:pPr lvl="1">
              <a:defRPr/>
            </a:pPr>
            <a:r>
              <a:rPr lang="fr-FR"/>
              <a:t>Identification des services : nom, version, ports utilisés</a:t>
            </a:r>
            <a:endParaRPr lang="fr-FR"/>
          </a:p>
          <a:p>
            <a:pPr lvl="1">
              <a:defRPr/>
            </a:pPr>
            <a:r>
              <a:rPr lang="fr-FR"/>
              <a:t>Vulnérabilité des services : listing des attaques connues</a:t>
            </a:r>
            <a:endParaRPr lang="fr-FR"/>
          </a:p>
          <a:p>
            <a:pPr lvl="1">
              <a:defRPr/>
            </a:pPr>
            <a:endParaRPr lang="fr-FR"/>
          </a:p>
        </p:txBody>
      </p:sp>
      <p:pic>
        <p:nvPicPr>
          <p:cNvPr id="18937493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722342" y="61432"/>
            <a:ext cx="1365444" cy="458789"/>
          </a:xfrm>
          <a:prstGeom prst="rect">
            <a:avLst/>
          </a:prstGeom>
        </p:spPr>
      </p:pic>
      <p:pic>
        <p:nvPicPr>
          <p:cNvPr id="209460003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685714" y="731373"/>
            <a:ext cx="2215433" cy="1711925"/>
          </a:xfrm>
          <a:prstGeom prst="rect">
            <a:avLst/>
          </a:prstGeom>
        </p:spPr>
      </p:pic>
      <p:pic>
        <p:nvPicPr>
          <p:cNvPr id="150886817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8193445" y="2443299"/>
            <a:ext cx="638852" cy="2484424"/>
          </a:xfrm>
          <a:prstGeom prst="rect">
            <a:avLst/>
          </a:prstGeom>
        </p:spPr>
      </p:pic>
      <p:pic>
        <p:nvPicPr>
          <p:cNvPr id="1135036792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6865092" y="2443299"/>
            <a:ext cx="638852" cy="24844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3363991" name="Google Shape;17;p4"/>
          <p:cNvSpPr txBox="1"/>
          <p:nvPr>
            <p:ph type="title"/>
          </p:nvPr>
        </p:nvSpPr>
        <p:spPr bwMode="auto">
          <a:xfrm>
            <a:off x="311698" y="445023"/>
            <a:ext cx="8520598" cy="572698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fr-FR" sz="2000">
                <a:solidFill>
                  <a:srgbClr val="FB7023"/>
                </a:solidFill>
              </a:rPr>
              <a:t>Activité : Découverte d’un réseau avec l’utilitaire NMAP</a:t>
            </a:r>
            <a:endParaRPr lang="fr-FR" sz="2000">
              <a:solidFill>
                <a:srgbClr val="FB7023"/>
              </a:solidFill>
            </a:endParaRPr>
          </a:p>
        </p:txBody>
      </p:sp>
      <p:sp>
        <p:nvSpPr>
          <p:cNvPr id="1048572814" name="Google Shape;18;p4"/>
          <p:cNvSpPr txBox="1"/>
          <p:nvPr>
            <p:ph type="body" idx="1"/>
          </p:nvPr>
        </p:nvSpPr>
        <p:spPr bwMode="auto">
          <a:xfrm flipH="0" flipV="0">
            <a:off x="311698" y="1152472"/>
            <a:ext cx="8520598" cy="3898280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buClr>
                <a:schemeClr val="dk2"/>
              </a:buClr>
              <a:buSzPts val="1800"/>
              <a:buFont typeface="Arial"/>
              <a:buChar char="•"/>
              <a:defRPr/>
            </a:pP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NMAP</a:t>
            </a:r>
            <a:r>
              <a:rPr lang="fr-FR"/>
              <a:t> : Les différents types de scannes </a:t>
            </a:r>
            <a:endParaRPr lang="fr-FR"/>
          </a:p>
          <a:p>
            <a:pPr lvl="1">
              <a:defRPr/>
            </a:pPr>
            <a:r>
              <a:rPr lang="fr-FR"/>
              <a:t>SYN scan : rapide et discret —&gt; Connexion TCP incomplète</a:t>
            </a:r>
            <a:endParaRPr lang="fr-FR"/>
          </a:p>
          <a:p>
            <a:pPr lvl="1">
              <a:defRPr/>
            </a:pPr>
            <a:r>
              <a:rPr lang="fr-FR"/>
              <a:t>TCP scan : moins rapide mais fiable —&gt; </a:t>
            </a: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 Connexion TCP complète</a:t>
            </a:r>
            <a:endParaRPr lang="fr-FR"/>
          </a:p>
          <a:p>
            <a:pPr lvl="1">
              <a:defRPr/>
            </a:pPr>
            <a:r>
              <a:rPr lang="fr-FR"/>
              <a:t>UDP scan : moins rapide et moins fiable —&gt; Nécessaire pour les services UDP</a:t>
            </a:r>
            <a:endParaRPr lang="fr-FR"/>
          </a:p>
          <a:p>
            <a:pPr lvl="1">
              <a:defRPr/>
            </a:pPr>
            <a:endParaRPr lang="fr-FR"/>
          </a:p>
          <a:p>
            <a:pPr lvl="0">
              <a:defRPr/>
            </a:pPr>
            <a:endParaRPr lang="fr-FR"/>
          </a:p>
          <a:p>
            <a:pPr lvl="0">
              <a:defRPr/>
            </a:pPr>
            <a:endParaRPr lang="fr-FR"/>
          </a:p>
          <a:p>
            <a:pPr lvl="0">
              <a:defRPr/>
            </a:pPr>
            <a:endParaRPr lang="fr-FR"/>
          </a:p>
          <a:p>
            <a:pPr lvl="0">
              <a:defRPr/>
            </a:pPr>
            <a:r>
              <a:rPr lang="fr-FR"/>
              <a:t>NMAP : Use-full options </a:t>
            </a:r>
            <a:endParaRPr lang="fr-FR"/>
          </a:p>
          <a:p>
            <a:pPr lvl="1">
              <a:defRPr/>
            </a:pPr>
            <a:r>
              <a:rPr lang="fr-FR"/>
              <a:t>Verbosité : –v (level_1) ; –vv (level_2) ; –vvv (level_3)</a:t>
            </a:r>
            <a:endParaRPr lang="fr-FR"/>
          </a:p>
          <a:p>
            <a:pPr lvl="1">
              <a:defRPr/>
            </a:pPr>
            <a:r>
              <a:rPr lang="fr-FR"/>
              <a:t>Temps : de –T0 à –T5 : –T0 permets une attaque discrète et –T5 une attaque rapide</a:t>
            </a:r>
            <a:endParaRPr lang="fr-FR"/>
          </a:p>
          <a:p>
            <a:pPr lvl="1">
              <a:defRPr/>
            </a:pPr>
            <a:r>
              <a:rPr lang="fr-FR"/>
              <a:t>Sauvegarde des résultats : </a:t>
            </a: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-oN (format texte), -oX (XML), -oG (grepable), -oA (tous)</a:t>
            </a:r>
            <a:endParaRPr lang="fr-FR"/>
          </a:p>
        </p:txBody>
      </p:sp>
      <p:pic>
        <p:nvPicPr>
          <p:cNvPr id="86690254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722342" y="61431"/>
            <a:ext cx="1365444" cy="458788"/>
          </a:xfrm>
          <a:prstGeom prst="rect">
            <a:avLst/>
          </a:prstGeom>
        </p:spPr>
      </p:pic>
      <p:pic>
        <p:nvPicPr>
          <p:cNvPr id="188832250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032803" y="2508120"/>
            <a:ext cx="2562111" cy="794453"/>
          </a:xfrm>
          <a:prstGeom prst="rect">
            <a:avLst/>
          </a:prstGeom>
        </p:spPr>
      </p:pic>
      <p:pic>
        <p:nvPicPr>
          <p:cNvPr id="148179009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229239" y="2467210"/>
            <a:ext cx="2825979" cy="876272"/>
          </a:xfrm>
          <a:prstGeom prst="rect">
            <a:avLst/>
          </a:prstGeom>
        </p:spPr>
      </p:pic>
      <p:sp>
        <p:nvSpPr>
          <p:cNvPr id="641598749" name=""/>
          <p:cNvSpPr txBox="1"/>
          <p:nvPr/>
        </p:nvSpPr>
        <p:spPr bwMode="auto">
          <a:xfrm flipH="0" flipV="0">
            <a:off x="7499196" y="3160243"/>
            <a:ext cx="882523" cy="18324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600"/>
              <a:t>Source : </a:t>
            </a:r>
            <a:r>
              <a:rPr lang="en-US" sz="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inetdoc.net/</a:t>
            </a:r>
            <a:endParaRPr sz="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891671" name="Google Shape;17;p4"/>
          <p:cNvSpPr txBox="1"/>
          <p:nvPr>
            <p:ph type="title"/>
          </p:nvPr>
        </p:nvSpPr>
        <p:spPr bwMode="auto">
          <a:xfrm>
            <a:off x="311698" y="445023"/>
            <a:ext cx="8520598" cy="572698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fr-FR" sz="2000">
                <a:solidFill>
                  <a:srgbClr val="FB7023"/>
                </a:solidFill>
              </a:rPr>
              <a:t>Activité : Découverte d’un réseau avec l’utilitaire NMAP</a:t>
            </a:r>
            <a:endParaRPr lang="fr-FR" sz="2000">
              <a:solidFill>
                <a:srgbClr val="FB7023"/>
              </a:solidFill>
            </a:endParaRPr>
          </a:p>
        </p:txBody>
      </p:sp>
      <p:sp>
        <p:nvSpPr>
          <p:cNvPr id="445211303" name="Google Shape;18;p4"/>
          <p:cNvSpPr txBox="1"/>
          <p:nvPr>
            <p:ph type="body" idx="1"/>
          </p:nvPr>
        </p:nvSpPr>
        <p:spPr bwMode="auto">
          <a:xfrm flipH="0" flipV="0">
            <a:off x="311698" y="1152472"/>
            <a:ext cx="8520598" cy="3898280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A vous de jouer ! 					           </a:t>
            </a:r>
            <a:r>
              <a:rPr lang="fr-FR" sz="1800" b="1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ATTAQUE</a:t>
            </a:r>
            <a:endParaRPr sz="1800"/>
          </a:p>
          <a:p>
            <a:pPr lvl="1">
              <a:defRPr/>
            </a:pPr>
            <a:r>
              <a:rPr lang="fr-FR"/>
              <a:t>Étape 1 : Faire un scanne simple du réseau pour découvrir les hôtes </a:t>
            </a:r>
            <a:endParaRPr lang="fr-FR"/>
          </a:p>
          <a:p>
            <a:pPr lvl="2">
              <a:defRPr/>
            </a:pPr>
            <a:r>
              <a:rPr lang="fr-FR"/>
              <a:t>Lancez la commande suivante dans un terminal : « nmap –sn @Network/Mask</a:t>
            </a:r>
            <a:endParaRPr lang="fr-FR"/>
          </a:p>
          <a:p>
            <a:pPr lvl="2">
              <a:defRPr/>
            </a:pPr>
            <a:r>
              <a:rPr lang="fr-FR"/>
              <a:t>Observez la liste des appareils qui sont connectés au réseau et sélectionnez un hôte</a:t>
            </a:r>
            <a:endParaRPr lang="fr-FR"/>
          </a:p>
          <a:p>
            <a:pPr lvl="2">
              <a:defRPr/>
            </a:pPr>
            <a:r>
              <a:rPr lang="fr-FR"/>
              <a:t>Testez que l’équipement réponde bien à vos requêtes : « ping @IP_HOTE</a:t>
            </a:r>
            <a:endParaRPr lang="fr-FR"/>
          </a:p>
          <a:p>
            <a:pPr lvl="2">
              <a:defRPr/>
            </a:pPr>
            <a:endParaRPr lang="fr-FR"/>
          </a:p>
          <a:p>
            <a:pPr marL="1054100" lvl="2" indent="0">
              <a:buClr>
                <a:schemeClr val="dk2"/>
              </a:buClr>
              <a:buSzPts val="1400"/>
              <a:buNone/>
              <a:defRPr/>
            </a:pPr>
            <a:endParaRPr lang="fr-FR"/>
          </a:p>
        </p:txBody>
      </p:sp>
      <p:pic>
        <p:nvPicPr>
          <p:cNvPr id="36610274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722342" y="61431"/>
            <a:ext cx="1365444" cy="458788"/>
          </a:xfrm>
          <a:prstGeom prst="rect">
            <a:avLst/>
          </a:prstGeom>
        </p:spPr>
      </p:pic>
      <p:pic>
        <p:nvPicPr>
          <p:cNvPr id="170268851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53775" y="2664039"/>
            <a:ext cx="3540619" cy="1519623"/>
          </a:xfrm>
          <a:prstGeom prst="rect">
            <a:avLst/>
          </a:prstGeom>
        </p:spPr>
      </p:pic>
      <p:sp>
        <p:nvSpPr>
          <p:cNvPr id="240019943" name=""/>
          <p:cNvSpPr/>
          <p:nvPr/>
        </p:nvSpPr>
        <p:spPr bwMode="auto">
          <a:xfrm flipH="0" flipV="0">
            <a:off x="2098733" y="2701607"/>
            <a:ext cx="794241" cy="61492"/>
          </a:xfrm>
          <a:prstGeom prst="rect">
            <a:avLst/>
          </a:prstGeom>
          <a:solidFill>
            <a:schemeClr val="accent4"/>
          </a:solidFill>
          <a:ln w="25400" cap="flat" cmpd="sng" algn="ctr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427231614" name=""/>
          <p:cNvSpPr/>
          <p:nvPr/>
        </p:nvSpPr>
        <p:spPr bwMode="auto">
          <a:xfrm flipH="0" flipV="0">
            <a:off x="1926749" y="2928879"/>
            <a:ext cx="632502" cy="61491"/>
          </a:xfrm>
          <a:prstGeom prst="rect">
            <a:avLst/>
          </a:prstGeom>
          <a:solidFill>
            <a:schemeClr val="accent4"/>
          </a:solidFill>
          <a:ln w="25400" cap="flat" cmpd="sng" algn="ctr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302242976" name=""/>
          <p:cNvSpPr/>
          <p:nvPr/>
        </p:nvSpPr>
        <p:spPr bwMode="auto">
          <a:xfrm flipH="0" flipV="0">
            <a:off x="1342177" y="2928879"/>
            <a:ext cx="632502" cy="61491"/>
          </a:xfrm>
          <a:prstGeom prst="rect">
            <a:avLst/>
          </a:prstGeom>
          <a:solidFill>
            <a:schemeClr val="accent4"/>
          </a:solidFill>
          <a:ln w="25400" cap="flat" cmpd="sng" algn="ctr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911343666" name=""/>
          <p:cNvSpPr/>
          <p:nvPr/>
        </p:nvSpPr>
        <p:spPr bwMode="auto">
          <a:xfrm flipH="0" flipV="0">
            <a:off x="2260472" y="3173517"/>
            <a:ext cx="632502" cy="61491"/>
          </a:xfrm>
          <a:prstGeom prst="rect">
            <a:avLst/>
          </a:prstGeom>
          <a:solidFill>
            <a:schemeClr val="accent4"/>
          </a:solidFill>
          <a:ln w="25400" cap="flat" cmpd="sng" algn="ctr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999621359" name=""/>
          <p:cNvSpPr/>
          <p:nvPr/>
        </p:nvSpPr>
        <p:spPr bwMode="auto">
          <a:xfrm flipH="0" flipV="0">
            <a:off x="2098733" y="3393105"/>
            <a:ext cx="632502" cy="61491"/>
          </a:xfrm>
          <a:prstGeom prst="rect">
            <a:avLst/>
          </a:prstGeom>
          <a:solidFill>
            <a:schemeClr val="accent4"/>
          </a:solidFill>
          <a:ln w="25400" cap="flat" cmpd="sng" algn="ctr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31962505" name=""/>
          <p:cNvSpPr/>
          <p:nvPr/>
        </p:nvSpPr>
        <p:spPr bwMode="auto">
          <a:xfrm flipH="0" flipV="0">
            <a:off x="1863351" y="3609672"/>
            <a:ext cx="695899" cy="61491"/>
          </a:xfrm>
          <a:prstGeom prst="rect">
            <a:avLst/>
          </a:prstGeom>
          <a:solidFill>
            <a:schemeClr val="accent4"/>
          </a:solidFill>
          <a:ln w="25400" cap="flat" cmpd="sng" algn="ctr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789134473" name=""/>
          <p:cNvSpPr/>
          <p:nvPr/>
        </p:nvSpPr>
        <p:spPr bwMode="auto">
          <a:xfrm flipH="0" flipV="0">
            <a:off x="2495853" y="3854310"/>
            <a:ext cx="695899" cy="61491"/>
          </a:xfrm>
          <a:prstGeom prst="rect">
            <a:avLst/>
          </a:prstGeom>
          <a:solidFill>
            <a:schemeClr val="accent4"/>
          </a:solidFill>
          <a:ln w="25400" cap="flat" cmpd="sng" algn="ctr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pic>
        <p:nvPicPr>
          <p:cNvPr id="1632289921" name=""/>
          <p:cNvPicPr>
            <a:picLocks noChangeAspect="1"/>
          </p:cNvPicPr>
          <p:nvPr/>
        </p:nvPicPr>
        <p:blipFill>
          <a:blip r:embed="rId5"/>
          <a:srcRect l="0" t="2472" r="0" b="3085"/>
          <a:stretch/>
        </p:blipFill>
        <p:spPr bwMode="auto">
          <a:xfrm flipH="0" flipV="0">
            <a:off x="4261816" y="2701607"/>
            <a:ext cx="4143247" cy="1435162"/>
          </a:xfrm>
          <a:prstGeom prst="rect">
            <a:avLst/>
          </a:prstGeom>
        </p:spPr>
      </p:pic>
      <p:sp>
        <p:nvSpPr>
          <p:cNvPr id="1892857282" name=""/>
          <p:cNvSpPr/>
          <p:nvPr/>
        </p:nvSpPr>
        <p:spPr bwMode="auto">
          <a:xfrm flipH="0" flipV="0">
            <a:off x="6333440" y="2732353"/>
            <a:ext cx="794241" cy="61491"/>
          </a:xfrm>
          <a:prstGeom prst="rect">
            <a:avLst/>
          </a:prstGeom>
          <a:solidFill>
            <a:schemeClr val="accent4"/>
          </a:solidFill>
          <a:ln w="25400" cap="flat" cmpd="sng" algn="ctr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>
                <a:solidFill>
                  <a:schemeClr val="tx1"/>
                </a:solidFill>
              </a:rPr>
              <a:t>C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582744912" name=""/>
          <p:cNvSpPr/>
          <p:nvPr/>
        </p:nvSpPr>
        <p:spPr bwMode="auto">
          <a:xfrm flipH="0" flipV="0">
            <a:off x="4622555" y="2884753"/>
            <a:ext cx="1440784" cy="61491"/>
          </a:xfrm>
          <a:prstGeom prst="rect">
            <a:avLst/>
          </a:prstGeom>
          <a:solidFill>
            <a:schemeClr val="accent4"/>
          </a:solidFill>
          <a:ln w="25400" cap="flat" cmpd="sng" algn="ctr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>
                <a:solidFill>
                  <a:schemeClr val="tx1"/>
                </a:solidFill>
              </a:rPr>
              <a:t>C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084723030" name=""/>
          <p:cNvSpPr/>
          <p:nvPr/>
        </p:nvSpPr>
        <p:spPr bwMode="auto">
          <a:xfrm flipH="0" flipV="0">
            <a:off x="5192664" y="3040119"/>
            <a:ext cx="696860" cy="61491"/>
          </a:xfrm>
          <a:prstGeom prst="rect">
            <a:avLst/>
          </a:prstGeom>
          <a:solidFill>
            <a:schemeClr val="accent4"/>
          </a:solidFill>
          <a:ln w="25400" cap="flat" cmpd="sng" algn="ctr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>
                <a:solidFill>
                  <a:schemeClr val="tx1"/>
                </a:solidFill>
              </a:rPr>
              <a:t>C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2040154235" name=""/>
          <p:cNvSpPr/>
          <p:nvPr/>
        </p:nvSpPr>
        <p:spPr bwMode="auto">
          <a:xfrm flipH="0" flipV="0">
            <a:off x="5192664" y="3161773"/>
            <a:ext cx="696859" cy="61491"/>
          </a:xfrm>
          <a:prstGeom prst="rect">
            <a:avLst/>
          </a:prstGeom>
          <a:solidFill>
            <a:schemeClr val="accent4"/>
          </a:solidFill>
          <a:ln w="25400" cap="flat" cmpd="sng" algn="ctr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>
                <a:solidFill>
                  <a:schemeClr val="tx1"/>
                </a:solidFill>
              </a:rPr>
              <a:t>C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68656741" name=""/>
          <p:cNvSpPr/>
          <p:nvPr/>
        </p:nvSpPr>
        <p:spPr bwMode="auto">
          <a:xfrm flipH="0" flipV="0">
            <a:off x="5192664" y="3300867"/>
            <a:ext cx="696859" cy="61491"/>
          </a:xfrm>
          <a:prstGeom prst="rect">
            <a:avLst/>
          </a:prstGeom>
          <a:solidFill>
            <a:schemeClr val="accent4"/>
          </a:solidFill>
          <a:ln w="25400" cap="flat" cmpd="sng" algn="ctr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>
                <a:solidFill>
                  <a:schemeClr val="tx1"/>
                </a:solidFill>
              </a:rPr>
              <a:t>C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96464010" name=""/>
          <p:cNvSpPr/>
          <p:nvPr/>
        </p:nvSpPr>
        <p:spPr bwMode="auto">
          <a:xfrm flipH="0" flipV="0">
            <a:off x="4495804" y="3578927"/>
            <a:ext cx="696859" cy="61491"/>
          </a:xfrm>
          <a:prstGeom prst="rect">
            <a:avLst/>
          </a:prstGeom>
          <a:solidFill>
            <a:schemeClr val="accent4"/>
          </a:solidFill>
          <a:ln w="25400" cap="flat" cmpd="sng" algn="ctr">
            <a:solidFill>
              <a:schemeClr val="accent4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>
                <a:solidFill>
                  <a:schemeClr val="tx1"/>
                </a:solidFill>
              </a:rPr>
              <a:t>C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527162945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2032966" y="4387061"/>
            <a:ext cx="4457700" cy="571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4078066" name="Google Shape;17;p4"/>
          <p:cNvSpPr txBox="1"/>
          <p:nvPr>
            <p:ph type="title"/>
          </p:nvPr>
        </p:nvSpPr>
        <p:spPr bwMode="auto">
          <a:xfrm>
            <a:off x="311698" y="445023"/>
            <a:ext cx="8520598" cy="572698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fr-FR" sz="2000">
                <a:solidFill>
                  <a:srgbClr val="FB7023"/>
                </a:solidFill>
              </a:rPr>
              <a:t>Activité : Découverte d’un réseau avec l’utilitaire NMAP</a:t>
            </a:r>
            <a:endParaRPr lang="fr-FR" sz="2000">
              <a:solidFill>
                <a:srgbClr val="FB7023"/>
              </a:solidFill>
            </a:endParaRPr>
          </a:p>
        </p:txBody>
      </p:sp>
      <p:sp>
        <p:nvSpPr>
          <p:cNvPr id="679346169" name="Google Shape;18;p4"/>
          <p:cNvSpPr txBox="1"/>
          <p:nvPr>
            <p:ph type="body" idx="1"/>
          </p:nvPr>
        </p:nvSpPr>
        <p:spPr bwMode="auto">
          <a:xfrm flipH="0" flipV="0">
            <a:off x="311698" y="1152472"/>
            <a:ext cx="8520598" cy="3898280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A vous de jouer ! 					           </a:t>
            </a:r>
            <a:r>
              <a:rPr lang="fr-FR" sz="1800" b="1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ATTAQUE</a:t>
            </a:r>
            <a:endParaRPr sz="1800"/>
          </a:p>
          <a:p>
            <a:pPr lvl="1">
              <a:defRPr/>
            </a:pPr>
            <a:r>
              <a:rPr lang="fr-FR"/>
              <a:t>Étape 2 : Faire un scanne avancé de l’hôte choisit</a:t>
            </a:r>
            <a:endParaRPr lang="fr-FR"/>
          </a:p>
          <a:p>
            <a:pPr lvl="2">
              <a:defRPr/>
            </a:pPr>
            <a:r>
              <a:rPr lang="fr-FR"/>
              <a:t>Lancez la commande suivante dans un terminal :</a:t>
            </a:r>
            <a:endParaRPr lang="fr-FR"/>
          </a:p>
          <a:p>
            <a:pPr marL="1054100" lvl="2" indent="0">
              <a:buClr>
                <a:schemeClr val="dk2"/>
              </a:buClr>
              <a:buSzPts val="1400"/>
              <a:buNone/>
              <a:defRPr/>
            </a:pPr>
            <a:r>
              <a:rPr lang="fr-FR"/>
              <a:t>                         « nmap –p- –T5 –sV --version-all -O @IP_HOTE</a:t>
            </a:r>
            <a:endParaRPr lang="fr-FR"/>
          </a:p>
          <a:p>
            <a:pPr lvl="3"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–p- :  </a:t>
            </a: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scanne tous les ports (1 à 65535) de l’hôte</a:t>
            </a:r>
            <a:endParaRPr lang="fr-FR" sz="1400" b="0" i="0" u="none" strike="noStrike" cap="none" spc="0">
              <a:solidFill>
                <a:schemeClr val="dk2"/>
              </a:solidFill>
              <a:latin typeface="Times New Roman"/>
              <a:cs typeface="Times New Roman"/>
            </a:endParaRPr>
          </a:p>
          <a:p>
            <a:pPr lvl="3"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–T5 : </a:t>
            </a: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définit la vitesse de scan au maximum (rapide mais moins discret).</a:t>
            </a:r>
            <a:endParaRPr lang="fr-FR" sz="1400" b="0" i="0" u="none" strike="noStrike" cap="none" spc="0">
              <a:solidFill>
                <a:schemeClr val="dk2"/>
              </a:solidFill>
              <a:latin typeface="Times New Roman"/>
              <a:cs typeface="Times New Roman"/>
            </a:endParaRPr>
          </a:p>
          <a:p>
            <a:pPr lvl="3"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–sV --</a:t>
            </a: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version-all : </a:t>
            </a: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permet de détecter la version précise des services</a:t>
            </a:r>
            <a:endParaRPr lang="fr-FR" sz="1400" b="0" i="0" u="none" strike="noStrike" cap="none" spc="0">
              <a:solidFill>
                <a:schemeClr val="dk2"/>
              </a:solidFill>
              <a:latin typeface="Times New Roman"/>
              <a:cs typeface="Times New Roman"/>
            </a:endParaRPr>
          </a:p>
          <a:p>
            <a:pPr lvl="3"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-O : </a:t>
            </a: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détection du système d’exploitation de l’hôte.</a:t>
            </a:r>
            <a:endParaRPr lang="fr-FR" sz="1400" b="0" i="0" u="none" strike="noStrike" cap="none" spc="0">
              <a:solidFill>
                <a:schemeClr val="dk2"/>
              </a:solidFill>
              <a:latin typeface="Times New Roman"/>
              <a:cs typeface="Times New Roman"/>
            </a:endParaRPr>
          </a:p>
          <a:p>
            <a:pPr lvl="2">
              <a:defRPr/>
            </a:pPr>
            <a:endParaRPr lang="fr-FR"/>
          </a:p>
          <a:p>
            <a:pPr lvl="2">
              <a:defRPr/>
            </a:pPr>
            <a:r>
              <a:rPr lang="fr-FR"/>
              <a:t>Observez les différents ports ouverts sur l’hôte et le nom des services</a:t>
            </a:r>
            <a:endParaRPr lang="fr-FR"/>
          </a:p>
          <a:p>
            <a:pPr lvl="2">
              <a:defRPr/>
            </a:pPr>
            <a:r>
              <a:rPr lang="fr-FR"/>
              <a:t>Rendez-vous sur le site internet : </a:t>
            </a:r>
            <a:r>
              <a:rPr lang="fr-FR" sz="1400" b="0" i="0" u="sng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  <a:hlinkClick r:id="rId3" tooltip="https://www.exploit-db.com/"/>
              </a:rPr>
              <a:t>https://www.exploit-db.com/</a:t>
            </a:r>
            <a:r>
              <a:rPr lang="fr-FR"/>
              <a:t> </a:t>
            </a:r>
            <a:endParaRPr lang="fr-FR"/>
          </a:p>
          <a:p>
            <a:pPr marL="1054100" lvl="2" indent="0">
              <a:buClr>
                <a:schemeClr val="dk2"/>
              </a:buClr>
              <a:buSzPts val="1400"/>
              <a:buNone/>
              <a:defRPr/>
            </a:pPr>
            <a:endParaRPr lang="fr-FR"/>
          </a:p>
          <a:p>
            <a:pPr marL="654050" lvl="1" indent="0">
              <a:buClr>
                <a:schemeClr val="dk2"/>
              </a:buClr>
              <a:buSzPts val="1400"/>
              <a:buNone/>
              <a:defRPr/>
            </a:pPr>
            <a:r>
              <a:rPr lang="fr-FR"/>
              <a:t>—&gt; En vous aidant des noms des services, parvenez-vous à identifier des attaques possibles ?</a:t>
            </a:r>
            <a:endParaRPr lang="fr-FR"/>
          </a:p>
          <a:p>
            <a:pPr marL="1168399" lvl="2" indent="0">
              <a:buClr>
                <a:schemeClr val="dk2"/>
              </a:buClr>
              <a:buSzPts val="1400"/>
              <a:buNone/>
              <a:defRPr/>
            </a:pPr>
            <a:endParaRPr sz="1400" b="1"/>
          </a:p>
          <a:p>
            <a:pPr marL="1168399" lvl="2" indent="0">
              <a:buClr>
                <a:schemeClr val="dk2"/>
              </a:buClr>
              <a:buSzPts val="1400"/>
              <a:buNone/>
              <a:defRPr/>
            </a:pPr>
            <a:r>
              <a:rPr lang="fr-FR" sz="1400" b="1" i="0" u="none" strike="noStrike" cap="none" spc="0">
                <a:solidFill>
                  <a:srgbClr val="FB7023"/>
                </a:solidFill>
                <a:latin typeface="Arial"/>
                <a:ea typeface="Arial"/>
                <a:cs typeface="Arial"/>
              </a:rPr>
              <a:t>                           ——— ! Premier point de contrôle ! </a:t>
            </a:r>
            <a:r>
              <a:rPr lang="fr-FR" sz="1400" b="1" i="0" u="none" strike="noStrike" cap="none" spc="0">
                <a:solidFill>
                  <a:srgbClr val="FB7023"/>
                </a:solidFill>
                <a:latin typeface="Arial"/>
                <a:ea typeface="Arial"/>
                <a:cs typeface="Arial"/>
              </a:rPr>
              <a:t> ———</a:t>
            </a:r>
            <a:endParaRPr lang="fr-FR" sz="1400" b="1" i="0" u="none" strike="noStrike" cap="none" spc="0">
              <a:solidFill>
                <a:srgbClr val="FB7023"/>
              </a:solidFill>
              <a:latin typeface="Times New Roman"/>
              <a:cs typeface="Times New Roman"/>
            </a:endParaRPr>
          </a:p>
        </p:txBody>
      </p:sp>
      <p:pic>
        <p:nvPicPr>
          <p:cNvPr id="154116416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722342" y="61431"/>
            <a:ext cx="1365444" cy="4587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7707147" name="Google Shape;17;p4"/>
          <p:cNvSpPr txBox="1"/>
          <p:nvPr>
            <p:ph type="title"/>
          </p:nvPr>
        </p:nvSpPr>
        <p:spPr bwMode="auto">
          <a:xfrm>
            <a:off x="311698" y="445023"/>
            <a:ext cx="8520598" cy="572698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fr-FR" sz="2000">
                <a:solidFill>
                  <a:srgbClr val="FB7023"/>
                </a:solidFill>
              </a:rPr>
              <a:t>Activité : Découverte d’un réseau avec l’utilitaire NMAP</a:t>
            </a:r>
            <a:endParaRPr lang="fr-FR" sz="2000">
              <a:solidFill>
                <a:srgbClr val="FB7023"/>
              </a:solidFill>
            </a:endParaRPr>
          </a:p>
        </p:txBody>
      </p:sp>
      <p:sp>
        <p:nvSpPr>
          <p:cNvPr id="111188808" name="Google Shape;18;p4"/>
          <p:cNvSpPr txBox="1"/>
          <p:nvPr>
            <p:ph type="body" idx="1"/>
          </p:nvPr>
        </p:nvSpPr>
        <p:spPr bwMode="auto">
          <a:xfrm flipH="0" flipV="0">
            <a:off x="311698" y="1152472"/>
            <a:ext cx="8520598" cy="3898280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A vous de jouer ! 					           </a:t>
            </a:r>
            <a:r>
              <a:rPr lang="fr-FR" sz="1800" b="1" i="0" u="none" strike="noStrike" cap="none" spc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</a:rPr>
              <a:t>DEFENSE</a:t>
            </a:r>
            <a:endParaRPr sz="1800"/>
          </a:p>
          <a:p>
            <a:pPr lvl="1">
              <a:defRPr/>
            </a:pPr>
            <a:r>
              <a:rPr lang="fr-FR"/>
              <a:t>Étape 3 : Détection d’un scanne NMAP sur votre réseau</a:t>
            </a:r>
            <a:endParaRPr lang="fr-FR"/>
          </a:p>
          <a:p>
            <a:pPr lvl="2">
              <a:defRPr/>
            </a:pPr>
            <a:r>
              <a:rPr lang="fr-FR"/>
              <a:t>Pour détecter un scanne réseau, il faut écouter le réseau : utilisation de tcpdump</a:t>
            </a:r>
            <a:endParaRPr lang="fr-FR"/>
          </a:p>
          <a:p>
            <a:pPr lvl="2">
              <a:defRPr/>
            </a:pPr>
            <a:r>
              <a:rPr lang="fr-FR"/>
              <a:t>Commencez par déterminer le nom de votre interface réseau : </a:t>
            </a:r>
            <a:endParaRPr lang="fr-FR"/>
          </a:p>
          <a:p>
            <a:pPr marL="1054100" lvl="2" indent="0">
              <a:buClr>
                <a:schemeClr val="dk2"/>
              </a:buClr>
              <a:buSzPts val="1400"/>
              <a:buNone/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	  	« ip -4 –br a » </a:t>
            </a:r>
            <a:endParaRPr lang="fr-FR"/>
          </a:p>
          <a:p>
            <a:pPr lvl="2">
              <a:defRPr/>
            </a:pPr>
            <a:r>
              <a:rPr lang="fr-FR"/>
              <a:t>Dans un terminal de commande : exécutez la commande suivante : </a:t>
            </a:r>
            <a:endParaRPr lang="fr-FR"/>
          </a:p>
          <a:p>
            <a:pPr marL="1054100" lvl="2" indent="0">
              <a:buClr>
                <a:schemeClr val="dk2"/>
              </a:buClr>
              <a:buSzPts val="1400"/>
              <a:buNone/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               « sudo tcpdump -i INTERFACE_NAME -n -v -s0 -w /tmp/nmap.pcap »</a:t>
            </a:r>
            <a:endParaRPr lang="fr-FR"/>
          </a:p>
          <a:p>
            <a:pPr lvl="2">
              <a:defRPr/>
            </a:pPr>
            <a:r>
              <a:rPr lang="fr-FR"/>
              <a:t>Arrêtez la captures des paquets avec le racourci clavier : CTRL + C</a:t>
            </a:r>
            <a:endParaRPr lang="fr-FR"/>
          </a:p>
          <a:p>
            <a:pPr lvl="2">
              <a:defRPr/>
            </a:pPr>
            <a:r>
              <a:rPr lang="fr-FR"/>
              <a:t>Le fichier contenant les paquets capturé se trouve dans </a:t>
            </a: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/tmp/nmap.pcap</a:t>
            </a:r>
            <a:r>
              <a:rPr lang="fr-FR"/>
              <a:t> </a:t>
            </a:r>
            <a:endParaRPr lang="fr-FR"/>
          </a:p>
          <a:p>
            <a:pPr lvl="2">
              <a:defRPr/>
            </a:pPr>
            <a:r>
              <a:rPr lang="fr-FR"/>
              <a:t>Ouvrez l’utilitaire wireshark et </a:t>
            </a: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sélectionnez la bonne interface réseau :</a:t>
            </a:r>
            <a:endParaRPr lang="fr-FR" sz="1400" b="0" i="0" u="none" strike="noStrike" cap="none" spc="0">
              <a:solidFill>
                <a:schemeClr val="dk2"/>
              </a:solidFill>
              <a:latin typeface="Times New Roman"/>
              <a:cs typeface="Times New Roman"/>
            </a:endParaRPr>
          </a:p>
          <a:p>
            <a:pPr lvl="2"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Ouvrez « </a:t>
            </a: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nmap.pcap</a:t>
            </a: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 » à partir du menu « File » —&gt; « Open »</a:t>
            </a:r>
            <a:endParaRPr lang="fr-FR" sz="1400" b="0" i="0" u="none" strike="noStrike" cap="none" spc="0">
              <a:solidFill>
                <a:schemeClr val="dk2"/>
              </a:solidFill>
              <a:latin typeface="Times New Roman"/>
              <a:cs typeface="Times New Roman"/>
            </a:endParaRPr>
          </a:p>
          <a:p>
            <a:pPr lvl="2"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Observez les trames réseaux (adresse sources des paquets...) : </a:t>
            </a:r>
            <a:endParaRPr lang="fr-FR" sz="1400"/>
          </a:p>
          <a:p>
            <a:pPr lvl="2">
              <a:defRPr/>
            </a:pPr>
            <a:endParaRPr lang="fr-FR"/>
          </a:p>
        </p:txBody>
      </p:sp>
      <p:pic>
        <p:nvPicPr>
          <p:cNvPr id="115416942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722342" y="61431"/>
            <a:ext cx="1365444" cy="458788"/>
          </a:xfrm>
          <a:prstGeom prst="rect">
            <a:avLst/>
          </a:prstGeom>
        </p:spPr>
      </p:pic>
      <p:pic>
        <p:nvPicPr>
          <p:cNvPr id="30086587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843220" y="2290916"/>
            <a:ext cx="1761355" cy="223522"/>
          </a:xfrm>
          <a:prstGeom prst="rect">
            <a:avLst/>
          </a:prstGeom>
        </p:spPr>
      </p:pic>
      <p:pic>
        <p:nvPicPr>
          <p:cNvPr id="1470478777" name=""/>
          <p:cNvPicPr>
            <a:picLocks noChangeAspect="1"/>
          </p:cNvPicPr>
          <p:nvPr/>
        </p:nvPicPr>
        <p:blipFill>
          <a:blip r:embed="rId5"/>
          <a:srcRect l="11055" t="12991" r="72902" b="75025"/>
          <a:stretch/>
        </p:blipFill>
        <p:spPr bwMode="auto">
          <a:xfrm flipH="0" flipV="0">
            <a:off x="7331059" y="3587126"/>
            <a:ext cx="1756726" cy="737861"/>
          </a:xfrm>
          <a:prstGeom prst="rect">
            <a:avLst/>
          </a:prstGeom>
        </p:spPr>
      </p:pic>
      <p:pic>
        <p:nvPicPr>
          <p:cNvPr id="204293685" name=""/>
          <p:cNvPicPr>
            <a:picLocks noChangeAspect="1"/>
          </p:cNvPicPr>
          <p:nvPr/>
        </p:nvPicPr>
        <p:blipFill>
          <a:blip r:embed="rId6"/>
          <a:srcRect l="0" t="8363" r="50757" b="78849"/>
          <a:stretch/>
        </p:blipFill>
        <p:spPr bwMode="auto">
          <a:xfrm flipH="0" flipV="0">
            <a:off x="311698" y="4267702"/>
            <a:ext cx="6631902" cy="7830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9011652" name="Google Shape;17;p4"/>
          <p:cNvSpPr txBox="1"/>
          <p:nvPr>
            <p:ph type="title"/>
          </p:nvPr>
        </p:nvSpPr>
        <p:spPr bwMode="auto">
          <a:xfrm>
            <a:off x="311698" y="445023"/>
            <a:ext cx="8520598" cy="572698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fr-FR" sz="2000">
                <a:solidFill>
                  <a:srgbClr val="FB7023"/>
                </a:solidFill>
              </a:rPr>
              <a:t>Activité : Découverte d’un réseau avec l’utilitaire NMAP</a:t>
            </a:r>
            <a:endParaRPr lang="fr-FR" sz="2000">
              <a:solidFill>
                <a:srgbClr val="FB7023"/>
              </a:solidFill>
            </a:endParaRPr>
          </a:p>
        </p:txBody>
      </p:sp>
      <p:sp>
        <p:nvSpPr>
          <p:cNvPr id="157594892" name="Google Shape;18;p4"/>
          <p:cNvSpPr txBox="1"/>
          <p:nvPr>
            <p:ph type="body" idx="1"/>
          </p:nvPr>
        </p:nvSpPr>
        <p:spPr bwMode="auto">
          <a:xfrm flipH="0" flipV="0">
            <a:off x="311698" y="1152472"/>
            <a:ext cx="8520598" cy="3898280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Bilan de l’activité : Comment se protéger d’un scanne NMAP ?</a:t>
            </a:r>
            <a:endParaRPr lang="fr-FR" sz="1800" b="0" i="0" u="none" strike="noStrike" cap="none" spc="0">
              <a:solidFill>
                <a:schemeClr val="dk2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Configuration pare-feu (firewall) : bloquer les ports inutiles et limiter l’accès aux services</a:t>
            </a:r>
            <a:endParaRPr lang="fr-FR" sz="1400" b="0" i="0" u="none" strike="noStrike" cap="none" spc="0">
              <a:solidFill>
                <a:schemeClr val="dk2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Utiliser des outils de détection d’intrusion (IDS) : Remontée d’alertes en cas de scannes</a:t>
            </a:r>
            <a:endParaRPr lang="fr-FR" sz="1400" b="0" i="0" u="none" strike="noStrike" cap="none" spc="0">
              <a:solidFill>
                <a:schemeClr val="dk2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Configuration de réponses imprévisibles : offuscation des ports par port knocking</a:t>
            </a:r>
            <a:endParaRPr lang="fr-FR" sz="1400" b="0" i="0" u="none" strike="noStrike" cap="none" spc="0">
              <a:solidFill>
                <a:schemeClr val="dk2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Tendre des pièges aux attaquants : honeypot </a:t>
            </a:r>
            <a:endParaRPr lang="fr-FR" sz="1400" b="0" i="0" u="none" strike="noStrike" cap="none" spc="0">
              <a:solidFill>
                <a:schemeClr val="dk2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Tenir les systèmes à jour pour éviter la détection de vulnérabilités par NMAP</a:t>
            </a:r>
            <a:endParaRPr lang="fr-FR" sz="1400" b="0" i="0" u="none" strike="noStrike" cap="none" spc="0">
              <a:solidFill>
                <a:schemeClr val="dk2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endParaRPr lang="fr-FR" sz="1400" b="0" i="0" u="none" strike="noStrike" cap="none" spc="0">
              <a:solidFill>
                <a:schemeClr val="dk2"/>
              </a:solidFill>
              <a:latin typeface="Times New Roman"/>
              <a:cs typeface="Times New Roman"/>
            </a:endParaRPr>
          </a:p>
          <a:p>
            <a:pPr lvl="0">
              <a:defRPr/>
            </a:pPr>
            <a:endParaRPr lang="fr-FR" sz="1800" b="0" i="0" u="none" strike="noStrike" cap="none" spc="0">
              <a:solidFill>
                <a:schemeClr val="dk2"/>
              </a:solidFill>
              <a:latin typeface="Times New Roman"/>
              <a:cs typeface="Times New Roman"/>
            </a:endParaRPr>
          </a:p>
          <a:p>
            <a:pPr lvl="0">
              <a:defRPr/>
            </a:pP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Des questions ? Des remarques ? Discutons-en ! </a:t>
            </a:r>
            <a:endParaRPr lang="fr-FR" sz="18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31250043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722342" y="61431"/>
            <a:ext cx="1365444" cy="458788"/>
          </a:xfrm>
          <a:prstGeom prst="rect">
            <a:avLst/>
          </a:prstGeom>
        </p:spPr>
      </p:pic>
      <p:pic>
        <p:nvPicPr>
          <p:cNvPr id="85688482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671740" y="3629309"/>
            <a:ext cx="3684669" cy="1238045"/>
          </a:xfrm>
          <a:prstGeom prst="rect">
            <a:avLst/>
          </a:prstGeom>
        </p:spPr>
      </p:pic>
      <p:pic>
        <p:nvPicPr>
          <p:cNvPr id="194213347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052539" y="2906151"/>
            <a:ext cx="2923070" cy="3747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ONLYOFFICE/8.1.1.27</Application>
  <DocSecurity>0</DocSecurity>
  <PresentationFormat>On-screen Show (4:3)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4</cp:revision>
  <dcterms:modified xsi:type="dcterms:W3CDTF">2024-10-24T17:27:35Z</dcterms:modified>
  <cp:category/>
  <cp:contentStatus/>
  <cp:version/>
</cp:coreProperties>
</file>