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edium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edium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b522a133c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eb522a133c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eb522a133c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b054467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eb054467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eb522a133c_4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eb522a133c_4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b522a133c_4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eb522a133c_4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b522a133c_4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b522a133c_4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b522a133c_4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eb522a133c_4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b522a133c_4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eb522a133c_4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522a133c_4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eb522a133c_4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b522a133c_4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eb522a133c_4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b522a133c_4_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eb522a133c_4_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b522a133c_4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eb522a133c_4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 showMasterSp="0">
  <p:cSld name="47_Custom Layout">
    <p:bg>
      <p:bgPr>
        <a:solidFill>
          <a:srgbClr val="FB702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857" y="1889301"/>
            <a:ext cx="4127677" cy="126218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cybersécurité aussi, le savoir n’a de valeur que si il est partagé.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Cybersecurity too, knowledge only increases in value once shared.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www.wocsa.org</a:t>
            </a:r>
            <a:endParaRPr sz="1100"/>
          </a:p>
        </p:txBody>
      </p:sp>
      <p:cxnSp>
        <p:nvCxnSpPr>
          <p:cNvPr id="56" name="Google Shape;56;p13"/>
          <p:cNvCxnSpPr/>
          <p:nvPr/>
        </p:nvCxnSpPr>
        <p:spPr>
          <a:xfrm>
            <a:off x="4579144" y="3558677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indent="-3365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indent="-3238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indent="-3048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0" y="39632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/>
        </p:nvSpPr>
        <p:spPr>
          <a:xfrm>
            <a:off x="8398103" y="126443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7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8109521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14"/>
          <p:cNvCxnSpPr/>
          <p:nvPr/>
        </p:nvCxnSpPr>
        <p:spPr>
          <a:xfrm>
            <a:off x="510497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65" name="Google Shape;65;p14"/>
          <p:cNvCxnSpPr/>
          <p:nvPr/>
        </p:nvCxnSpPr>
        <p:spPr>
          <a:xfrm>
            <a:off x="6940576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0" y="47233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" name="Google Shape;67;p14"/>
          <p:cNvCxnSpPr/>
          <p:nvPr/>
        </p:nvCxnSpPr>
        <p:spPr>
          <a:xfrm>
            <a:off x="8034001" y="4723389"/>
            <a:ext cx="0" cy="420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8" name="Google Shape;68;p14"/>
          <p:cNvSpPr/>
          <p:nvPr/>
        </p:nvSpPr>
        <p:spPr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5843843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 showMasterSp="0">
  <p:cSld name="47_Custom Layout">
    <p:bg>
      <p:bgPr>
        <a:solidFill>
          <a:srgbClr val="FB702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5857" y="1889301"/>
            <a:ext cx="4127677" cy="126218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cybersécurité aussi, le savoir n’a de valeur que si il est partagé.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Cybersecurity too, knowledge only increases in value once shared.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www.wocsa.org</a:t>
            </a:r>
            <a:endParaRPr sz="1100"/>
          </a:p>
        </p:txBody>
      </p:sp>
      <p:cxnSp>
        <p:nvCxnSpPr>
          <p:cNvPr id="85" name="Google Shape;85;p16"/>
          <p:cNvCxnSpPr/>
          <p:nvPr/>
        </p:nvCxnSpPr>
        <p:spPr>
          <a:xfrm>
            <a:off x="4579144" y="3558677"/>
            <a:ext cx="0" cy="361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indent="-3365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indent="-3238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indent="-3048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89" name="Google Shape;89;p17"/>
          <p:cNvCxnSpPr/>
          <p:nvPr/>
        </p:nvCxnSpPr>
        <p:spPr>
          <a:xfrm>
            <a:off x="0" y="39632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8398103" y="126443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700" u="none" cap="none" strike="noStrike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8109521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510497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4" name="Google Shape;94;p17"/>
          <p:cNvCxnSpPr/>
          <p:nvPr/>
        </p:nvCxnSpPr>
        <p:spPr>
          <a:xfrm>
            <a:off x="6940576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7"/>
          <p:cNvCxnSpPr/>
          <p:nvPr/>
        </p:nvCxnSpPr>
        <p:spPr>
          <a:xfrm>
            <a:off x="0" y="47233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8034001" y="4723389"/>
            <a:ext cx="0" cy="420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7"/>
          <p:cNvSpPr/>
          <p:nvPr/>
        </p:nvSpPr>
        <p:spPr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5843843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re de section">
  <p:cSld name="1_Titre de section">
    <p:bg>
      <p:bgPr>
        <a:solidFill>
          <a:srgbClr val="0C0C0C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-2627422" y="106001"/>
            <a:ext cx="4840992" cy="484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0" y="0"/>
            <a:ext cx="5106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69472" y="4723388"/>
            <a:ext cx="6567900" cy="330300"/>
          </a:xfrm>
          <a:prstGeom prst="rect">
            <a:avLst/>
          </a:prstGeom>
          <a:solidFill>
            <a:srgbClr val="0C0C0C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861165" y="4782146"/>
            <a:ext cx="339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Copyright ©2020 WOCSA – All rights reserved </a:t>
            </a:r>
            <a:endParaRPr sz="11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911453" y="2189284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510497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0" y="47233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8"/>
          <p:cNvCxnSpPr/>
          <p:nvPr/>
        </p:nvCxnSpPr>
        <p:spPr>
          <a:xfrm>
            <a:off x="8034001" y="4723389"/>
            <a:ext cx="0" cy="4200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8"/>
          <p:cNvCxnSpPr/>
          <p:nvPr/>
        </p:nvCxnSpPr>
        <p:spPr>
          <a:xfrm>
            <a:off x="0" y="39632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8"/>
          <p:cNvSpPr txBox="1"/>
          <p:nvPr/>
        </p:nvSpPr>
        <p:spPr>
          <a:xfrm>
            <a:off x="8475955" y="129905"/>
            <a:ext cx="5505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/>
          </a:p>
        </p:txBody>
      </p:sp>
      <p:cxnSp>
        <p:nvCxnSpPr>
          <p:cNvPr id="111" name="Google Shape;111;p18"/>
          <p:cNvCxnSpPr/>
          <p:nvPr/>
        </p:nvCxnSpPr>
        <p:spPr>
          <a:xfrm>
            <a:off x="8109521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5857545" y="132468"/>
            <a:ext cx="1074900" cy="1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8"/>
          <p:cNvCxnSpPr/>
          <p:nvPr/>
        </p:nvCxnSpPr>
        <p:spPr>
          <a:xfrm>
            <a:off x="6940576" y="26634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18"/>
          <p:cNvSpPr/>
          <p:nvPr/>
        </p:nvSpPr>
        <p:spPr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8"/>
          <p:cNvCxnSpPr/>
          <p:nvPr/>
        </p:nvCxnSpPr>
        <p:spPr>
          <a:xfrm>
            <a:off x="5843843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18"/>
          <p:cNvSpPr/>
          <p:nvPr/>
        </p:nvSpPr>
        <p:spPr>
          <a:xfrm>
            <a:off x="8109521" y="4788805"/>
            <a:ext cx="865800" cy="3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dessin&#10;&#10;Description générée automatiquement"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1496" y="4813805"/>
            <a:ext cx="593288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bg>
      <p:bgPr>
        <a:solidFill>
          <a:srgbClr val="FB702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985838" y="1604012"/>
            <a:ext cx="74820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985838" y="549506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600"/>
              <a:buFont typeface="Roboto Medium"/>
              <a:buNone/>
              <a:defRPr sz="6600">
                <a:solidFill>
                  <a:srgbClr val="C55A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1" name="Google Shape;121;p19"/>
          <p:cNvCxnSpPr/>
          <p:nvPr/>
        </p:nvCxnSpPr>
        <p:spPr>
          <a:xfrm>
            <a:off x="510497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9"/>
          <p:cNvCxnSpPr/>
          <p:nvPr/>
        </p:nvCxnSpPr>
        <p:spPr>
          <a:xfrm>
            <a:off x="0" y="4723389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8034001" y="4723389"/>
            <a:ext cx="0" cy="4200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19"/>
          <p:cNvSpPr/>
          <p:nvPr/>
        </p:nvSpPr>
        <p:spPr>
          <a:xfrm>
            <a:off x="985838" y="396321"/>
            <a:ext cx="863400" cy="58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861165" y="4782146"/>
            <a:ext cx="3397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Copyright ©2020 WOCSA – All rights reserved </a:t>
            </a:r>
            <a:endParaRPr sz="1100"/>
          </a:p>
        </p:txBody>
      </p:sp>
      <p:cxnSp>
        <p:nvCxnSpPr>
          <p:cNvPr id="126" name="Google Shape;126;p19"/>
          <p:cNvCxnSpPr/>
          <p:nvPr/>
        </p:nvCxnSpPr>
        <p:spPr>
          <a:xfrm>
            <a:off x="0" y="396321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8109521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6940576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5843843" y="0"/>
            <a:ext cx="0" cy="396300"/>
          </a:xfrm>
          <a:prstGeom prst="straightConnector1">
            <a:avLst/>
          </a:prstGeom>
          <a:noFill/>
          <a:ln cap="flat" cmpd="sng" w="9525">
            <a:solidFill>
              <a:srgbClr val="EB671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9"/>
          <p:cNvSpPr txBox="1"/>
          <p:nvPr/>
        </p:nvSpPr>
        <p:spPr>
          <a:xfrm>
            <a:off x="8398103" y="126443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109521" y="4757738"/>
            <a:ext cx="859200" cy="385800"/>
          </a:xfrm>
          <a:prstGeom prst="rect">
            <a:avLst/>
          </a:prstGeom>
          <a:solidFill>
            <a:srgbClr val="FB702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dessin&#10;&#10;Description générée automatiquement" id="132" name="Google Shape;1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91496" y="4820464"/>
            <a:ext cx="593288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Medium"/>
              <a:buNone/>
              <a:defRPr b="0" i="0" sz="2100" u="none" cap="none" strike="noStrike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964406" y="1369219"/>
            <a:ext cx="7551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—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65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—"/>
              <a:defRPr b="0" i="0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—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—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—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dessin&#10;&#10;Description générée automatiquement" id="74" name="Google Shape;74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72599" y="4803907"/>
            <a:ext cx="765402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907934" y="67863"/>
            <a:ext cx="118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www.wocsa.org</a:t>
            </a:r>
            <a:endParaRPr sz="1100"/>
          </a:p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wocsa" TargetMode="External"/><Relationship Id="rId4" Type="http://schemas.openxmlformats.org/officeDocument/2006/relationships/hyperlink" Target="https://www.linkedin.com/company/wocsa/" TargetMode="External"/><Relationship Id="rId5" Type="http://schemas.openxmlformats.org/officeDocument/2006/relationships/hyperlink" Target="https://www.youtube.com/@WOCSA-rx2mn" TargetMode="External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2" Type="http://schemas.openxmlformats.org/officeDocument/2006/relationships/image" Target="../media/image22.jp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Relationship Id="rId7" Type="http://schemas.openxmlformats.org/officeDocument/2006/relationships/image" Target="../media/image25.png"/><Relationship Id="rId8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wocsa" TargetMode="External"/><Relationship Id="rId4" Type="http://schemas.openxmlformats.org/officeDocument/2006/relationships/hyperlink" Target="https://www.linkedin.com/company/wocsa/" TargetMode="External"/><Relationship Id="rId5" Type="http://schemas.openxmlformats.org/officeDocument/2006/relationships/hyperlink" Target="https://www.youtube.com/@WOCSA-rx2m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wocsa" TargetMode="External"/><Relationship Id="rId4" Type="http://schemas.openxmlformats.org/officeDocument/2006/relationships/hyperlink" Target="https://www.linkedin.com/company/wocsa/" TargetMode="External"/><Relationship Id="rId5" Type="http://schemas.openxmlformats.org/officeDocument/2006/relationships/hyperlink" Target="https://www.youtube.com/@WOCSA-rx2mn" TargetMode="External"/><Relationship Id="rId6" Type="http://schemas.openxmlformats.org/officeDocument/2006/relationships/hyperlink" Target="https://thehackernews.com/2023/07/malicious-usb-drives-targetinging.html" TargetMode="External"/><Relationship Id="rId7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wocsa" TargetMode="External"/><Relationship Id="rId4" Type="http://schemas.openxmlformats.org/officeDocument/2006/relationships/hyperlink" Target="https://www.linkedin.com/company/wocsa/" TargetMode="External"/><Relationship Id="rId5" Type="http://schemas.openxmlformats.org/officeDocument/2006/relationships/hyperlink" Target="https://www.youtube.com/@WOCSA-rx2mn" TargetMode="External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wocsa" TargetMode="External"/><Relationship Id="rId4" Type="http://schemas.openxmlformats.org/officeDocument/2006/relationships/hyperlink" Target="https://www.linkedin.com/company/wocsa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www.youtube.com/@WOCSA-rx2mn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wocsa" TargetMode="External"/><Relationship Id="rId4" Type="http://schemas.openxmlformats.org/officeDocument/2006/relationships/hyperlink" Target="https://www.linkedin.com/company/wocsa/" TargetMode="External"/><Relationship Id="rId5" Type="http://schemas.openxmlformats.org/officeDocument/2006/relationships/hyperlink" Target="https://www.youtube.com/@WOCSA-rx2mn" TargetMode="External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wocsa" TargetMode="External"/><Relationship Id="rId4" Type="http://schemas.openxmlformats.org/officeDocument/2006/relationships/hyperlink" Target="https://www.linkedin.com/company/wocsa/" TargetMode="External"/><Relationship Id="rId5" Type="http://schemas.openxmlformats.org/officeDocument/2006/relationships/hyperlink" Target="https://www.youtube.com/@WOCSA-rx2mn" TargetMode="External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wocsa" TargetMode="External"/><Relationship Id="rId4" Type="http://schemas.openxmlformats.org/officeDocument/2006/relationships/hyperlink" Target="https://www.linkedin.com/company/wocsa/" TargetMode="External"/><Relationship Id="rId5" Type="http://schemas.openxmlformats.org/officeDocument/2006/relationships/hyperlink" Target="https://www.youtube.com/@WOCSA-rx2mn" TargetMode="External"/><Relationship Id="rId6" Type="http://schemas.openxmlformats.org/officeDocument/2006/relationships/hyperlink" Target="http://drive.google.com/file/d/1ZW2HtyresOdjgHAykpbPTXzSczlJw-u6/view" TargetMode="External"/><Relationship Id="rId7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wocsa" TargetMode="External"/><Relationship Id="rId4" Type="http://schemas.openxmlformats.org/officeDocument/2006/relationships/hyperlink" Target="https://www.linkedin.com/company/wocsa/" TargetMode="External"/><Relationship Id="rId5" Type="http://schemas.openxmlformats.org/officeDocument/2006/relationships/hyperlink" Target="https://www.youtube.com/@WOCSA-rx2mn" TargetMode="External"/><Relationship Id="rId6" Type="http://schemas.openxmlformats.org/officeDocument/2006/relationships/hyperlink" Target="http://drive.google.com/file/d/1CGAjG-a0vp7YLZ6z7A9u-ELcmQaibMAy/view" TargetMode="External"/><Relationship Id="rId7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749528" y="562014"/>
            <a:ext cx="5063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</a:pPr>
            <a:r>
              <a:rPr lang="en-GB"/>
              <a:t>How to protect ourselves</a:t>
            </a:r>
            <a:endParaRPr/>
          </a:p>
        </p:txBody>
      </p:sp>
      <p:sp>
        <p:nvSpPr>
          <p:cNvPr id="239" name="Google Shape;239;p30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Copyright ©2024 WOCSA – All rights reserved  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6556270" y="4833357"/>
            <a:ext cx="186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https://github.com/wocsa</a:t>
            </a:r>
            <a:r>
              <a:rPr b="0" i="0" lang="en-GB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41" name="Google Shape;241;p30"/>
          <p:cNvSpPr txBox="1"/>
          <p:nvPr/>
        </p:nvSpPr>
        <p:spPr>
          <a:xfrm>
            <a:off x="505473" y="97878"/>
            <a:ext cx="534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https://www.linkedin.com/company/wocsa/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https://www.youtube.com/@WOCSA-rx2mn/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505475" y="1152475"/>
            <a:ext cx="49734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Never plug an untrusted USB key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Lock your computer when you need to leave it for some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use an “USB condom” or plug untrusted devices on an isolated machine first to check its behavior</a:t>
            </a:r>
            <a:endParaRPr/>
          </a:p>
        </p:txBody>
      </p:sp>
      <p:sp>
        <p:nvSpPr>
          <p:cNvPr id="243" name="Google Shape;243;p30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8875" y="1600552"/>
            <a:ext cx="3360324" cy="252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4360229" y="2250814"/>
            <a:ext cx="41229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None/>
            </a:pPr>
            <a:r>
              <a:rPr lang="en-GB" sz="1800"/>
              <a:t>Join us to change the digital world:</a:t>
            </a:r>
            <a:br>
              <a:rPr lang="en-GB" sz="1800"/>
            </a:br>
            <a:r>
              <a:rPr lang="en-GB" sz="1800"/>
              <a:t>https://www.helloasso.com/associations/wocsa/adhesions/bulletin-d-adhesion-2</a:t>
            </a:r>
            <a:br>
              <a:rPr lang="en-GB" sz="1800"/>
            </a:br>
            <a:br>
              <a:rPr lang="en-GB" sz="1800"/>
            </a:br>
            <a:r>
              <a:rPr lang="en-GB" sz="1800"/>
              <a:t>Please provide your feedback for our quality check process:</a:t>
            </a:r>
            <a:br>
              <a:rPr lang="en-GB" sz="1800"/>
            </a:br>
            <a:r>
              <a:rPr lang="en-GB" sz="1800"/>
              <a:t>https://www.wocsa.org/qcheck.php</a:t>
            </a:r>
            <a:br>
              <a:rPr lang="en-GB" sz="1800"/>
            </a:br>
            <a:endParaRPr sz="1800"/>
          </a:p>
        </p:txBody>
      </p:sp>
      <p:sp>
        <p:nvSpPr>
          <p:cNvPr id="250" name="Google Shape;250;p31"/>
          <p:cNvSpPr txBox="1"/>
          <p:nvPr/>
        </p:nvSpPr>
        <p:spPr>
          <a:xfrm>
            <a:off x="1047553" y="1127338"/>
            <a:ext cx="7298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</a:pPr>
            <a:r>
              <a:rPr lang="en-GB" sz="41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Join Us! </a:t>
            </a:r>
            <a:endParaRPr sz="1100"/>
          </a:p>
        </p:txBody>
      </p:sp>
      <p:pic>
        <p:nvPicPr>
          <p:cNvPr id="251" name="Google Shape;2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968" y="2239320"/>
            <a:ext cx="368724" cy="36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968" y="3446965"/>
            <a:ext cx="368724" cy="3687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qr code on a black background&#10;&#10;Description automatically generated" id="253" name="Google Shape;25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704" y="1690376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8193" y="581546"/>
            <a:ext cx="248863" cy="24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8193" y="949462"/>
            <a:ext cx="259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4137116" y="893903"/>
            <a:ext cx="207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contact@wocsa.org</a:t>
            </a:r>
            <a:endParaRPr sz="1100"/>
          </a:p>
        </p:txBody>
      </p:sp>
      <p:sp>
        <p:nvSpPr>
          <p:cNvPr id="257" name="Google Shape;257;p31"/>
          <p:cNvSpPr txBox="1"/>
          <p:nvPr/>
        </p:nvSpPr>
        <p:spPr>
          <a:xfrm>
            <a:off x="4126247" y="514421"/>
            <a:ext cx="207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www.wocsa.org</a:t>
            </a:r>
            <a:endParaRPr sz="1100"/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8887" y="537971"/>
            <a:ext cx="249943" cy="24994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6688865" y="456734"/>
            <a:ext cx="25449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@wocsa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@wocsa_asso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@wocsa</a:t>
            </a:r>
            <a:endParaRPr sz="1100"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92302" y="956340"/>
            <a:ext cx="263112" cy="26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01208" y="1384542"/>
            <a:ext cx="245301" cy="245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company&#10;&#10;Description automatically generated" id="262" name="Google Shape;262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1704" y="457893"/>
            <a:ext cx="2586120" cy="868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face with black eyes&#10;&#10;Description automatically generated" id="263" name="Google Shape;263;p31"/>
          <p:cNvPicPr preferRelativeResize="0"/>
          <p:nvPr/>
        </p:nvPicPr>
        <p:blipFill rotWithShape="1">
          <a:blip r:embed="rId11">
            <a:alphaModFix/>
          </a:blip>
          <a:srcRect b="0" l="11455" r="11455" t="0"/>
          <a:stretch/>
        </p:blipFill>
        <p:spPr>
          <a:xfrm>
            <a:off x="3848193" y="1709779"/>
            <a:ext cx="286333" cy="20893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A red play button with a white arrow&#10;&#10;Description automatically generated" id="264" name="Google Shape;264;p31"/>
          <p:cNvPicPr preferRelativeResize="0"/>
          <p:nvPr/>
        </p:nvPicPr>
        <p:blipFill rotWithShape="1">
          <a:blip r:embed="rId12">
            <a:alphaModFix/>
          </a:blip>
          <a:srcRect b="15509" l="10797" r="9042" t="16735"/>
          <a:stretch/>
        </p:blipFill>
        <p:spPr>
          <a:xfrm>
            <a:off x="3836343" y="1320018"/>
            <a:ext cx="307287" cy="2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4166312" y="1244903"/>
            <a:ext cx="2077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@WOCSA-rx2mn</a:t>
            </a:r>
            <a:endParaRPr sz="1100"/>
          </a:p>
        </p:txBody>
      </p:sp>
      <p:sp>
        <p:nvSpPr>
          <p:cNvPr id="266" name="Google Shape;266;p31"/>
          <p:cNvSpPr txBox="1"/>
          <p:nvPr/>
        </p:nvSpPr>
        <p:spPr>
          <a:xfrm>
            <a:off x="4133213" y="1613626"/>
            <a:ext cx="5931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https://discord.gg/pDunje3tpb</a:t>
            </a:r>
            <a:endParaRPr sz="1100"/>
          </a:p>
        </p:txBody>
      </p:sp>
      <p:sp>
        <p:nvSpPr>
          <p:cNvPr id="267" name="Google Shape;267;p31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49528" y="562014"/>
            <a:ext cx="5063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ct val="100000"/>
              <a:buFont typeface="Roboto Medium"/>
              <a:buNone/>
            </a:pPr>
            <a:r>
              <a:rPr lang="en-GB"/>
              <a:t>Bad USB presentation</a:t>
            </a:r>
            <a:br>
              <a:rPr lang="en-GB"/>
            </a:br>
            <a:r>
              <a:rPr lang="en-GB" sz="1400">
                <a:solidFill>
                  <a:schemeClr val="dk1"/>
                </a:solidFill>
              </a:rPr>
              <a:t>Disclaimer</a:t>
            </a:r>
            <a:endParaRPr/>
          </a:p>
        </p:txBody>
      </p:sp>
      <p:sp>
        <p:nvSpPr>
          <p:cNvPr id="148" name="Google Shape;148;p22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Copyright ©2024 WOCSA – All rights reserved  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6556270" y="4833357"/>
            <a:ext cx="186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https://github.com/wocsa</a:t>
            </a:r>
            <a:r>
              <a:rPr b="0" i="0" lang="en-GB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51" name="Google Shape;151;p22"/>
          <p:cNvSpPr txBox="1"/>
          <p:nvPr/>
        </p:nvSpPr>
        <p:spPr>
          <a:xfrm>
            <a:off x="505473" y="97878"/>
            <a:ext cx="534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https://www.linkedin.com/company/wocsa/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https://www.youtube.com/@WOCSA-rx2mn/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52" name="Google Shape;152;p22"/>
          <p:cNvSpPr txBox="1"/>
          <p:nvPr/>
        </p:nvSpPr>
        <p:spPr>
          <a:xfrm>
            <a:off x="2284880" y="1556087"/>
            <a:ext cx="4574400" cy="20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strike="noStrik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Disclaimer</a:t>
            </a:r>
            <a:endParaRPr b="0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br>
              <a:rPr b="0"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following demonstration is for educational purposes only.</a:t>
            </a:r>
            <a:endParaRPr b="0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GB" sz="140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do not promote or encourage illegal activities.</a:t>
            </a:r>
            <a:endParaRPr b="0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GB" sz="80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Knowing your enemy is a half-won battle</a:t>
            </a:r>
            <a:endParaRPr b="0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GB" sz="800" u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connaissance n'est réellement profitable que lorsqu'elle est partagée</a:t>
            </a:r>
            <a:b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49528" y="562014"/>
            <a:ext cx="5063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</a:pPr>
            <a:r>
              <a:rPr lang="en-GB"/>
              <a:t>What is Bad USB?</a:t>
            </a:r>
            <a:endParaRPr/>
          </a:p>
        </p:txBody>
      </p:sp>
      <p:sp>
        <p:nvSpPr>
          <p:cNvPr id="158" name="Google Shape;158;p23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Copyright ©2024 WOCSA – All rights reserved  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6556270" y="4833357"/>
            <a:ext cx="186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https://github.com/wocsa</a:t>
            </a:r>
            <a:r>
              <a:rPr b="0" i="0" lang="en-GB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60" name="Google Shape;160;p23"/>
          <p:cNvSpPr txBox="1"/>
          <p:nvPr/>
        </p:nvSpPr>
        <p:spPr>
          <a:xfrm>
            <a:off x="505473" y="97878"/>
            <a:ext cx="534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https://www.linkedin.com/company/wocsa/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https://www.youtube.com/@WOCSA-rx2mn/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505475" y="1152475"/>
            <a:ext cx="49734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Like a normal USB key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When plugged in, performs predefined action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be the source of a compromise if not monitored closely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GB"/>
              <a:t>PlugX malware was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distributed</a:t>
            </a:r>
            <a:r>
              <a:rPr lang="en-GB"/>
              <a:t> in a campaign through badUSBs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8825" y="1017725"/>
            <a:ext cx="2853150" cy="28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5464050" y="3870875"/>
            <a:ext cx="2882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u="sng">
                <a:solidFill>
                  <a:schemeClr val="dk2"/>
                </a:solidFill>
              </a:rPr>
              <a:t>Malduino, from Maltronics</a:t>
            </a:r>
            <a:endParaRPr i="1" u="sng">
              <a:solidFill>
                <a:schemeClr val="dk2"/>
              </a:solidFill>
            </a:endParaRPr>
          </a:p>
        </p:txBody>
      </p:sp>
      <p:sp>
        <p:nvSpPr>
          <p:cNvPr id="164" name="Google Shape;164;p23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749528" y="562014"/>
            <a:ext cx="5063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</a:pPr>
            <a:r>
              <a:rPr lang="en-GB"/>
              <a:t>Why does it work?</a:t>
            </a:r>
            <a:endParaRPr/>
          </a:p>
        </p:txBody>
      </p:sp>
      <p:sp>
        <p:nvSpPr>
          <p:cNvPr id="170" name="Google Shape;170;p24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Copyright ©2024 WOCSA – All rights reserved  </a:t>
            </a: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6556270" y="4833357"/>
            <a:ext cx="186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https://github.com/wocsa</a:t>
            </a:r>
            <a:r>
              <a:rPr b="0" i="0" lang="en-GB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72" name="Google Shape;172;p24"/>
          <p:cNvSpPr txBox="1"/>
          <p:nvPr/>
        </p:nvSpPr>
        <p:spPr>
          <a:xfrm>
            <a:off x="505473" y="97878"/>
            <a:ext cx="534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https://www.linkedin.com/company/wocsa/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https://www.youtube.com/@WOCSA-rx2mn/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505475" y="1152475"/>
            <a:ext cx="4973400" cy="3456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Peripherals announce their type when connected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computer has no choice but to </a:t>
            </a:r>
            <a:r>
              <a:rPr b="1" lang="en-GB"/>
              <a:t>trust</a:t>
            </a:r>
            <a:r>
              <a:rPr lang="en-GB"/>
              <a:t>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 cybersecurity, </a:t>
            </a:r>
            <a:r>
              <a:rPr b="1" lang="en-GB"/>
              <a:t>hardware and the human factor</a:t>
            </a:r>
            <a:r>
              <a:rPr lang="en-GB"/>
              <a:t> are the </a:t>
            </a:r>
            <a:r>
              <a:rPr b="1" lang="en-GB"/>
              <a:t>MOST VULNERABLE </a:t>
            </a:r>
            <a:r>
              <a:rPr lang="en-GB"/>
              <a:t>parts.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Combining them, a user plugging an USB key is a </a:t>
            </a:r>
            <a:r>
              <a:rPr b="1" lang="en-GB"/>
              <a:t>deadly method</a:t>
            </a:r>
            <a:endParaRPr b="1"/>
          </a:p>
        </p:txBody>
      </p:sp>
      <p:sp>
        <p:nvSpPr>
          <p:cNvPr id="174" name="Google Shape;174;p24"/>
          <p:cNvSpPr txBox="1"/>
          <p:nvPr/>
        </p:nvSpPr>
        <p:spPr>
          <a:xfrm>
            <a:off x="5464050" y="3870875"/>
            <a:ext cx="2882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u="sng">
                <a:solidFill>
                  <a:schemeClr val="dk2"/>
                </a:solidFill>
              </a:rPr>
              <a:t>Rubber ducky</a:t>
            </a:r>
            <a:endParaRPr i="1" u="sng">
              <a:solidFill>
                <a:schemeClr val="dk2"/>
              </a:solidFill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2116" y="844303"/>
            <a:ext cx="3026572" cy="302657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49528" y="562014"/>
            <a:ext cx="5063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</a:pPr>
            <a:r>
              <a:rPr lang="en-GB"/>
              <a:t>How it’s being exploited</a:t>
            </a:r>
            <a:endParaRPr/>
          </a:p>
        </p:txBody>
      </p:sp>
      <p:sp>
        <p:nvSpPr>
          <p:cNvPr id="182" name="Google Shape;182;p25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Copyright ©2024 WOCSA – All rights reserved  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6556270" y="4833357"/>
            <a:ext cx="186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https://github.com/wocsa</a:t>
            </a:r>
            <a:r>
              <a:rPr b="0" i="0" lang="en-GB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84" name="Google Shape;184;p25"/>
          <p:cNvSpPr txBox="1"/>
          <p:nvPr/>
        </p:nvSpPr>
        <p:spPr>
          <a:xfrm>
            <a:off x="505473" y="97878"/>
            <a:ext cx="534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https://www.linkedin.com/company/wocsa/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https://www.youtube.com/@WOCSA-rx2mn/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5839663" y="3471250"/>
            <a:ext cx="2330100" cy="1023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1200"/>
              </a:spcAft>
              <a:buNone/>
            </a:pPr>
            <a:r>
              <a:rPr b="1" lang="en-GB"/>
              <a:t>Which peripheral should the badUSB pretend to be?</a:t>
            </a:r>
            <a:endParaRPr b="1"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4500" y="1017726"/>
            <a:ext cx="1878176" cy="187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65625" y="1017726"/>
            <a:ext cx="1878176" cy="187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625" y="3043664"/>
            <a:ext cx="1878176" cy="187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8523" y="3203050"/>
            <a:ext cx="1559378" cy="15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0400" y="1170125"/>
            <a:ext cx="1721138" cy="172113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49528" y="562014"/>
            <a:ext cx="5063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</a:pPr>
            <a:r>
              <a:rPr lang="en-GB"/>
              <a:t>How it’s being exploited</a:t>
            </a:r>
            <a:endParaRPr/>
          </a:p>
        </p:txBody>
      </p:sp>
      <p:sp>
        <p:nvSpPr>
          <p:cNvPr id="197" name="Google Shape;197;p26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Copyright ©2024 WOCSA – All rights reserved  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6556270" y="4833357"/>
            <a:ext cx="186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https://github.com/wocsa</a:t>
            </a:r>
            <a:r>
              <a:rPr b="0" i="0" lang="en-GB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199" name="Google Shape;199;p26"/>
          <p:cNvSpPr txBox="1"/>
          <p:nvPr/>
        </p:nvSpPr>
        <p:spPr>
          <a:xfrm>
            <a:off x="505473" y="97878"/>
            <a:ext cx="534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https://www.linkedin.com/company/wocsa/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https://www.youtube.com/@WOCSA-rx2mn/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5821025" y="1827350"/>
            <a:ext cx="2325900" cy="213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rPr b="1" lang="en-GB" sz="2500"/>
              <a:t>A keyboard enables it to send keystrokes to the computer!</a:t>
            </a:r>
            <a:endParaRPr b="1" sz="2500"/>
          </a:p>
        </p:txBody>
      </p:sp>
      <p:pic>
        <p:nvPicPr>
          <p:cNvPr id="201" name="Google Shape;20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7074" y="1155437"/>
            <a:ext cx="3476524" cy="3476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749528" y="562014"/>
            <a:ext cx="5063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</a:pPr>
            <a:r>
              <a:rPr lang="en-GB"/>
              <a:t>The human factor</a:t>
            </a:r>
            <a:endParaRPr/>
          </a:p>
        </p:txBody>
      </p:sp>
      <p:sp>
        <p:nvSpPr>
          <p:cNvPr id="208" name="Google Shape;208;p27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Copyright ©2024 WOCSA – All rights reserved  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6556270" y="4833357"/>
            <a:ext cx="186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https://github.com/wocsa</a:t>
            </a:r>
            <a:r>
              <a:rPr b="0" i="0" lang="en-GB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10" name="Google Shape;210;p27"/>
          <p:cNvSpPr txBox="1"/>
          <p:nvPr/>
        </p:nvSpPr>
        <p:spPr>
          <a:xfrm>
            <a:off x="505473" y="97878"/>
            <a:ext cx="534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https://www.linkedin.com/company/wocsa/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https://www.youtube.com/@WOCSA-rx2mn/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505475" y="1152475"/>
            <a:ext cx="49734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As this attack is hardware-based, a human needs to perform the attack, and another has to make a mistake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victim can leave the computer unlocked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attacker can perform social engineering to make the victim plug the computer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2628" y="1989141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749528" y="562014"/>
            <a:ext cx="5063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</a:pPr>
            <a:r>
              <a:rPr lang="en-GB"/>
              <a:t>Example 1</a:t>
            </a:r>
            <a:endParaRPr/>
          </a:p>
        </p:txBody>
      </p:sp>
      <p:sp>
        <p:nvSpPr>
          <p:cNvPr id="219" name="Google Shape;219;p28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Copyright ©2024 WOCSA – All rights reserved  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6556270" y="4833357"/>
            <a:ext cx="186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https://github.com/wocsa</a:t>
            </a:r>
            <a:r>
              <a:rPr b="0" i="0" lang="en-GB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21" name="Google Shape;221;p28"/>
          <p:cNvSpPr txBox="1"/>
          <p:nvPr/>
        </p:nvSpPr>
        <p:spPr>
          <a:xfrm>
            <a:off x="505473" y="97878"/>
            <a:ext cx="534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https://www.linkedin.com/company/wocsa/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https://www.youtube.com/@WOCSA-rx2mn/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pic>
        <p:nvPicPr>
          <p:cNvPr id="222" name="Google Shape;222;p28" title="2024-06-20_22-44-13.mk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2138" y="1090164"/>
            <a:ext cx="6119731" cy="3442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749528" y="562014"/>
            <a:ext cx="50631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</a:pPr>
            <a:r>
              <a:rPr lang="en-GB"/>
              <a:t>Example 2</a:t>
            </a:r>
            <a:endParaRPr/>
          </a:p>
        </p:txBody>
      </p:sp>
      <p:sp>
        <p:nvSpPr>
          <p:cNvPr id="229" name="Google Shape;229;p29"/>
          <p:cNvSpPr txBox="1"/>
          <p:nvPr>
            <p:ph idx="11" type="ftr"/>
          </p:nvPr>
        </p:nvSpPr>
        <p:spPr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Copyright ©2024 WOCSA – All rights reserved  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6556270" y="4833357"/>
            <a:ext cx="1860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https://github.com/wocsa</a:t>
            </a:r>
            <a:r>
              <a:rPr b="0" i="0" lang="en-GB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sp>
        <p:nvSpPr>
          <p:cNvPr id="231" name="Google Shape;231;p29"/>
          <p:cNvSpPr txBox="1"/>
          <p:nvPr/>
        </p:nvSpPr>
        <p:spPr>
          <a:xfrm>
            <a:off x="505473" y="97878"/>
            <a:ext cx="534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https://www.linkedin.com/company/wocsa/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GB" sz="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https://www.youtube.com/@WOCSA-rx2mn/</a:t>
            </a:r>
            <a:r>
              <a:rPr lang="en-GB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</p:txBody>
      </p:sp>
      <p:pic>
        <p:nvPicPr>
          <p:cNvPr id="232" name="Google Shape;232;p29" title="2024-06-20_23-31-01.mkv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2125" y="1112489"/>
            <a:ext cx="6119731" cy="3442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>
            <p:ph idx="10" type="dt"/>
          </p:nvPr>
        </p:nvSpPr>
        <p:spPr>
          <a:xfrm>
            <a:off x="5812723" y="125135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11/07/2024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