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77" d="100"/>
          <a:sy n="77" d="100"/>
        </p:scale>
        <p:origin x="-104" y="-680"/>
      </p:cViewPr>
      <p:guideLst>
        <p:guide orient="horz" pos="2880"/>
        <p:guide pos="5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2" name="Shape 232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9" name="Shape 239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6" name="Shape 246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54" name="Shape 254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1" name="Shape 26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68" name="Shape 268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5" name="Shape 275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2" name="Shape 282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89" name="Shape 289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6" name="Shape 296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7" name="Shape 187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3" name="Shape 30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10" name="Shape 310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18" name="Shape 318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24" name="Shape 324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1" name="Shape 34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50" name="Shape 350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0" name="Shape 360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1" name="Shape 37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0" name="Shape 180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2" name="Shape 172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7" name="Shape 187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4" name="Shape 194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1" name="Shape 20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1" name="Shape 211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5" name="Shape 225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true">
            <a:spLocks noGrp="true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true">
            <a:spLocks noGrp="true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647700" lvl="0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73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true">
            <a:spLocks noGrp="true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true">
            <a:spLocks noGrp="true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Rectangle 3"/>
          <p:cNvSpPr>
            <a:spLocks noChangeArrowheads="true"/>
          </p:cNvSpPr>
          <p:nvPr userDrawn="true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true"/>
          </p:cNvSpPr>
          <p:nvPr userDrawn="true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hyperlink" Target="https://en.wikipedia.org/wiki/Algorith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png"/><Relationship Id="rId3" Type="http://schemas.openxmlformats.org/officeDocument/2006/relationships/image" Target="../media/image2.jpeg"/><Relationship Id="rId2" Type="http://schemas.openxmlformats.org/officeDocument/2006/relationships/hyperlink" Target="http://open.umich.edu/" TargetMode="External"/><Relationship Id="rId1" Type="http://schemas.openxmlformats.org/officeDocument/2006/relationships/hyperlink" Target="http://www.dr-chuc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Python Lists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66" name="Shape 166"/>
          <p:cNvSpPr txBox="true">
            <a:spLocks noGrp="true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Chapter 8</a:t>
            </a:r>
            <a:endParaRPr lang="en-US" sz="48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67" name="Shape 167"/>
          <p:cNvSpPr txBox="true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pic>
        <p:nvPicPr>
          <p:cNvPr id="168" name="Shape 168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How Long is a List?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5" name="Shape 235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endParaRPr lang="en-US" sz="3400" u="none" strike="noStrike" cap="none" dirty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tells us the number of elements of any set or sequence (such as a string...)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6" name="Shape 236"/>
          <p:cNvSpPr txBox="true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Function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2" name="Shape 242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parameter</a:t>
            </a:r>
            <a:endParaRPr lang="en-US" sz="34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iterator</a:t>
            </a:r>
            <a:endParaRPr lang="en-US" sz="34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3" name="Shape 243"/>
          <p:cNvSpPr txBox="true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Tale of Two Loops...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9" name="Shape 249"/>
          <p:cNvSpPr txBox="true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true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Joseph</a:t>
            </a:r>
            <a:endParaRPr lang="en-US" sz="30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Glenn</a:t>
            </a:r>
            <a:endParaRPr lang="en-US" sz="30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Sally</a:t>
            </a:r>
            <a:endParaRPr lang="en-US" sz="30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1" name="Shape 251"/>
          <p:cNvSpPr txBox="true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+</a:t>
            </a:r>
            <a:endParaRPr lang="en-US" sz="7600" u="none" strike="noStrike" cap="none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7" name="Shape 257"/>
          <p:cNvSpPr txBox="true">
            <a:spLocks noGrp="true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ting lists together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8" name="Shape 258"/>
          <p:cNvSpPr txBox="true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:</a:t>
            </a:r>
            <a:endParaRPr lang="en-US" sz="7600" u="none" strike="noStrike" cap="none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64" name="Shape 264"/>
          <p:cNvSpPr txBox="true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5" name="Shape 265"/>
          <p:cNvSpPr txBox="true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”</a:t>
            </a:r>
            <a:endParaRPr lang="en-US" sz="360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Methods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71" name="Shape 271"/>
          <p:cNvSpPr txBox="true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72" name="Shape 272"/>
          <p:cNvSpPr txBox="true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1"/>
              </a:rPr>
              <a:t>http://docs.python.org/tutorial/datastructures.html</a:t>
            </a:r>
            <a:endParaRPr lang="en-US" sz="3000" u="sng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cratch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78" name="Shape 278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method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endParaRPr lang="en-US" sz="34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79" name="Shape 279"/>
          <p:cNvSpPr txBox="true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Is Something in a List?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85" name="Shape 285"/>
          <p:cNvSpPr txBox="true">
            <a:spLocks noGrp="true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that let you check if an item is in a list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False</a:t>
            </a:r>
            <a:endParaRPr lang="en-US" sz="34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They do not modify the list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86" name="Shape 286"/>
          <p:cNvSpPr txBox="true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true">
            <a:spLocks noGrp="true"/>
          </p:cNvSpPr>
          <p:nvPr>
            <p:ph type="title"/>
          </p:nvPr>
        </p:nvSpPr>
        <p:spPr>
          <a:xfrm>
            <a:off x="1283970" y="358140"/>
            <a:ext cx="13931900" cy="152209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2" name="Shape 292"/>
          <p:cNvSpPr txBox="true">
            <a:spLocks noGrp="true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false">
            <a:noAutofit/>
          </a:bodyPr>
          <a:lstStyle/>
          <a:p>
            <a:pPr marL="1104900" marR="0" lvl="0" indent="-590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can hold many items and keeps those items in the order until we do something to change the order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590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(i.e., change its order)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1104900" marR="0" lvl="0" indent="-590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”</a:t>
            </a:r>
            <a:endParaRPr lang="en-US" sz="3400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3" name="Shape 293"/>
          <p:cNvSpPr txBox="true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  <a:endParaRPr lang="en-US" sz="2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 Functions and Lists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9" name="Shape 299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as parameters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Remember the loops we built?  These are much simpler.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00" name="Shape 300"/>
          <p:cNvSpPr txBox="true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0" name="Shape 190"/>
          <p:cNvSpPr txBox="true">
            <a:spLocks noGrp="true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Algorithm</a:t>
            </a:r>
            <a:endParaRPr lang="en-US" sz="3600" u="none" strike="noStrike" cap="none" dirty="0" smtClean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-  A set of rules or steps used to solve a problem</a:t>
            </a:r>
            <a:endParaRPr lang="en-US" sz="3200" dirty="0" smtClean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Data Structure</a:t>
            </a:r>
            <a:endParaRPr lang="en-US" sz="3600" dirty="0" smtClean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-  A </a:t>
            </a:r>
            <a:r>
              <a:rPr lang="en-US" sz="32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1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1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2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true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true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true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9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6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Average: 5.66666666667</a:t>
            </a:r>
            <a:endParaRPr lang="en-US" sz="36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Best Friends: Strings and Lists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3" name="Shape 313"/>
          <p:cNvSpPr txBox="true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4" name="Shape 314"/>
          <p:cNvSpPr txBox="true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'words']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5" name="Shape 315"/>
          <p:cNvSpPr txBox="true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through all the words.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true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endParaRPr lang="en-US" sz="26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1" name="Shape 321"/>
          <p:cNvSpPr txBox="true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one delimiter</a:t>
            </a: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splitting</a:t>
            </a:r>
            <a:endParaRPr lang="en-US" sz="30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true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true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Sat</a:t>
            </a:r>
            <a:endParaRPr lang="en-US" sz="30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Fri</a:t>
            </a:r>
            <a:endParaRPr lang="en-US" sz="30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Fri</a:t>
            </a:r>
            <a:endParaRPr lang="en-US" sz="30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Fri</a:t>
            </a:r>
            <a:endParaRPr lang="en-US" sz="30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   ...</a:t>
            </a:r>
            <a:endParaRPr lang="en-US" sz="30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28" name="Shape 328"/>
          <p:cNvSpPr txBox="true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  <a:endParaRPr lang="en-US"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true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Double Split Pattern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35" name="Shape 335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Sometimes we split a line one way, and then grab one of the pieces of the line and split that piece again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37" name="Shape 337"/>
          <p:cNvSpPr txBox="true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8" name="Shape 338"/>
          <p:cNvSpPr txBox="true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  <a:endParaRPr lang="en-US" sz="3000" b="1" i="0" u="none" strike="noStrike" cap="none" dirty="0">
              <a:solidFill>
                <a:srgbClr val="000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Double Split Pattern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45" name="Shape 345"/>
          <p:cNvSpPr txBox="true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true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true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  <a:endParaRPr lang="en-US" sz="3000" b="1" i="0" u="none" strike="noStrike" cap="none" dirty="0">
              <a:solidFill>
                <a:srgbClr val="000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Double Split Pattern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53" name="Shape 353"/>
          <p:cNvSpPr txBox="true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5" name="Shape 355"/>
          <p:cNvSpPr txBox="true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true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  <a:endParaRPr lang="en-US" sz="3000" b="1" i="0" u="none" strike="noStrike" cap="none" dirty="0">
              <a:solidFill>
                <a:srgbClr val="000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true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Double Split Pattern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64" name="Shape 364"/>
          <p:cNvSpPr txBox="true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5" name="Shape 365"/>
          <p:cNvSpPr txBox="true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true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 smtClean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true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true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Summary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5" name="Shape 375"/>
          <p:cNvSpPr txBox="true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false">
            <a:noAutofit/>
          </a:bodyPr>
          <a:lstStyle/>
          <a:p>
            <a:pPr marL="685800" lvl="0" indent="-394335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Concept of a collection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and definite loops</a:t>
            </a:r>
            <a:endParaRPr lang="en-US" sz="3600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Indexing and lookup</a:t>
            </a:r>
            <a:endParaRPr lang="en-US" sz="3600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mutability</a:t>
            </a:r>
            <a:endParaRPr lang="en-US" sz="3600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, min, max, sum</a:t>
            </a:r>
            <a:endParaRPr lang="en-US" sz="3600" dirty="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6" name="Shape 376"/>
          <p:cNvSpPr txBox="true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false">
            <a:noAutofit/>
          </a:bodyPr>
          <a:lstStyle/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Slicing lists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methods: append,  remove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Sorting lists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Splitting strings into lists of words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685800" lvl="0" indent="-394335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Using split to parse strings</a:t>
            </a:r>
            <a:endParaRPr lang="en-US" sz="3600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true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false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82" name="Shape 382"/>
          <p:cNvSpPr txBox="true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1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2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lang="en-US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  <a:endParaRPr lang="en-US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0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  <a:endParaRPr lang="en-US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false"/>
          <p:nvPr/>
        </p:nvPicPr>
        <p:blipFill rotWithShape="true">
          <a:blip r:embed="rId3"/>
          <a:srcRect/>
          <a:stretch>
            <a:fillRect/>
          </a:stretch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false"/>
          <p:nvPr/>
        </p:nvPicPr>
        <p:blipFill rotWithShape="true">
          <a:blip r:embed="rId4"/>
          <a:srcRect/>
          <a:stretch>
            <a:fillRect/>
          </a:stretch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true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  <a:endParaRPr 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the old value is overwritten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84" name="Shape 184"/>
          <p:cNvSpPr txBox="true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List is a Kind of Collection</a:t>
            </a:r>
            <a:endParaRPr lang="en-US" sz="74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75" name="Shape 175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7493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around in one convenient package.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pic>
        <p:nvPicPr>
          <p:cNvPr id="176" name="Shape 176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true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  <a:endParaRPr lang="en-US"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 Constants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0" name="Shape 190"/>
          <p:cNvSpPr txBox="true">
            <a:spLocks noGrp="true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constants are surrounded by square brackets and the elements in the list are separated by commas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another list</a:t>
            </a:r>
            <a:endParaRPr lang="en-US" sz="3400" u="none" strike="noStrike" cap="none" dirty="0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can be empty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1" name="Shape 191"/>
          <p:cNvSpPr txBox="true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We Already Use Lists!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197" name="Shape 197"/>
          <p:cNvSpPr txBox="true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true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Blastoff!</a:t>
            </a:r>
            <a:endParaRPr lang="en-US" sz="48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04" name="Shape 204"/>
          <p:cNvSpPr txBox="true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true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Joseph</a:t>
            </a:r>
            <a:endParaRPr lang="en-US" sz="32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Glenn</a:t>
            </a:r>
            <a:endParaRPr lang="en-US" sz="32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Happy New Year: Sally</a:t>
            </a:r>
            <a:endParaRPr lang="en-US" sz="32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Done!</a:t>
            </a:r>
            <a:endParaRPr lang="en-US" sz="3200" u="none" strike="noStrike" cap="none" dirty="0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06" name="Shape 206"/>
          <p:cNvCxnSpPr/>
          <p:nvPr/>
        </p:nvCxnSpPr>
        <p:spPr>
          <a:xfrm flipH="true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true" flipV="true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true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Looking Inside Lists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4" name="Shape 214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square brackets</a:t>
            </a:r>
            <a:endParaRPr lang="en-US" sz="3600" u="none" strike="noStrike" cap="none">
              <a:solidFill>
                <a:srgbClr val="00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pic>
        <p:nvPicPr>
          <p:cNvPr id="215" name="Shape 215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true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0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7" name="Shape 217"/>
          <p:cNvSpPr txBox="true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Joseph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8" name="Shape 218"/>
          <p:cNvSpPr txBox="true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9" name="Shape 219"/>
          <p:cNvSpPr txBox="true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0" name="Shape 220"/>
          <p:cNvSpPr txBox="true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Glenn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1" name="Shape 221"/>
          <p:cNvSpPr txBox="true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2" name="Shape 222"/>
          <p:cNvSpPr txBox="true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Sally</a:t>
            </a:r>
            <a:endParaRPr lang="en-US" sz="40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true">
            <a:spLocks noGrp="true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are Mutable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8" name="Shape 228"/>
          <p:cNvSpPr txBox="true">
            <a:spLocks noGrp="true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false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to make any change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operator</a:t>
            </a:r>
            <a:endParaRPr lang="en-US" sz="34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9" name="Shape 229"/>
          <p:cNvSpPr txBox="true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24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  <a:endParaRPr lang="en-US" sz="24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  <a:endParaRPr lang="en-US" sz="24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8636</Words>
  <Application>WPS Presentation</Application>
  <PresentationFormat>Custom</PresentationFormat>
  <Paragraphs>441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SimSun</vt:lpstr>
      <vt:lpstr>Wingdings</vt:lpstr>
      <vt:lpstr>Arial</vt:lpstr>
      <vt:lpstr>DejaVu Sans</vt:lpstr>
      <vt:lpstr>Gill Sans</vt:lpstr>
      <vt:lpstr>Quicksand Light</vt:lpstr>
      <vt:lpstr>ヒラギノ角ゴ ProN W3</vt:lpstr>
      <vt:lpstr>Droid Sans Fallback</vt:lpstr>
      <vt:lpstr>Cabin</vt:lpstr>
      <vt:lpstr>Courier</vt:lpstr>
      <vt:lpstr>Courier New</vt:lpstr>
      <vt:lpstr>微软雅黑</vt:lpstr>
      <vt:lpstr>Arial Unicode MS</vt:lpstr>
      <vt:lpstr>Courier</vt:lpstr>
      <vt:lpstr>ヒラギノ角ゴ ProN W3</vt:lpstr>
      <vt:lpstr>Standard Symbols PS [URW ]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演示文稿</vt:lpstr>
      <vt:lpstr>Best Friends: Strings and Lists</vt:lpstr>
      <vt:lpstr>PowerPoint 演示文稿</vt:lpstr>
      <vt:lpstr>PowerPoint 演示文稿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/>
  <cp:lastModifiedBy>charlotte</cp:lastModifiedBy>
  <cp:revision>58</cp:revision>
  <dcterms:created xsi:type="dcterms:W3CDTF">2020-08-31T08:02:28Z</dcterms:created>
  <dcterms:modified xsi:type="dcterms:W3CDTF">2020-08-31T08:02:28Z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