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3792" autoAdjust="0"/>
  </p:normalViewPr>
  <p:slideViewPr>
    <p:cSldViewPr>
      <p:cViewPr varScale="1">
        <p:scale>
          <a:sx n="66" d="100"/>
          <a:sy n="66" d="100"/>
        </p:scale>
        <p:origin x="1080" y="7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https://www.youtube.com/watch?v=0At4l_VlSuE&amp;ab_channel=SaumyadipMukherjee"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saumyadip-mukherjee-721a0222b/" TargetMode="External"/><Relationship Id="rId5" Type="http://schemas.openxmlformats.org/officeDocument/2006/relationships/image" Target="../media/image14.png"/><Relationship Id="rId4" Type="http://schemas.openxmlformats.org/officeDocument/2006/relationships/hyperlink" Target="https://github.com/makorsha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064181518"/>
              </p:ext>
            </p:extLst>
          </p:nvPr>
        </p:nvGraphicFramePr>
        <p:xfrm>
          <a:off x="9249959" y="1192370"/>
          <a:ext cx="2962275" cy="4748556"/>
        </p:xfrm>
        <a:graphic>
          <a:graphicData uri="http://schemas.openxmlformats.org/drawingml/2006/table">
            <a:tbl>
              <a:tblPr firstRow="1" bandRow="1">
                <a:tableStyleId>{0E3FDE45-AF77-4B5C-9715-49D594BDF05E}</a:tableStyleId>
              </a:tblPr>
              <a:tblGrid>
                <a:gridCol w="960841">
                  <a:extLst>
                    <a:ext uri="{9D8B030D-6E8A-4147-A177-3AD203B41FA5}">
                      <a16:colId xmlns:a16="http://schemas.microsoft.com/office/drawing/2014/main" val="20000"/>
                    </a:ext>
                  </a:extLst>
                </a:gridCol>
                <a:gridCol w="2001434">
                  <a:extLst>
                    <a:ext uri="{9D8B030D-6E8A-4147-A177-3AD203B41FA5}">
                      <a16:colId xmlns:a16="http://schemas.microsoft.com/office/drawing/2014/main" val="20001"/>
                    </a:ext>
                  </a:extLst>
                </a:gridCol>
              </a:tblGrid>
              <a:tr h="791426">
                <a:tc>
                  <a:txBody>
                    <a:bodyPr/>
                    <a:lstStyle/>
                    <a:p>
                      <a:r>
                        <a:rPr kumimoji="0" lang="en-US" sz="1000" b="0" i="0" u="none" strike="noStrike" kern="1200" cap="none" spc="0" normalizeH="0" baseline="0">
                          <a:ln>
                            <a:noFill/>
                          </a:ln>
                          <a:solidFill>
                            <a:prstClr val="black"/>
                          </a:solidFill>
                          <a:effectLst/>
                          <a:uLnTx/>
                          <a:uFillTx/>
                          <a:latin typeface="Verdana" panose="020B0604030504040204" pitchFamily="34" charset="0"/>
                          <a:ea typeface="+mn-ea"/>
                          <a:cs typeface="+mn-cs"/>
                        </a:rPr>
                        <a:t>C#</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 Basics ,OOPS , Generics, Collections,</a:t>
                      </a: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Array , Loops, LINQ</a:t>
                      </a:r>
                    </a:p>
                  </a:txBody>
                  <a:tcPr/>
                </a:tc>
                <a:extLst>
                  <a:ext uri="{0D108BD9-81ED-4DB2-BD59-A6C34878D82A}">
                    <a16:rowId xmlns:a16="http://schemas.microsoft.com/office/drawing/2014/main" val="236619847"/>
                  </a:ext>
                </a:extLst>
              </a:tr>
              <a:tr h="791426">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 &amp; Core)</a:t>
                      </a:r>
                    </a:p>
                  </a:txBody>
                  <a:tcPr/>
                </a:tc>
                <a:tc>
                  <a:txBody>
                    <a:bodyPr/>
                    <a:lstStyle/>
                    <a:p>
                      <a:r>
                        <a:rPr kumimoji="0" lang="en-US" sz="1000" b="0" i="0" u="none" strike="noStrike" kern="1200" cap="none" spc="0" normalizeH="0" baseline="0">
                          <a:ln>
                            <a:noFill/>
                          </a:ln>
                          <a:solidFill>
                            <a:prstClr val="black"/>
                          </a:solidFill>
                          <a:effectLst/>
                          <a:uLnTx/>
                          <a:uFillTx/>
                          <a:latin typeface="Verdana" panose="020B0604030504040204" pitchFamily="34" charset="0"/>
                          <a:ea typeface="+mn-ea"/>
                          <a:cs typeface="+mn-cs"/>
                        </a:rPr>
                        <a:t>ADO.NET,ASP.NET with MVC5 and WEB API,Entity Framework</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791426">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SQL Server Management Studio</a:t>
                      </a: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val="10001"/>
                  </a:ext>
                </a:extLst>
              </a:tr>
              <a:tr h="791426">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CSS and Angular</a:t>
                      </a:r>
                    </a:p>
                  </a:txBody>
                  <a:tcPr/>
                </a:tc>
                <a:extLst>
                  <a:ext uri="{0D108BD9-81ED-4DB2-BD59-A6C34878D82A}">
                    <a16:rowId xmlns:a16="http://schemas.microsoft.com/office/drawing/2014/main" val="3690906576"/>
                  </a:ext>
                </a:extLst>
              </a:tr>
              <a:tr h="791426">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a:t>
                      </a:r>
                    </a:p>
                  </a:txBody>
                  <a:tcPr/>
                </a:tc>
                <a:extLst>
                  <a:ext uri="{0D108BD9-81ED-4DB2-BD59-A6C34878D82A}">
                    <a16:rowId xmlns:a16="http://schemas.microsoft.com/office/drawing/2014/main" val="3606824522"/>
                  </a:ext>
                </a:extLst>
              </a:tr>
              <a:tr h="791426">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Peer learning , Communication Skills , Team Management , Microsoft Office.</a:t>
                      </a:r>
                    </a:p>
                  </a:txBody>
                  <a:tcPr/>
                </a:tc>
                <a:extLst>
                  <a:ext uri="{0D108BD9-81ED-4DB2-BD59-A6C34878D82A}">
                    <a16:rowId xmlns:a16="http://schemas.microsoft.com/office/drawing/2014/main" val="269121380"/>
                  </a:ext>
                </a:extLst>
              </a:tr>
            </a:tbl>
          </a:graphicData>
        </a:graphic>
      </p:graphicFrame>
      <p:sp>
        <p:nvSpPr>
          <p:cNvPr id="7170" name="Text Placeholder 18"/>
          <p:cNvSpPr>
            <a:spLocks noGrp="1"/>
          </p:cNvSpPr>
          <p:nvPr>
            <p:ph type="body" sz="quarter" idx="36"/>
          </p:nvPr>
        </p:nvSpPr>
        <p:spPr>
          <a:xfrm>
            <a:off x="4724401" y="2960181"/>
            <a:ext cx="4121150" cy="2834132"/>
          </a:xfrm>
        </p:spPr>
        <p:txBody>
          <a:bodyPr/>
          <a:lstStyle/>
          <a:p>
            <a:pPr eaLnBrk="1" hangingPunct="1">
              <a:lnSpc>
                <a:spcPct val="114000"/>
              </a:lnSpc>
            </a:pPr>
            <a:r>
              <a:rPr lang="en-US" altLang="en-US" sz="1200" b="1" dirty="0"/>
              <a:t>Online Railway Ticket Reservation System  </a:t>
            </a:r>
          </a:p>
          <a:p>
            <a:pPr>
              <a:lnSpc>
                <a:spcPct val="114000"/>
              </a:lnSpc>
            </a:pPr>
            <a:r>
              <a:rPr lang="en-US" altLang="en-IN" sz="1050" dirty="0"/>
              <a:t>Case </a:t>
            </a:r>
            <a:r>
              <a:rPr lang="en-IN" altLang="en-US" sz="1050" dirty="0"/>
              <a:t>study of </a:t>
            </a:r>
            <a:r>
              <a:rPr lang="en-US" altLang="en-IN" sz="1050" dirty="0"/>
              <a:t>Online </a:t>
            </a:r>
            <a:r>
              <a:rPr lang="en-US" altLang="en-IN" sz="1050" dirty="0">
                <a:sym typeface="+mn-ea"/>
              </a:rPr>
              <a:t>Flight</a:t>
            </a:r>
            <a:r>
              <a:rPr lang="en-US" altLang="en-US" sz="1050" dirty="0">
                <a:sym typeface="+mn-ea"/>
              </a:rPr>
              <a:t> Booking System </a:t>
            </a:r>
            <a:r>
              <a:rPr lang="en-IN" altLang="en-US" sz="1050" dirty="0"/>
              <a:t>along with </a:t>
            </a:r>
            <a:r>
              <a:rPr lang="en-US" altLang="en-IN" sz="1050" dirty="0"/>
              <a:t>API Gateway</a:t>
            </a:r>
            <a:r>
              <a:rPr lang="en-IN" altLang="en-US" sz="1050" dirty="0"/>
              <a:t>, Swagger</a:t>
            </a:r>
            <a:r>
              <a:rPr lang="en-US" altLang="en-IN" sz="1050" dirty="0"/>
              <a:t>, JWT Authentication, Email Service</a:t>
            </a:r>
            <a:r>
              <a:rPr lang="en-IN" altLang="en-US" sz="1050" dirty="0"/>
              <a:t> and payment , responsive UI with </a:t>
            </a:r>
            <a:r>
              <a:rPr lang="en-US" altLang="en-IN" sz="1050" dirty="0"/>
              <a:t>HTML5,</a:t>
            </a:r>
            <a:r>
              <a:rPr lang="en-US" altLang="en-US" sz="1050" dirty="0"/>
              <a:t> CSS, Bootstrap and Angular used as User Interface.</a:t>
            </a:r>
          </a:p>
          <a:p>
            <a:pPr eaLnBrk="1" hangingPunct="1">
              <a:lnSpc>
                <a:spcPct val="114000"/>
              </a:lnSpc>
            </a:pPr>
            <a:r>
              <a:rPr lang="en-US" altLang="nl-NL" sz="1050" b="1" dirty="0"/>
              <a:t>Technologies used:</a:t>
            </a:r>
          </a:p>
          <a:p>
            <a:pPr marL="228600" indent="-228600" eaLnBrk="1" hangingPunct="1">
              <a:lnSpc>
                <a:spcPct val="114000"/>
              </a:lnSpc>
              <a:buFont typeface="+mj-lt"/>
              <a:buAutoNum type="arabicPeriod"/>
            </a:pPr>
            <a:r>
              <a:rPr lang="en-US" altLang="nl-NL" b="1" dirty="0"/>
              <a:t>Frontend – Angular 13</a:t>
            </a:r>
          </a:p>
          <a:p>
            <a:pPr marL="228600" indent="-228600" eaLnBrk="1" hangingPunct="1">
              <a:lnSpc>
                <a:spcPct val="114000"/>
              </a:lnSpc>
              <a:buFont typeface="+mj-lt"/>
              <a:buAutoNum type="arabicPeriod"/>
            </a:pPr>
            <a:r>
              <a:rPr lang="en-US" altLang="nl-NL" b="1" dirty="0"/>
              <a:t>Database – Microsoft SQL Server Management Studio</a:t>
            </a:r>
          </a:p>
          <a:p>
            <a:pPr marL="228600" indent="-228600" eaLnBrk="1" hangingPunct="1">
              <a:lnSpc>
                <a:spcPct val="114000"/>
              </a:lnSpc>
              <a:buFont typeface="+mj-lt"/>
              <a:buAutoNum type="arabicPeriod"/>
            </a:pPr>
            <a:r>
              <a:rPr lang="en-US" altLang="nl-NL" b="1" dirty="0"/>
              <a:t>Backend – ASP.NET CORE WEB API (.NET 5.0)</a:t>
            </a:r>
          </a:p>
          <a:p>
            <a:pPr marL="228600" indent="-228600" eaLnBrk="1" hangingPunct="1">
              <a:lnSpc>
                <a:spcPct val="114000"/>
              </a:lnSpc>
              <a:buFont typeface="+mj-lt"/>
              <a:buAutoNum type="arabicPeriod"/>
            </a:pPr>
            <a:r>
              <a:rPr lang="en-US" altLang="nl-NL" b="1" dirty="0"/>
              <a:t>Video Link -  </a:t>
            </a:r>
            <a:r>
              <a:rPr lang="en-US" altLang="nl-NL" b="1" dirty="0">
                <a:solidFill>
                  <a:schemeClr val="tx1">
                    <a:lumMod val="95000"/>
                    <a:lumOff val="5000"/>
                  </a:schemeClr>
                </a:solidFill>
                <a:hlinkClick r:id="rId3">
                  <a:extLst>
                    <a:ext uri="{A12FA001-AC4F-418D-AE19-62706E023703}">
                      <ahyp:hlinkClr xmlns:ahyp="http://schemas.microsoft.com/office/drawing/2018/hyperlinkcolor" val="tx"/>
                    </a:ext>
                  </a:extLst>
                </a:hlinkClick>
              </a:rPr>
              <a:t>Online Railway Ticket Reservation</a:t>
            </a:r>
            <a:endParaRPr lang="en-US" altLang="nl-NL" b="1" dirty="0">
              <a:solidFill>
                <a:schemeClr val="tx1">
                  <a:lumMod val="95000"/>
                  <a:lumOff val="5000"/>
                </a:schemeClr>
              </a:solidFill>
            </a:endParaRPr>
          </a:p>
          <a:p>
            <a:pPr marL="228600" indent="-228600" eaLnBrk="1" hangingPunct="1">
              <a:lnSpc>
                <a:spcPct val="114000"/>
              </a:lnSpc>
              <a:buFont typeface="+mj-lt"/>
              <a:buAutoNum type="arabicPeriod"/>
            </a:pPr>
            <a:endParaRPr lang="en-US" altLang="nl-NL" b="1" dirty="0"/>
          </a:p>
          <a:p>
            <a:pPr>
              <a:lnSpc>
                <a:spcPct val="114000"/>
              </a:lnSpc>
            </a:pPr>
            <a:endParaRPr lang="en-IN" altLang="nl-NL" b="1" dirty="0"/>
          </a:p>
          <a:p>
            <a:pPr>
              <a:lnSpc>
                <a:spcPct val="114000"/>
              </a:lnSpc>
            </a:pPr>
            <a:r>
              <a:rPr lang="en-IN" altLang="nl-NL" b="1" dirty="0"/>
              <a:t> </a:t>
            </a: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2"/>
            <a:ext cx="6056312" cy="527207"/>
          </a:xfrm>
        </p:spPr>
        <p:txBody>
          <a:bodyPr/>
          <a:lstStyle/>
          <a:p>
            <a:pPr fontAlgn="base">
              <a:spcBef>
                <a:spcPct val="0"/>
              </a:spcBef>
            </a:pPr>
            <a:r>
              <a:rPr lang="nl-NL" altLang="nl-NL" dirty="0"/>
              <a:t>Analyst</a:t>
            </a:r>
          </a:p>
          <a:p>
            <a:pPr fontAlgn="base">
              <a:spcBef>
                <a:spcPct val="0"/>
              </a:spcBef>
            </a:pPr>
            <a:r>
              <a:rPr lang="nl-NL" altLang="nl-NL" dirty="0"/>
              <a:t>iTransform L&amp;D Leftshift Batch</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10135" y="1598533"/>
            <a:ext cx="3253956" cy="203200"/>
          </a:xfrm>
        </p:spPr>
        <p:txBody>
          <a:bodyPr/>
          <a:lstStyle/>
          <a:p>
            <a:pPr eaLnBrk="1" hangingPunct="1"/>
            <a:r>
              <a:rPr lang="en-IN" b="1" i="0" dirty="0">
                <a:effectLst/>
                <a:latin typeface="Verdana" panose="020B0604030504040204" pitchFamily="34" charset="0"/>
              </a:rPr>
              <a:t>saumyadip.mukherjee@capgemini.com</a:t>
            </a:r>
            <a:endParaRPr lang="nl-NL" altLang="nl-NL" b="1"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8777073418</a:t>
            </a:r>
          </a:p>
        </p:txBody>
      </p:sp>
      <p:sp>
        <p:nvSpPr>
          <p:cNvPr id="7175" name="Text Placeholder 26"/>
          <p:cNvSpPr>
            <a:spLocks noGrp="1"/>
          </p:cNvSpPr>
          <p:nvPr>
            <p:ph type="body" sz="quarter" idx="50"/>
          </p:nvPr>
        </p:nvSpPr>
        <p:spPr>
          <a:xfrm>
            <a:off x="501622" y="2960181"/>
            <a:ext cx="3978346" cy="3607306"/>
          </a:xfrm>
        </p:spPr>
        <p:txBody>
          <a:bodyPr/>
          <a:lstStyle/>
          <a:p>
            <a:r>
              <a:rPr lang="en-US" altLang="en-US" sz="1100" b="1" dirty="0"/>
              <a:t>Full Stack Developer</a:t>
            </a:r>
          </a:p>
          <a:p>
            <a:pPr marL="171450" indent="-171450">
              <a:buFont typeface="Arial" panose="020B0604020202020204" pitchFamily="34" charset="0"/>
              <a:buChar char="•"/>
            </a:pPr>
            <a:r>
              <a:rPr lang="en-US" altLang="en-US" sz="1050" dirty="0">
                <a:sym typeface="+mn-ea"/>
              </a:rPr>
              <a:t>Full Stack developer with Angular and .NET.</a:t>
            </a:r>
            <a:endParaRPr lang="en-US" sz="1050" dirty="0"/>
          </a:p>
          <a:p>
            <a:pPr marL="171450" indent="-171450">
              <a:buFont typeface="Arial" panose="020B0604020202020204" pitchFamily="34" charset="0"/>
              <a:buChar char="•"/>
            </a:pPr>
            <a:r>
              <a:rPr lang="en-US" sz="1050" dirty="0"/>
              <a:t>Hands on experience on </a:t>
            </a:r>
            <a:r>
              <a:rPr lang="en-US" sz="1050" b="1" dirty="0"/>
              <a:t>C#, ADO.NET, LINQ, Entity Framework, ASP.NET MVC with WEB API. Creating RESTFUL APIs with ASP.NET CORE WEB API.</a:t>
            </a:r>
          </a:p>
          <a:p>
            <a:pPr marL="171450" indent="-171450">
              <a:buFont typeface="Arial" panose="020B0604020202020204" pitchFamily="34" charset="0"/>
              <a:buChar char="•"/>
            </a:pPr>
            <a:r>
              <a:rPr lang="en-US" sz="1050" b="0" i="0" u="none" strike="noStrike" dirty="0">
                <a:solidFill>
                  <a:srgbClr val="000000"/>
                </a:solidFill>
                <a:effectLst/>
                <a:latin typeface="Verdana" panose="020B0604030504040204" pitchFamily="34" charset="0"/>
              </a:rPr>
              <a:t>Understanding of </a:t>
            </a:r>
            <a:r>
              <a:rPr lang="en-US" sz="1050" b="1" i="0" u="none" strike="noStrike" dirty="0">
                <a:solidFill>
                  <a:srgbClr val="000000"/>
                </a:solidFill>
                <a:effectLst/>
                <a:latin typeface="Verdana" panose="020B0604030504040204" pitchFamily="34" charset="0"/>
              </a:rPr>
              <a:t>RDMS</a:t>
            </a:r>
            <a:r>
              <a:rPr lang="en-US" sz="1050" b="0" i="0" u="none" strike="noStrike" dirty="0">
                <a:solidFill>
                  <a:srgbClr val="000000"/>
                </a:solidFill>
                <a:effectLst/>
                <a:latin typeface="Verdana" panose="020B0604030504040204" pitchFamily="34" charset="0"/>
              </a:rPr>
              <a:t> concepts using </a:t>
            </a:r>
            <a:r>
              <a:rPr lang="en-US" sz="1050" b="1" i="0" u="none" strike="noStrike" dirty="0">
                <a:solidFill>
                  <a:srgbClr val="000000"/>
                </a:solidFill>
                <a:effectLst/>
                <a:latin typeface="Verdana" panose="020B0604030504040204" pitchFamily="34" charset="0"/>
              </a:rPr>
              <a:t>SQL Server.</a:t>
            </a:r>
            <a:endParaRPr lang="en-US" sz="1050" b="1" dirty="0"/>
          </a:p>
          <a:p>
            <a:pPr marL="171450" indent="-171450">
              <a:buFont typeface="Arial" panose="020B0604020202020204" pitchFamily="34" charset="0"/>
              <a:buChar char="•"/>
            </a:pPr>
            <a:r>
              <a:rPr lang="en-US" sz="1050" dirty="0">
                <a:sym typeface="+mn-ea"/>
              </a:rPr>
              <a:t>Proficient in creating </a:t>
            </a:r>
            <a:r>
              <a:rPr lang="en-US" sz="1050" b="1" dirty="0">
                <a:sym typeface="+mn-ea"/>
              </a:rPr>
              <a:t>Single page Web</a:t>
            </a:r>
            <a:r>
              <a:rPr lang="en-US" sz="1050" dirty="0">
                <a:sym typeface="+mn-ea"/>
              </a:rPr>
              <a:t> Application in </a:t>
            </a:r>
            <a:r>
              <a:rPr lang="en-US" sz="1050" b="1" dirty="0">
                <a:sym typeface="+mn-ea"/>
              </a:rPr>
              <a:t>Angular </a:t>
            </a:r>
            <a:r>
              <a:rPr lang="en-US" sz="1050" dirty="0">
                <a:sym typeface="+mn-ea"/>
              </a:rPr>
              <a:t>with Authentication and routing. Hands on experience in developing web pages using </a:t>
            </a:r>
            <a:r>
              <a:rPr lang="en-US" sz="1050" b="1" dirty="0">
                <a:sym typeface="+mn-ea"/>
              </a:rPr>
              <a:t>HTML5, CSS3, Object Oriented Java script, TypeScript, ES6, JSON, XML</a:t>
            </a:r>
            <a:r>
              <a:rPr lang="en-US" sz="1050" dirty="0">
                <a:sym typeface="+mn-ea"/>
              </a:rPr>
              <a:t>. </a:t>
            </a:r>
          </a:p>
          <a:p>
            <a:pPr marL="171450" indent="-171450">
              <a:buFont typeface="Arial" panose="020B0604020202020204" pitchFamily="34" charset="0"/>
              <a:buChar char="•"/>
            </a:pPr>
            <a:r>
              <a:rPr lang="en-US" sz="1050" dirty="0"/>
              <a:t>Experience in creating documentation with </a:t>
            </a:r>
            <a:r>
              <a:rPr lang="en-US" sz="1050" b="1" dirty="0"/>
              <a:t>Swagger </a:t>
            </a:r>
            <a:r>
              <a:rPr lang="en-US" sz="1050" dirty="0"/>
              <a:t>and </a:t>
            </a:r>
            <a:r>
              <a:rPr lang="en-US" sz="1050" b="1" dirty="0"/>
              <a:t>Postman</a:t>
            </a:r>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Soumyadip Mukherjee</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8524875" y="6221412"/>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94607" y="6305145"/>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Mechanical Engineering : 2018 - 2022</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4" name="Picture Placeholder 3">
            <a:extLst>
              <a:ext uri="{FF2B5EF4-FFF2-40B4-BE49-F238E27FC236}">
                <a16:creationId xmlns:a16="http://schemas.microsoft.com/office/drawing/2014/main" id="{A5F7C54F-DC4D-42F8-AFEC-9599E2B1425F}"/>
              </a:ext>
            </a:extLst>
          </p:cNvPr>
          <p:cNvPicPr>
            <a:picLocks noGrp="1" noChangeAspect="1"/>
          </p:cNvPicPr>
          <p:nvPr>
            <p:ph type="pic" sz="quarter" idx="46"/>
          </p:nvPr>
        </p:nvPicPr>
        <p:blipFill rotWithShape="1">
          <a:blip r:embed="rId8" cstate="print">
            <a:extLst>
              <a:ext uri="{28A0092B-C50C-407E-A947-70E740481C1C}">
                <a14:useLocalDpi xmlns:a14="http://schemas.microsoft.com/office/drawing/2010/main" val="0"/>
              </a:ext>
            </a:extLst>
          </a:blip>
          <a:srcRect l="26405" t="5636" r="19558" b="32853"/>
          <a:stretch/>
        </p:blipFill>
        <p:spPr>
          <a:xfrm>
            <a:off x="763552" y="290513"/>
            <a:ext cx="1532530" cy="1744464"/>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336</TotalTime>
  <Words>284</Words>
  <Application>Microsoft Office PowerPoint</Application>
  <PresentationFormat>Widescreen</PresentationFormat>
  <Paragraphs>53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Saumyadip Mukherjee</cp:lastModifiedBy>
  <cp:revision>121</cp:revision>
  <dcterms:created xsi:type="dcterms:W3CDTF">2020-09-22T06:24:00Z</dcterms:created>
  <dcterms:modified xsi:type="dcterms:W3CDTF">2022-10-11T15:44:11Z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