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3DE70DD-C949-4259-B390-1B23103C0984}" type="datetimeFigureOut">
              <a:rPr lang="en-US" smtClean="0"/>
              <a:t>10/9/2020</a:t>
            </a:fld>
            <a:endParaRPr lang="en-GB"/>
          </a:p>
        </p:txBody>
      </p:sp>
      <p:sp>
        <p:nvSpPr>
          <p:cNvPr id="17" name="Footer Placeholder 16"/>
          <p:cNvSpPr>
            <a:spLocks noGrp="1"/>
          </p:cNvSpPr>
          <p:nvPr>
            <p:ph type="ftr" sz="quarter" idx="11"/>
          </p:nvPr>
        </p:nvSpPr>
        <p:spPr>
          <a:xfrm>
            <a:off x="2898648" y="6355080"/>
            <a:ext cx="3474720" cy="365760"/>
          </a:xfrm>
        </p:spPr>
        <p:txBody>
          <a:bodyPr/>
          <a:lstStyle/>
          <a:p>
            <a:endParaRPr lang="en-GB"/>
          </a:p>
        </p:txBody>
      </p:sp>
      <p:sp>
        <p:nvSpPr>
          <p:cNvPr id="29" name="Slide Number Placeholder 28"/>
          <p:cNvSpPr>
            <a:spLocks noGrp="1"/>
          </p:cNvSpPr>
          <p:nvPr>
            <p:ph type="sldNum" sz="quarter" idx="12"/>
          </p:nvPr>
        </p:nvSpPr>
        <p:spPr>
          <a:xfrm>
            <a:off x="1216152" y="6355080"/>
            <a:ext cx="1219200" cy="365760"/>
          </a:xfrm>
        </p:spPr>
        <p:txBody>
          <a:bodyPr/>
          <a:lstStyle/>
          <a:p>
            <a:fld id="{342FAF44-7492-4D7A-9584-F80857932156}" type="slidenum">
              <a:rPr lang="en-GB" smtClean="0"/>
              <a:t>‹#›</a:t>
            </a:fld>
            <a:endParaRPr lang="en-GB"/>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DE70DD-C949-4259-B390-1B23103C0984}" type="datetimeFigureOut">
              <a:rPr lang="en-US" smtClean="0"/>
              <a:t>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FAF44-7492-4D7A-9584-F8085793215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DE70DD-C949-4259-B390-1B23103C0984}" type="datetimeFigureOut">
              <a:rPr lang="en-US" smtClean="0"/>
              <a:t>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FAF44-7492-4D7A-9584-F80857932156}" type="slidenum">
              <a:rPr lang="en-GB" smtClean="0"/>
              <a:t>‹#›</a:t>
            </a:fld>
            <a:endParaRPr lang="en-GB"/>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3DE70DD-C949-4259-B390-1B23103C0984}" type="datetimeFigureOut">
              <a:rPr lang="en-US" smtClean="0"/>
              <a:t>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FAF44-7492-4D7A-9584-F80857932156}" type="slidenum">
              <a:rPr lang="en-GB" smtClean="0"/>
              <a:t>‹#›</a:t>
            </a:fld>
            <a:endParaRPr lang="en-GB"/>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3DE70DD-C949-4259-B390-1B23103C0984}" type="datetimeFigureOut">
              <a:rPr lang="en-US" smtClean="0"/>
              <a:t>10/9/2020</a:t>
            </a:fld>
            <a:endParaRPr lang="en-GB"/>
          </a:p>
        </p:txBody>
      </p:sp>
      <p:sp>
        <p:nvSpPr>
          <p:cNvPr id="5" name="Footer Placeholder 4"/>
          <p:cNvSpPr>
            <a:spLocks noGrp="1"/>
          </p:cNvSpPr>
          <p:nvPr>
            <p:ph type="ftr" sz="quarter" idx="11"/>
          </p:nvPr>
        </p:nvSpPr>
        <p:spPr>
          <a:xfrm>
            <a:off x="2898648" y="6355080"/>
            <a:ext cx="3474720" cy="365760"/>
          </a:xfrm>
        </p:spPr>
        <p:txBody>
          <a:bodyPr/>
          <a:lstStyle/>
          <a:p>
            <a:endParaRPr lang="en-GB"/>
          </a:p>
        </p:txBody>
      </p:sp>
      <p:sp>
        <p:nvSpPr>
          <p:cNvPr id="6" name="Slide Number Placeholder 5"/>
          <p:cNvSpPr>
            <a:spLocks noGrp="1"/>
          </p:cNvSpPr>
          <p:nvPr>
            <p:ph type="sldNum" sz="quarter" idx="12"/>
          </p:nvPr>
        </p:nvSpPr>
        <p:spPr>
          <a:xfrm>
            <a:off x="1069848" y="6355080"/>
            <a:ext cx="1520952" cy="365760"/>
          </a:xfrm>
        </p:spPr>
        <p:txBody>
          <a:bodyPr/>
          <a:lstStyle/>
          <a:p>
            <a:fld id="{342FAF44-7492-4D7A-9584-F80857932156}" type="slidenum">
              <a:rPr lang="en-GB" smtClean="0"/>
              <a:t>‹#›</a:t>
            </a:fld>
            <a:endParaRPr lang="en-GB"/>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3DE70DD-C949-4259-B390-1B23103C0984}" type="datetimeFigureOut">
              <a:rPr lang="en-US" smtClean="0"/>
              <a:t>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FAF44-7492-4D7A-9584-F80857932156}" type="slidenum">
              <a:rPr lang="en-GB" smtClean="0"/>
              <a:t>‹#›</a:t>
            </a:fld>
            <a:endParaRPr lang="en-GB"/>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3DE70DD-C949-4259-B390-1B23103C0984}" type="datetimeFigureOut">
              <a:rPr lang="en-US" smtClean="0"/>
              <a:t>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2FAF44-7492-4D7A-9584-F80857932156}" type="slidenum">
              <a:rPr lang="en-GB" smtClean="0"/>
              <a:t>‹#›</a:t>
            </a:fld>
            <a:endParaRPr lang="en-GB"/>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3DE70DD-C949-4259-B390-1B23103C0984}" type="datetimeFigureOut">
              <a:rPr lang="en-US" smtClean="0"/>
              <a:t>10/9/2020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2FAF44-7492-4D7A-9584-F80857932156}" type="slidenum">
              <a:rPr lang="en-GB" smtClean="0"/>
              <a:t>‹#›</a:t>
            </a:fld>
            <a:endParaRPr lang="en-GB"/>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70DD-C949-4259-B390-1B23103C0984}" type="datetimeFigureOut">
              <a:rPr lang="en-US" smtClean="0"/>
              <a:t>10/9/2020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2FAF44-7492-4D7A-9584-F80857932156}" type="slidenum">
              <a:rPr lang="en-GB" smtClean="0"/>
              <a:t>‹#›</a:t>
            </a:fld>
            <a:endParaRPr lang="en-GB"/>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DE70DD-C949-4259-B390-1B23103C0984}" type="datetimeFigureOut">
              <a:rPr lang="en-US" smtClean="0"/>
              <a:t>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FAF44-7492-4D7A-9584-F80857932156}" type="slidenum">
              <a:rPr lang="en-GB" smtClean="0"/>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DE70DD-C949-4259-B390-1B23103C0984}" type="datetimeFigureOut">
              <a:rPr lang="en-US" smtClean="0"/>
              <a:t>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FAF44-7492-4D7A-9584-F80857932156}" type="slidenum">
              <a:rPr lang="en-GB" smtClean="0"/>
              <a:t>‹#›</a:t>
            </a:fld>
            <a:endParaRPr lang="en-GB"/>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3DE70DD-C949-4259-B390-1B23103C0984}" type="datetimeFigureOut">
              <a:rPr lang="en-US" smtClean="0"/>
              <a:t>10/9/2020</a:t>
            </a:fld>
            <a:endParaRPr lang="en-GB"/>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42FAF44-7492-4D7A-9584-F80857932156}" type="slidenum">
              <a:rPr lang="en-GB" smtClean="0"/>
              <a:t>‹#›</a:t>
            </a:fld>
            <a:endParaRPr lang="en-GB"/>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Car Accident Severity</a:t>
            </a:r>
            <a:endParaRPr lang="en-GB" dirty="0"/>
          </a:p>
        </p:txBody>
      </p:sp>
      <p:sp>
        <p:nvSpPr>
          <p:cNvPr id="3" name="Subtitle 2"/>
          <p:cNvSpPr>
            <a:spLocks noGrp="1"/>
          </p:cNvSpPr>
          <p:nvPr>
            <p:ph type="subTitle" idx="1"/>
          </p:nvPr>
        </p:nvSpPr>
        <p:spPr/>
        <p:txBody>
          <a:bodyPr>
            <a:normAutofit fontScale="70000" lnSpcReduction="20000"/>
          </a:bodyPr>
          <a:lstStyle/>
          <a:p>
            <a:r>
              <a:rPr lang="en-GB" dirty="0" err="1" smtClean="0"/>
              <a:t>Moksh</a:t>
            </a:r>
            <a:r>
              <a:rPr lang="en-GB" dirty="0" smtClean="0"/>
              <a:t> </a:t>
            </a:r>
            <a:r>
              <a:rPr lang="en-GB" dirty="0" err="1" smtClean="0"/>
              <a:t>Datta</a:t>
            </a:r>
            <a:endParaRPr lang="en-GB" dirty="0" smtClean="0"/>
          </a:p>
          <a:p>
            <a:r>
              <a:rPr lang="en-GB" dirty="0"/>
              <a:t>g</a:t>
            </a:r>
            <a:r>
              <a:rPr lang="en-GB" dirty="0" smtClean="0"/>
              <a:t>ithub.com/</a:t>
            </a:r>
            <a:r>
              <a:rPr lang="en-GB" dirty="0" err="1" smtClean="0"/>
              <a:t>makoshie</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sz="quarter" idx="1"/>
          </p:nvPr>
        </p:nvSpPr>
        <p:spPr/>
        <p:txBody>
          <a:bodyPr/>
          <a:lstStyle/>
          <a:p>
            <a:r>
              <a:rPr lang="en-GB" dirty="0" smtClean="0"/>
              <a:t>Traffic accidents </a:t>
            </a:r>
            <a:r>
              <a:rPr lang="en-GB" dirty="0" smtClean="0"/>
              <a:t>are a cause </a:t>
            </a:r>
            <a:r>
              <a:rPr lang="en-GB" dirty="0" smtClean="0"/>
              <a:t>of 1.35 million deaths globally in 2016. Main cause of death among those aged 15–29 years. Predicted to become the 7th leading cause of death by 2030. Predicting the accident severity in advance could be used to send the exact required staff and equipment to the place of the accident, thus saving a significant amount of lives each year. Road safety should be a prior interest for governments, local authorities and private companies investing in technologies that can help reduce accidents and improve overall driver safety</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EDA-Target</a:t>
            </a:r>
            <a:endParaRPr lang="en-GB" dirty="0"/>
          </a:p>
        </p:txBody>
      </p:sp>
      <p:pic>
        <p:nvPicPr>
          <p:cNvPr id="4" name="Content Placeholder 3" descr="Capture.PNG"/>
          <p:cNvPicPr>
            <a:picLocks noGrp="1" noChangeAspect="1"/>
          </p:cNvPicPr>
          <p:nvPr>
            <p:ph type="pic" idx="1"/>
          </p:nvPr>
        </p:nvPicPr>
        <p:blipFill>
          <a:blip r:embed="rId2"/>
          <a:srcRect t="7427" b="7427"/>
          <a:stretch>
            <a:fillRect/>
          </a:stretch>
        </p:blipFill>
        <p:spPr>
          <a:xfrm>
            <a:off x="1714480" y="3357562"/>
            <a:ext cx="5715040" cy="2786082"/>
          </a:xfrm>
        </p:spPr>
      </p:pic>
      <p:sp>
        <p:nvSpPr>
          <p:cNvPr id="5" name="Text Placeholder 4"/>
          <p:cNvSpPr>
            <a:spLocks noGrp="1"/>
          </p:cNvSpPr>
          <p:nvPr>
            <p:ph type="body" sz="half" idx="2"/>
          </p:nvPr>
        </p:nvSpPr>
        <p:spPr>
          <a:xfrm>
            <a:off x="457200" y="1219200"/>
            <a:ext cx="8229600" cy="1638296"/>
          </a:xfrm>
        </p:spPr>
        <p:txBody>
          <a:bodyPr>
            <a:normAutofit/>
          </a:bodyPr>
          <a:lstStyle/>
          <a:p>
            <a:r>
              <a:rPr lang="en-GB" sz="1800" dirty="0" smtClean="0"/>
              <a:t>The target feature a binary classifier, describing the accident severity. 0: low severity. 1: high severity, from hospitalized wounded injuries to death</a:t>
            </a:r>
            <a:r>
              <a:rPr lang="en-GB" sz="1800" dirty="0" smtClean="0"/>
              <a:t>.</a:t>
            </a:r>
          </a:p>
          <a:p>
            <a:endParaRPr lang="en-GB" sz="1800" dirty="0" smtClean="0"/>
          </a:p>
          <a:p>
            <a:r>
              <a:rPr lang="en-GB" sz="1800" dirty="0" smtClean="0"/>
              <a:t>It is a balanced </a:t>
            </a:r>
            <a:r>
              <a:rPr lang="en-GB" sz="1800" dirty="0" smtClean="0"/>
              <a:t>labelled </a:t>
            </a:r>
            <a:r>
              <a:rPr lang="en-GB" sz="1800" dirty="0" smtClean="0"/>
              <a:t>dataset with more cases of lower severity</a:t>
            </a:r>
            <a:endParaRPr lang="en-GB"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EDA-Seasonality</a:t>
            </a:r>
            <a:endParaRPr lang="en-GB" dirty="0"/>
          </a:p>
        </p:txBody>
      </p:sp>
      <p:sp>
        <p:nvSpPr>
          <p:cNvPr id="3" name="Text Placeholder 2"/>
          <p:cNvSpPr>
            <a:spLocks noGrp="1"/>
          </p:cNvSpPr>
          <p:nvPr>
            <p:ph type="body" idx="1"/>
          </p:nvPr>
        </p:nvSpPr>
        <p:spPr>
          <a:xfrm>
            <a:off x="457200" y="1285874"/>
            <a:ext cx="8258204" cy="1142993"/>
          </a:xfrm>
        </p:spPr>
        <p:txBody>
          <a:bodyPr/>
          <a:lstStyle/>
          <a:p>
            <a:r>
              <a:rPr lang="en-GB" dirty="0" smtClean="0">
                <a:solidFill>
                  <a:schemeClr val="tx1"/>
                </a:solidFill>
              </a:rPr>
              <a:t>The number of traffic accidents decreased over the years from 2005 to 2013, after which the trend became stable.</a:t>
            </a:r>
            <a:endParaRPr lang="en-GB" dirty="0">
              <a:solidFill>
                <a:schemeClr val="tx1"/>
              </a:solidFill>
            </a:endParaRPr>
          </a:p>
        </p:txBody>
      </p:sp>
      <p:pic>
        <p:nvPicPr>
          <p:cNvPr id="7" name="Content Placeholder 6" descr="Capture1.PNG"/>
          <p:cNvPicPr>
            <a:picLocks noGrp="1" noChangeAspect="1"/>
          </p:cNvPicPr>
          <p:nvPr>
            <p:ph sz="quarter" idx="2"/>
          </p:nvPr>
        </p:nvPicPr>
        <p:blipFill>
          <a:blip r:embed="rId2"/>
          <a:stretch>
            <a:fillRect/>
          </a:stretch>
        </p:blipFill>
        <p:spPr>
          <a:xfrm>
            <a:off x="861787" y="2928935"/>
            <a:ext cx="3229426" cy="1790782"/>
          </a:xfrm>
        </p:spPr>
      </p:pic>
      <p:pic>
        <p:nvPicPr>
          <p:cNvPr id="8" name="Content Placeholder 7" descr="Capture2.PNG"/>
          <p:cNvPicPr>
            <a:picLocks noGrp="1" noChangeAspect="1"/>
          </p:cNvPicPr>
          <p:nvPr>
            <p:ph sz="quarter" idx="4"/>
          </p:nvPr>
        </p:nvPicPr>
        <p:blipFill>
          <a:blip r:embed="rId3"/>
          <a:stretch>
            <a:fillRect/>
          </a:stretch>
        </p:blipFill>
        <p:spPr>
          <a:xfrm>
            <a:off x="5276656" y="2928934"/>
            <a:ext cx="2781688" cy="190033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EDA-Seasonality</a:t>
            </a:r>
            <a:endParaRPr lang="en-GB" dirty="0"/>
          </a:p>
        </p:txBody>
      </p:sp>
      <p:sp>
        <p:nvSpPr>
          <p:cNvPr id="3" name="Text Placeholder 2"/>
          <p:cNvSpPr>
            <a:spLocks noGrp="1"/>
          </p:cNvSpPr>
          <p:nvPr>
            <p:ph type="body" idx="1"/>
          </p:nvPr>
        </p:nvSpPr>
        <p:spPr>
          <a:xfrm>
            <a:off x="457200" y="1285874"/>
            <a:ext cx="4040188" cy="1214431"/>
          </a:xfrm>
        </p:spPr>
        <p:txBody>
          <a:bodyPr/>
          <a:lstStyle/>
          <a:p>
            <a:r>
              <a:rPr lang="en-GB" sz="1800" dirty="0" smtClean="0">
                <a:solidFill>
                  <a:schemeClr val="tx1"/>
                </a:solidFill>
              </a:rPr>
              <a:t>Accidents increase from March to June and then again in September, decreasing at the end of the year.</a:t>
            </a:r>
            <a:endParaRPr lang="en-GB" sz="1800" dirty="0">
              <a:solidFill>
                <a:schemeClr val="tx1"/>
              </a:solidFill>
            </a:endParaRPr>
          </a:p>
        </p:txBody>
      </p:sp>
      <p:sp>
        <p:nvSpPr>
          <p:cNvPr id="4" name="Text Placeholder 3"/>
          <p:cNvSpPr>
            <a:spLocks noGrp="1"/>
          </p:cNvSpPr>
          <p:nvPr>
            <p:ph type="body" sz="half" idx="3"/>
          </p:nvPr>
        </p:nvSpPr>
        <p:spPr>
          <a:xfrm>
            <a:off x="4643438" y="1357298"/>
            <a:ext cx="4041775" cy="1133468"/>
          </a:xfrm>
        </p:spPr>
        <p:txBody>
          <a:bodyPr>
            <a:normAutofit/>
          </a:bodyPr>
          <a:lstStyle/>
          <a:p>
            <a:r>
              <a:rPr lang="en-GB" sz="1800" dirty="0" smtClean="0">
                <a:solidFill>
                  <a:schemeClr val="tx1"/>
                </a:solidFill>
              </a:rPr>
              <a:t>Steady trend during the week. More accidents on Friday and less on Sunday</a:t>
            </a:r>
            <a:endParaRPr lang="en-GB" sz="1800" dirty="0">
              <a:solidFill>
                <a:schemeClr val="tx1"/>
              </a:solidFill>
            </a:endParaRPr>
          </a:p>
        </p:txBody>
      </p:sp>
      <p:pic>
        <p:nvPicPr>
          <p:cNvPr id="7" name="Content Placeholder 6" descr="Capture3.PNG"/>
          <p:cNvPicPr>
            <a:picLocks noGrp="1" noChangeAspect="1"/>
          </p:cNvPicPr>
          <p:nvPr>
            <p:ph sz="quarter" idx="2"/>
          </p:nvPr>
        </p:nvPicPr>
        <p:blipFill>
          <a:blip r:embed="rId2"/>
          <a:stretch>
            <a:fillRect/>
          </a:stretch>
        </p:blipFill>
        <p:spPr>
          <a:xfrm>
            <a:off x="500034" y="3143248"/>
            <a:ext cx="3643338" cy="2000263"/>
          </a:xfrm>
        </p:spPr>
      </p:pic>
      <p:pic>
        <p:nvPicPr>
          <p:cNvPr id="8" name="Content Placeholder 7" descr="Capture4.PNG"/>
          <p:cNvPicPr>
            <a:picLocks noGrp="1" noChangeAspect="1"/>
          </p:cNvPicPr>
          <p:nvPr>
            <p:ph sz="quarter" idx="4"/>
          </p:nvPr>
        </p:nvPicPr>
        <p:blipFill>
          <a:blip r:embed="rId3"/>
          <a:stretch>
            <a:fillRect/>
          </a:stretch>
        </p:blipFill>
        <p:spPr>
          <a:xfrm>
            <a:off x="4786315" y="3143248"/>
            <a:ext cx="3857652" cy="192882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EDA-Seasonality</a:t>
            </a:r>
            <a:endParaRPr lang="en-GB" dirty="0"/>
          </a:p>
        </p:txBody>
      </p:sp>
      <p:sp>
        <p:nvSpPr>
          <p:cNvPr id="8" name="Text Placeholder 7"/>
          <p:cNvSpPr>
            <a:spLocks noGrp="1"/>
          </p:cNvSpPr>
          <p:nvPr>
            <p:ph type="body" idx="2"/>
          </p:nvPr>
        </p:nvSpPr>
        <p:spPr/>
        <p:txBody>
          <a:bodyPr/>
          <a:lstStyle/>
          <a:p>
            <a:r>
              <a:rPr lang="en-GB" dirty="0" smtClean="0"/>
              <a:t>Spikes: 8am: people go to work 5-6pm: people return home.</a:t>
            </a:r>
            <a:endParaRPr lang="en-GB" dirty="0"/>
          </a:p>
        </p:txBody>
      </p:sp>
      <p:pic>
        <p:nvPicPr>
          <p:cNvPr id="9" name="Content Placeholder 8" descr="Capture5.PNG"/>
          <p:cNvPicPr>
            <a:picLocks noGrp="1" noChangeAspect="1"/>
          </p:cNvPicPr>
          <p:nvPr>
            <p:ph sz="quarter" idx="1"/>
          </p:nvPr>
        </p:nvPicPr>
        <p:blipFill>
          <a:blip r:embed="rId2"/>
          <a:stretch>
            <a:fillRect/>
          </a:stretch>
        </p:blipFill>
        <p:spPr>
          <a:xfrm>
            <a:off x="642910" y="1071546"/>
            <a:ext cx="5000660" cy="378621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Text Placeholder 2"/>
          <p:cNvSpPr>
            <a:spLocks noGrp="1"/>
          </p:cNvSpPr>
          <p:nvPr>
            <p:ph type="body" idx="2"/>
          </p:nvPr>
        </p:nvSpPr>
        <p:spPr/>
        <p:txBody>
          <a:bodyPr>
            <a:normAutofit fontScale="92500"/>
          </a:bodyPr>
          <a:lstStyle/>
          <a:p>
            <a:r>
              <a:rPr lang="en-GB" dirty="0" smtClean="0"/>
              <a:t>This table reports the results of the evaluation of each model. Algorithm </a:t>
            </a:r>
            <a:r>
              <a:rPr lang="en-GB" dirty="0" err="1" smtClean="0"/>
              <a:t>Jaccard</a:t>
            </a:r>
            <a:r>
              <a:rPr lang="en-GB" dirty="0" smtClean="0"/>
              <a:t> f1-score Precision Recall Time(s) Random Forest 0.722 0.72 0.724 0.591 6.588 Logistic Regression 0.661 0.65 0.667 0.456 6.530 KNN 0.664 0.66 0.652 0.506 200.58 SVM 0.659 0.65 0.630 0.528 403.92 With no doubt the Random Forest is the best model, in the same time as the log. res. it improves the accuracy from 0.66 to 0.72 and the recall from 0.45 to 0.59.</a:t>
            </a:r>
            <a:endParaRPr lang="en-GB" dirty="0"/>
          </a:p>
        </p:txBody>
      </p:sp>
      <p:pic>
        <p:nvPicPr>
          <p:cNvPr id="5" name="Content Placeholder 4" descr="Capture.PNG"/>
          <p:cNvPicPr>
            <a:picLocks noGrp="1" noChangeAspect="1"/>
          </p:cNvPicPr>
          <p:nvPr>
            <p:ph sz="quarter" idx="1"/>
          </p:nvPr>
        </p:nvPicPr>
        <p:blipFill>
          <a:blip r:embed="rId2"/>
          <a:stretch>
            <a:fillRect/>
          </a:stretch>
        </p:blipFill>
        <p:spPr>
          <a:xfrm>
            <a:off x="1500167" y="1071546"/>
            <a:ext cx="3786214" cy="400052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sz="quarter" idx="1"/>
          </p:nvPr>
        </p:nvSpPr>
        <p:spPr/>
        <p:txBody>
          <a:bodyPr/>
          <a:lstStyle/>
          <a:p>
            <a:r>
              <a:rPr lang="en-GB" dirty="0" smtClean="0"/>
              <a:t>Built useful models to predict the severity of a traffic accident. Accuracy of the models has room for improvement.</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TotalTime>
  <Words>323</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Origin</vt:lpstr>
      <vt:lpstr>Car Accident Severity</vt:lpstr>
      <vt:lpstr>INTRODUCTION</vt:lpstr>
      <vt:lpstr>EDA-Target</vt:lpstr>
      <vt:lpstr>EDA-Seasonality</vt:lpstr>
      <vt:lpstr>EDA-Seasonality</vt:lpstr>
      <vt:lpstr>EDA-Seasonality</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ABC</dc:creator>
  <cp:lastModifiedBy>ABC</cp:lastModifiedBy>
  <cp:revision>2</cp:revision>
  <dcterms:created xsi:type="dcterms:W3CDTF">2020-10-09T03:11:13Z</dcterms:created>
  <dcterms:modified xsi:type="dcterms:W3CDTF">2020-10-09T03:25:29Z</dcterms:modified>
</cp:coreProperties>
</file>