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7" r:id="rId2"/>
    <p:sldId id="258" r:id="rId3"/>
    <p:sldId id="259" r:id="rId4"/>
    <p:sldId id="269" r:id="rId5"/>
    <p:sldId id="260" r:id="rId6"/>
    <p:sldId id="262" r:id="rId7"/>
    <p:sldId id="266" r:id="rId8"/>
    <p:sldId id="263" r:id="rId9"/>
    <p:sldId id="264" r:id="rId10"/>
    <p:sldId id="265" r:id="rId11"/>
    <p:sldId id="268" r:id="rId1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39065C-39D2-41F6-9F2A-C5378F250A5F}" v="2" dt="2024-12-06T06:34:21.5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6623" autoAdjust="0"/>
  </p:normalViewPr>
  <p:slideViewPr>
    <p:cSldViewPr snapToGrid="0">
      <p:cViewPr varScale="1">
        <p:scale>
          <a:sx n="38" d="100"/>
          <a:sy n="38" d="100"/>
        </p:scale>
        <p:origin x="40" y="2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真実 加藤" userId="a9ed42993a33e28e" providerId="LiveId" clId="{E639065C-39D2-41F6-9F2A-C5378F250A5F}"/>
    <pc:docChg chg="addSld delSld modSld">
      <pc:chgData name="真実 加藤" userId="a9ed42993a33e28e" providerId="LiveId" clId="{E639065C-39D2-41F6-9F2A-C5378F250A5F}" dt="2024-12-06T14:14:33.031" v="721" actId="1076"/>
      <pc:docMkLst>
        <pc:docMk/>
      </pc:docMkLst>
      <pc:sldChg chg="modSp mod">
        <pc:chgData name="真実 加藤" userId="a9ed42993a33e28e" providerId="LiveId" clId="{E639065C-39D2-41F6-9F2A-C5378F250A5F}" dt="2024-12-06T06:29:46.360" v="2" actId="115"/>
        <pc:sldMkLst>
          <pc:docMk/>
          <pc:sldMk cId="707820501" sldId="257"/>
        </pc:sldMkLst>
        <pc:spChg chg="mod">
          <ac:chgData name="真実 加藤" userId="a9ed42993a33e28e" providerId="LiveId" clId="{E639065C-39D2-41F6-9F2A-C5378F250A5F}" dt="2024-12-06T06:29:46.360" v="2" actId="115"/>
          <ac:spMkLst>
            <pc:docMk/>
            <pc:sldMk cId="707820501" sldId="257"/>
            <ac:spMk id="2" creationId="{2557A19F-6261-E313-6F52-3BD6B32746AA}"/>
          </ac:spMkLst>
        </pc:spChg>
      </pc:sldChg>
      <pc:sldChg chg="del">
        <pc:chgData name="真実 加藤" userId="a9ed42993a33e28e" providerId="LiveId" clId="{E639065C-39D2-41F6-9F2A-C5378F250A5F}" dt="2024-12-06T06:50:27.369" v="435" actId="2696"/>
        <pc:sldMkLst>
          <pc:docMk/>
          <pc:sldMk cId="1213099930" sldId="261"/>
        </pc:sldMkLst>
      </pc:sldChg>
      <pc:sldChg chg="modNotesTx">
        <pc:chgData name="真実 加藤" userId="a9ed42993a33e28e" providerId="LiveId" clId="{E639065C-39D2-41F6-9F2A-C5378F250A5F}" dt="2024-12-06T14:13:35.245" v="623" actId="20577"/>
        <pc:sldMkLst>
          <pc:docMk/>
          <pc:sldMk cId="3021838649" sldId="262"/>
        </pc:sldMkLst>
      </pc:sldChg>
      <pc:sldChg chg="modSp mod">
        <pc:chgData name="真実 加藤" userId="a9ed42993a33e28e" providerId="LiveId" clId="{E639065C-39D2-41F6-9F2A-C5378F250A5F}" dt="2024-12-06T06:56:22.011" v="440" actId="255"/>
        <pc:sldMkLst>
          <pc:docMk/>
          <pc:sldMk cId="2098358276" sldId="263"/>
        </pc:sldMkLst>
        <pc:spChg chg="mod">
          <ac:chgData name="真実 加藤" userId="a9ed42993a33e28e" providerId="LiveId" clId="{E639065C-39D2-41F6-9F2A-C5378F250A5F}" dt="2024-12-06T06:56:22.011" v="440" actId="255"/>
          <ac:spMkLst>
            <pc:docMk/>
            <pc:sldMk cId="2098358276" sldId="263"/>
            <ac:spMk id="5" creationId="{1053FC03-EE5D-CDF3-F690-57063EC89668}"/>
          </ac:spMkLst>
        </pc:spChg>
      </pc:sldChg>
      <pc:sldChg chg="modSp mod modNotesTx">
        <pc:chgData name="真実 加藤" userId="a9ed42993a33e28e" providerId="LiveId" clId="{E639065C-39D2-41F6-9F2A-C5378F250A5F}" dt="2024-12-06T14:14:33.031" v="721" actId="1076"/>
        <pc:sldMkLst>
          <pc:docMk/>
          <pc:sldMk cId="3324852277" sldId="265"/>
        </pc:sldMkLst>
        <pc:spChg chg="mod">
          <ac:chgData name="真実 加藤" userId="a9ed42993a33e28e" providerId="LiveId" clId="{E639065C-39D2-41F6-9F2A-C5378F250A5F}" dt="2024-12-06T14:14:33.031" v="721" actId="1076"/>
          <ac:spMkLst>
            <pc:docMk/>
            <pc:sldMk cId="3324852277" sldId="265"/>
            <ac:spMk id="2" creationId="{479BDDF2-BB22-DD92-0EA5-5CCEC38C71FB}"/>
          </ac:spMkLst>
        </pc:spChg>
      </pc:sldChg>
      <pc:sldChg chg="modNotesTx">
        <pc:chgData name="真実 加藤" userId="a9ed42993a33e28e" providerId="LiveId" clId="{E639065C-39D2-41F6-9F2A-C5378F250A5F}" dt="2024-12-06T06:31:44.104" v="312" actId="20577"/>
        <pc:sldMkLst>
          <pc:docMk/>
          <pc:sldMk cId="2254985553" sldId="266"/>
        </pc:sldMkLst>
      </pc:sldChg>
      <pc:sldChg chg="new del">
        <pc:chgData name="真実 加藤" userId="a9ed42993a33e28e" providerId="LiveId" clId="{E639065C-39D2-41F6-9F2A-C5378F250A5F}" dt="2024-12-06T06:34:36.232" v="319" actId="47"/>
        <pc:sldMkLst>
          <pc:docMk/>
          <pc:sldMk cId="4199503605" sldId="267"/>
        </pc:sldMkLst>
      </pc:sldChg>
      <pc:sldChg chg="addSp delSp add del setBg delDesignElem">
        <pc:chgData name="真実 加藤" userId="a9ed42993a33e28e" providerId="LiveId" clId="{E639065C-39D2-41F6-9F2A-C5378F250A5F}" dt="2024-12-06T06:34:21.595" v="317"/>
        <pc:sldMkLst>
          <pc:docMk/>
          <pc:sldMk cId="962338931" sldId="268"/>
        </pc:sldMkLst>
        <pc:spChg chg="add del">
          <ac:chgData name="真実 加藤" userId="a9ed42993a33e28e" providerId="LiveId" clId="{E639065C-39D2-41F6-9F2A-C5378F250A5F}" dt="2024-12-06T06:34:21.595" v="317"/>
          <ac:spMkLst>
            <pc:docMk/>
            <pc:sldMk cId="962338931" sldId="268"/>
            <ac:spMk id="8" creationId="{04F0EE78-141A-1CF1-4064-3FEEE33151FD}"/>
          </ac:spMkLst>
        </pc:spChg>
        <pc:spChg chg="add del">
          <ac:chgData name="真実 加藤" userId="a9ed42993a33e28e" providerId="LiveId" clId="{E639065C-39D2-41F6-9F2A-C5378F250A5F}" dt="2024-12-06T06:34:21.595" v="317"/>
          <ac:spMkLst>
            <pc:docMk/>
            <pc:sldMk cId="962338931" sldId="268"/>
            <ac:spMk id="10" creationId="{E373624E-2DC9-A412-1F54-C3ED6EB8FFED}"/>
          </ac:spMkLst>
        </pc:spChg>
        <pc:spChg chg="add del">
          <ac:chgData name="真実 加藤" userId="a9ed42993a33e28e" providerId="LiveId" clId="{E639065C-39D2-41F6-9F2A-C5378F250A5F}" dt="2024-12-06T06:34:21.595" v="317"/>
          <ac:spMkLst>
            <pc:docMk/>
            <pc:sldMk cId="962338931" sldId="268"/>
            <ac:spMk id="12" creationId="{8D7DED3F-6958-D3A9-2A3A-83E74A36BB83}"/>
          </ac:spMkLst>
        </pc:spChg>
        <pc:spChg chg="add del">
          <ac:chgData name="真実 加藤" userId="a9ed42993a33e28e" providerId="LiveId" clId="{E639065C-39D2-41F6-9F2A-C5378F250A5F}" dt="2024-12-06T06:34:21.595" v="317"/>
          <ac:spMkLst>
            <pc:docMk/>
            <pc:sldMk cId="962338931" sldId="268"/>
            <ac:spMk id="14" creationId="{10815D50-A191-DFAD-6382-13C0E01CE646}"/>
          </ac:spMkLst>
        </pc:spChg>
      </pc:sldChg>
      <pc:sldChg chg="modSp add mod modNotesTx">
        <pc:chgData name="真実 加藤" userId="a9ed42993a33e28e" providerId="LiveId" clId="{E639065C-39D2-41F6-9F2A-C5378F250A5F}" dt="2024-12-06T06:57:08.427" v="488" actId="20577"/>
        <pc:sldMkLst>
          <pc:docMk/>
          <pc:sldMk cId="3935048179" sldId="268"/>
        </pc:sldMkLst>
        <pc:spChg chg="mod">
          <ac:chgData name="真実 加藤" userId="a9ed42993a33e28e" providerId="LiveId" clId="{E639065C-39D2-41F6-9F2A-C5378F250A5F}" dt="2024-12-06T06:35:06.956" v="326" actId="1076"/>
          <ac:spMkLst>
            <pc:docMk/>
            <pc:sldMk cId="3935048179" sldId="268"/>
            <ac:spMk id="2" creationId="{367826FF-CF72-27A0-401C-BE6C28A620F2}"/>
          </ac:spMkLst>
        </pc:spChg>
        <pc:spChg chg="mod">
          <ac:chgData name="真実 加藤" userId="a9ed42993a33e28e" providerId="LiveId" clId="{E639065C-39D2-41F6-9F2A-C5378F250A5F}" dt="2024-12-06T06:35:55.156" v="434" actId="1076"/>
          <ac:spMkLst>
            <pc:docMk/>
            <pc:sldMk cId="3935048179" sldId="268"/>
            <ac:spMk id="13" creationId="{DB555A14-8754-733F-FB63-8F747F69481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BDAFB8-77A5-4333-B730-D96D77DCC2E7}" type="datetimeFigureOut">
              <a:rPr kumimoji="1" lang="ja-JP" altLang="en-US" smtClean="0"/>
              <a:t>2024/12/6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93FBC2-72F2-4F3E-8ADB-65901C6774F2}" type="slidenum">
              <a:rPr kumimoji="1" lang="ja-JP" altLang="en-US" smtClean="0"/>
              <a:t>‹#›</a:t>
            </a:fld>
            <a:endParaRPr kumimoji="1" lang="ja-JP" altLang="en-US"/>
          </a:p>
        </p:txBody>
      </p:sp>
    </p:spTree>
    <p:extLst>
      <p:ext uri="{BB962C8B-B14F-4D97-AF65-F5344CB8AC3E}">
        <p14:creationId xmlns:p14="http://schemas.microsoft.com/office/powerpoint/2010/main" val="146335920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お腹にやさしく の加藤と坂井です。我々が開発したアプリ、</a:t>
            </a:r>
            <a:r>
              <a:rPr kumimoji="1" lang="en-US" altLang="ja-JP" dirty="0" err="1"/>
              <a:t>ConneCre</a:t>
            </a:r>
            <a:r>
              <a:rPr kumimoji="1" lang="ja-JP" altLang="en-US" dirty="0"/>
              <a:t>について発表したいと思います。よろしくお願いします。</a:t>
            </a:r>
          </a:p>
        </p:txBody>
      </p:sp>
      <p:sp>
        <p:nvSpPr>
          <p:cNvPr id="4" name="スライド番号プレースホルダー 3"/>
          <p:cNvSpPr>
            <a:spLocks noGrp="1"/>
          </p:cNvSpPr>
          <p:nvPr>
            <p:ph type="sldNum" sz="quarter" idx="5"/>
          </p:nvPr>
        </p:nvSpPr>
        <p:spPr/>
        <p:txBody>
          <a:bodyPr/>
          <a:lstStyle/>
          <a:p>
            <a:fld id="{EB651423-109F-4901-9B05-CA936D1E079E}" type="slidenum">
              <a:rPr kumimoji="1" lang="ja-JP" altLang="en-US" smtClean="0"/>
              <a:t>1</a:t>
            </a:fld>
            <a:endParaRPr kumimoji="1" lang="ja-JP" altLang="en-US"/>
          </a:p>
        </p:txBody>
      </p:sp>
    </p:spTree>
    <p:extLst>
      <p:ext uri="{BB962C8B-B14F-4D97-AF65-F5344CB8AC3E}">
        <p14:creationId xmlns:p14="http://schemas.microsoft.com/office/powerpoint/2010/main" val="9081403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今回のチャレキャラで、私達は初めてこれほどの規模のアプリケーションを複数人で共同開発したので、</a:t>
            </a:r>
            <a:endParaRPr kumimoji="1" lang="en-US" altLang="ja-JP" dirty="0"/>
          </a:p>
          <a:p>
            <a:r>
              <a:rPr kumimoji="1" lang="ja-JP" altLang="en-US" dirty="0"/>
              <a:t>基本的なプログラミングの能力、相手を気遣うような可読性の高いプログラムを書く能力が身に付きました。</a:t>
            </a:r>
            <a:endParaRPr kumimoji="1" lang="en-US" altLang="ja-JP" dirty="0"/>
          </a:p>
          <a:p>
            <a:r>
              <a:rPr kumimoji="1" lang="ja-JP" altLang="en-US" dirty="0"/>
              <a:t>また、チームメイトとの進捗の共有や相談を経て、コミュニケーション能力が向上しました。</a:t>
            </a:r>
            <a:endParaRPr kumimoji="1" lang="en-US" altLang="ja-JP" dirty="0"/>
          </a:p>
          <a:p>
            <a:r>
              <a:rPr kumimoji="1" lang="ja-JP" altLang="en-US" dirty="0"/>
              <a:t>このような機会を提供してくださり、本当にありがとうございました。</a:t>
            </a:r>
          </a:p>
        </p:txBody>
      </p:sp>
      <p:sp>
        <p:nvSpPr>
          <p:cNvPr id="4" name="スライド番号プレースホルダー 3"/>
          <p:cNvSpPr>
            <a:spLocks noGrp="1"/>
          </p:cNvSpPr>
          <p:nvPr>
            <p:ph type="sldNum" sz="quarter" idx="5"/>
          </p:nvPr>
        </p:nvSpPr>
        <p:spPr/>
        <p:txBody>
          <a:bodyPr/>
          <a:lstStyle/>
          <a:p>
            <a:fld id="{2593FBC2-72F2-4F3E-8ADB-65901C6774F2}" type="slidenum">
              <a:rPr kumimoji="1" lang="ja-JP" altLang="en-US" smtClean="0"/>
              <a:t>10</a:t>
            </a:fld>
            <a:endParaRPr kumimoji="1" lang="ja-JP" altLang="en-US"/>
          </a:p>
        </p:txBody>
      </p:sp>
    </p:spTree>
    <p:extLst>
      <p:ext uri="{BB962C8B-B14F-4D97-AF65-F5344CB8AC3E}">
        <p14:creationId xmlns:p14="http://schemas.microsoft.com/office/powerpoint/2010/main" val="26622382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C306FB-21DE-43FF-8A4D-D6DF9610BC10}"/>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84980C86-4727-E6BB-2253-F1CF3C368B8F}"/>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86878D74-2197-7BBE-B82A-87F50C355B86}"/>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EC522DA7-6F79-A456-1943-D8BF172BFA62}"/>
              </a:ext>
            </a:extLst>
          </p:cNvPr>
          <p:cNvSpPr>
            <a:spLocks noGrp="1"/>
          </p:cNvSpPr>
          <p:nvPr>
            <p:ph type="sldNum" sz="quarter" idx="5"/>
          </p:nvPr>
        </p:nvSpPr>
        <p:spPr/>
        <p:txBody>
          <a:bodyPr/>
          <a:lstStyle/>
          <a:p>
            <a:fld id="{2593FBC2-72F2-4F3E-8ADB-65901C6774F2}" type="slidenum">
              <a:rPr kumimoji="1" lang="ja-JP" altLang="en-US" smtClean="0"/>
              <a:t>11</a:t>
            </a:fld>
            <a:endParaRPr kumimoji="1" lang="ja-JP" altLang="en-US"/>
          </a:p>
        </p:txBody>
      </p:sp>
    </p:spTree>
    <p:extLst>
      <p:ext uri="{BB962C8B-B14F-4D97-AF65-F5344CB8AC3E}">
        <p14:creationId xmlns:p14="http://schemas.microsoft.com/office/powerpoint/2010/main" val="1695870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アプリ名にもなっている「</a:t>
            </a:r>
            <a:r>
              <a:rPr kumimoji="1" lang="en-US" altLang="ja-JP" dirty="0" err="1"/>
              <a:t>ConneCre</a:t>
            </a:r>
            <a:r>
              <a:rPr kumimoji="1" lang="ja-JP" altLang="en-US" dirty="0"/>
              <a:t>」は、「クリエイターを繋げる」という意味があります。</a:t>
            </a:r>
            <a:endParaRPr kumimoji="1" lang="en-US" altLang="ja-JP" dirty="0"/>
          </a:p>
          <a:p>
            <a:r>
              <a:rPr kumimoji="1" lang="ja-JP" altLang="en-US" dirty="0"/>
              <a:t>私たちは、ハッカソンに参加する学生が、「チームメンバーを探し、チームを結成する」ことの手助けができる、募集、マッチングサービスを開発しました。</a:t>
            </a:r>
            <a:endParaRPr kumimoji="1" lang="en-US" altLang="ja-JP" dirty="0"/>
          </a:p>
        </p:txBody>
      </p:sp>
      <p:sp>
        <p:nvSpPr>
          <p:cNvPr id="4" name="スライド番号プレースホルダー 3"/>
          <p:cNvSpPr>
            <a:spLocks noGrp="1"/>
          </p:cNvSpPr>
          <p:nvPr>
            <p:ph type="sldNum" sz="quarter" idx="5"/>
          </p:nvPr>
        </p:nvSpPr>
        <p:spPr/>
        <p:txBody>
          <a:bodyPr/>
          <a:lstStyle/>
          <a:p>
            <a:fld id="{EB651423-109F-4901-9B05-CA936D1E079E}" type="slidenum">
              <a:rPr kumimoji="1" lang="ja-JP" altLang="en-US" smtClean="0"/>
              <a:t>2</a:t>
            </a:fld>
            <a:endParaRPr kumimoji="1" lang="ja-JP" altLang="en-US"/>
          </a:p>
        </p:txBody>
      </p:sp>
    </p:spTree>
    <p:extLst>
      <p:ext uri="{BB962C8B-B14F-4D97-AF65-F5344CB8AC3E}">
        <p14:creationId xmlns:p14="http://schemas.microsoft.com/office/powerpoint/2010/main" val="41328224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みなさんは、こういった経験がないでしょうか？</a:t>
            </a:r>
            <a:endParaRPr kumimoji="1" lang="en-US" altLang="ja-JP" dirty="0"/>
          </a:p>
          <a:p>
            <a:r>
              <a:rPr kumimoji="1" lang="ja-JP" altLang="en-US" dirty="0"/>
              <a:t>ハッカソンなどのイベントで、共同開発をしてくれるメンバーを集めるのに苦労する。</a:t>
            </a:r>
            <a:endParaRPr kumimoji="1" lang="en-US" altLang="ja-JP" dirty="0"/>
          </a:p>
          <a:p>
            <a:r>
              <a:rPr kumimoji="1" lang="ja-JP" altLang="en-US" dirty="0"/>
              <a:t>とりあえず参加してみたはいいものの、特に作りたいものがない。</a:t>
            </a:r>
            <a:endParaRPr kumimoji="1" lang="en-US" altLang="ja-JP" dirty="0"/>
          </a:p>
          <a:p>
            <a:endParaRPr kumimoji="1" lang="en-US" altLang="ja-JP" dirty="0"/>
          </a:p>
          <a:p>
            <a:r>
              <a:rPr kumimoji="1" lang="ja-JP" altLang="en-US" dirty="0"/>
              <a:t>我々は二人で開発を行っていたのですが、どちらもバックエンドが得意でフロントエンド苦手なので、ユーザーインターフェースの開発が難航しました。</a:t>
            </a:r>
            <a:endParaRPr kumimoji="1" lang="en-US" altLang="ja-JP" dirty="0"/>
          </a:p>
        </p:txBody>
      </p:sp>
      <p:sp>
        <p:nvSpPr>
          <p:cNvPr id="4" name="スライド番号プレースホルダー 3"/>
          <p:cNvSpPr>
            <a:spLocks noGrp="1"/>
          </p:cNvSpPr>
          <p:nvPr>
            <p:ph type="sldNum" sz="quarter" idx="5"/>
          </p:nvPr>
        </p:nvSpPr>
        <p:spPr/>
        <p:txBody>
          <a:bodyPr/>
          <a:lstStyle/>
          <a:p>
            <a:fld id="{EB651423-109F-4901-9B05-CA936D1E079E}" type="slidenum">
              <a:rPr kumimoji="1" lang="ja-JP" altLang="en-US" smtClean="0"/>
              <a:t>3</a:t>
            </a:fld>
            <a:endParaRPr kumimoji="1" lang="ja-JP" altLang="en-US"/>
          </a:p>
        </p:txBody>
      </p:sp>
    </p:spTree>
    <p:extLst>
      <p:ext uri="{BB962C8B-B14F-4D97-AF65-F5344CB8AC3E}">
        <p14:creationId xmlns:p14="http://schemas.microsoft.com/office/powerpoint/2010/main" val="28983675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9F49A9-98F5-C880-BC68-2783493BF032}"/>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3826DD75-4E84-4C21-701F-B9502A7EC853}"/>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5D6F4691-B475-B30F-A69A-36E4E24466FA}"/>
              </a:ext>
            </a:extLst>
          </p:cNvPr>
          <p:cNvSpPr>
            <a:spLocks noGrp="1"/>
          </p:cNvSpPr>
          <p:nvPr>
            <p:ph type="body" idx="1"/>
          </p:nvPr>
        </p:nvSpPr>
        <p:spPr/>
        <p:txBody>
          <a:bodyPr/>
          <a:lstStyle/>
          <a:p>
            <a:r>
              <a:rPr kumimoji="1" lang="ja-JP" altLang="en-US" dirty="0"/>
              <a:t>これは、実際にチャレキャラ参加者の</a:t>
            </a:r>
            <a:r>
              <a:rPr kumimoji="1" lang="en-US" altLang="ja-JP" dirty="0"/>
              <a:t>discord</a:t>
            </a:r>
            <a:r>
              <a:rPr kumimoji="1" lang="ja-JP" altLang="en-US" dirty="0"/>
              <a:t>で実施したアンケートです。</a:t>
            </a:r>
            <a:endParaRPr kumimoji="1" lang="en-US" altLang="ja-JP" dirty="0"/>
          </a:p>
          <a:p>
            <a:r>
              <a:rPr kumimoji="1" lang="ja-JP" altLang="en-US" dirty="0"/>
              <a:t>この結果から分かる通り、参加者のうち</a:t>
            </a:r>
            <a:r>
              <a:rPr kumimoji="1" lang="en-US" altLang="ja-JP" dirty="0"/>
              <a:t>8</a:t>
            </a:r>
            <a:r>
              <a:rPr kumimoji="1" lang="ja-JP" altLang="en-US" dirty="0"/>
              <a:t>割の方は作りたいものがありませんでした。</a:t>
            </a:r>
            <a:endParaRPr kumimoji="1" lang="en-US" altLang="ja-JP" dirty="0"/>
          </a:p>
        </p:txBody>
      </p:sp>
      <p:sp>
        <p:nvSpPr>
          <p:cNvPr id="4" name="スライド番号プレースホルダー 3">
            <a:extLst>
              <a:ext uri="{FF2B5EF4-FFF2-40B4-BE49-F238E27FC236}">
                <a16:creationId xmlns:a16="http://schemas.microsoft.com/office/drawing/2014/main" id="{79F5E55A-6477-BE04-4372-D13E03DD645B}"/>
              </a:ext>
            </a:extLst>
          </p:cNvPr>
          <p:cNvSpPr>
            <a:spLocks noGrp="1"/>
          </p:cNvSpPr>
          <p:nvPr>
            <p:ph type="sldNum" sz="quarter" idx="5"/>
          </p:nvPr>
        </p:nvSpPr>
        <p:spPr/>
        <p:txBody>
          <a:bodyPr/>
          <a:lstStyle/>
          <a:p>
            <a:fld id="{2593FBC2-72F2-4F3E-8ADB-65901C6774F2}" type="slidenum">
              <a:rPr kumimoji="1" lang="ja-JP" altLang="en-US" smtClean="0"/>
              <a:t>4</a:t>
            </a:fld>
            <a:endParaRPr kumimoji="1" lang="ja-JP" altLang="en-US"/>
          </a:p>
        </p:txBody>
      </p:sp>
    </p:spTree>
    <p:extLst>
      <p:ext uri="{BB962C8B-B14F-4D97-AF65-F5344CB8AC3E}">
        <p14:creationId xmlns:p14="http://schemas.microsoft.com/office/powerpoint/2010/main" val="32827009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このような課題を解決してくれるのが、我々の開発した</a:t>
            </a:r>
            <a:r>
              <a:rPr kumimoji="1" lang="en-US" altLang="ja-JP" dirty="0" err="1"/>
              <a:t>ConneCre</a:t>
            </a:r>
            <a:r>
              <a:rPr kumimoji="1" lang="ja-JP" altLang="en-US" dirty="0"/>
              <a:t>です。</a:t>
            </a:r>
            <a:endParaRPr kumimoji="1" lang="en-US" altLang="ja-JP" dirty="0"/>
          </a:p>
          <a:p>
            <a:r>
              <a:rPr kumimoji="1" lang="en-US" altLang="ja-JP" dirty="0" err="1"/>
              <a:t>ConneCre</a:t>
            </a:r>
            <a:r>
              <a:rPr kumimoji="1" lang="ja-JP" altLang="en-US" dirty="0"/>
              <a:t>は、「募集・応募機能」と「ジャムマッチング機能」の</a:t>
            </a:r>
            <a:r>
              <a:rPr kumimoji="1" lang="en-US" altLang="ja-JP" dirty="0"/>
              <a:t>2</a:t>
            </a:r>
            <a:r>
              <a:rPr kumimoji="1" lang="ja-JP" altLang="en-US" dirty="0"/>
              <a:t>つを用意しています。</a:t>
            </a:r>
            <a:endParaRPr kumimoji="1" lang="en-US" altLang="ja-JP" dirty="0"/>
          </a:p>
          <a:p>
            <a:r>
              <a:rPr kumimoji="1" lang="ja-JP" altLang="en-US" dirty="0"/>
              <a:t>先ほど示したデータの通り、約</a:t>
            </a:r>
            <a:r>
              <a:rPr kumimoji="1" lang="en-US" altLang="ja-JP" dirty="0"/>
              <a:t>8</a:t>
            </a:r>
            <a:r>
              <a:rPr kumimoji="1" lang="ja-JP" altLang="en-US" dirty="0"/>
              <a:t>割は作りたいものがない状態で参加しているので、募集・応募機能だけでは上手くチーム結成ができないこともあると思います。</a:t>
            </a:r>
            <a:endParaRPr kumimoji="1" lang="en-US" altLang="ja-JP" dirty="0"/>
          </a:p>
          <a:p>
            <a:r>
              <a:rPr kumimoji="1" lang="ja-JP" altLang="en-US" dirty="0"/>
              <a:t>そのような場合に、ジャムマッチング機能を使います。ジャムマッチング機能については後程説明します。</a:t>
            </a:r>
            <a:endParaRPr kumimoji="1" lang="en-US" altLang="ja-JP" dirty="0"/>
          </a:p>
        </p:txBody>
      </p:sp>
      <p:sp>
        <p:nvSpPr>
          <p:cNvPr id="4" name="スライド番号プレースホルダー 3"/>
          <p:cNvSpPr>
            <a:spLocks noGrp="1"/>
          </p:cNvSpPr>
          <p:nvPr>
            <p:ph type="sldNum" sz="quarter" idx="5"/>
          </p:nvPr>
        </p:nvSpPr>
        <p:spPr/>
        <p:txBody>
          <a:bodyPr/>
          <a:lstStyle/>
          <a:p>
            <a:fld id="{EB651423-109F-4901-9B05-CA936D1E079E}" type="slidenum">
              <a:rPr kumimoji="1" lang="ja-JP" altLang="en-US" smtClean="0"/>
              <a:t>5</a:t>
            </a:fld>
            <a:endParaRPr kumimoji="1" lang="ja-JP" altLang="en-US"/>
          </a:p>
        </p:txBody>
      </p:sp>
    </p:spTree>
    <p:extLst>
      <p:ext uri="{BB962C8B-B14F-4D97-AF65-F5344CB8AC3E}">
        <p14:creationId xmlns:p14="http://schemas.microsoft.com/office/powerpoint/2010/main" val="30901429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2</a:t>
            </a:r>
            <a:r>
              <a:rPr kumimoji="1" lang="ja-JP" altLang="en-US" dirty="0"/>
              <a:t>つの機能について、説明します。</a:t>
            </a:r>
            <a:endParaRPr kumimoji="1" lang="en-US" altLang="ja-JP" dirty="0"/>
          </a:p>
          <a:p>
            <a:r>
              <a:rPr kumimoji="1" lang="ja-JP" altLang="en-US" dirty="0"/>
              <a:t>既に開発案が決まっている人は、その内容を募集として投稿します。</a:t>
            </a:r>
            <a:endParaRPr kumimoji="1" lang="en-US" altLang="ja-JP" dirty="0"/>
          </a:p>
          <a:p>
            <a:r>
              <a:rPr kumimoji="1" lang="ja-JP" altLang="en-US" dirty="0"/>
              <a:t>このとき、欲しい役割に応じてバックエンド、フロントエンドを指定して募集を行うことが出来ます。</a:t>
            </a:r>
            <a:endParaRPr kumimoji="1" lang="en-US" altLang="ja-JP" dirty="0"/>
          </a:p>
          <a:p>
            <a:r>
              <a:rPr kumimoji="1" lang="ja-JP" altLang="en-US" dirty="0"/>
              <a:t>すると、アプリ内に募集が出るので、他のユーザーはそれを見て、興味があるものに応募します。その後、募集者が応募を承認すれば、マッチング成功です。</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EB651423-109F-4901-9B05-CA936D1E079E}" type="slidenum">
              <a:rPr kumimoji="1" lang="ja-JP" altLang="en-US" smtClean="0"/>
              <a:t>6</a:t>
            </a:fld>
            <a:endParaRPr kumimoji="1" lang="ja-JP" altLang="en-US"/>
          </a:p>
        </p:txBody>
      </p:sp>
    </p:spTree>
    <p:extLst>
      <p:ext uri="{BB962C8B-B14F-4D97-AF65-F5344CB8AC3E}">
        <p14:creationId xmlns:p14="http://schemas.microsoft.com/office/powerpoint/2010/main" val="3904490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9B49BD-1F82-8504-944C-7732977E4A4A}"/>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373F4E3-4D69-FBE7-98DD-F05AEDF06E87}"/>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D8AD1196-BBF8-A2A2-6EFB-6A8D4FFE01DD}"/>
              </a:ext>
            </a:extLst>
          </p:cNvPr>
          <p:cNvSpPr>
            <a:spLocks noGrp="1"/>
          </p:cNvSpPr>
          <p:nvPr>
            <p:ph type="body" idx="1"/>
          </p:nvPr>
        </p:nvSpPr>
        <p:spPr/>
        <p:txBody>
          <a:bodyPr/>
          <a:lstStyle/>
          <a:p>
            <a:r>
              <a:rPr kumimoji="1" lang="ja-JP" altLang="en-US" dirty="0"/>
              <a:t>募集、応募機能を使っても、うまくマッチングしないこともあると思います。</a:t>
            </a:r>
            <a:endParaRPr kumimoji="1" lang="en-US" altLang="ja-JP" dirty="0"/>
          </a:p>
          <a:p>
            <a:r>
              <a:rPr kumimoji="1" lang="ja-JP" altLang="en-US" dirty="0"/>
              <a:t>その場合、ジャムマッチングに応募します。</a:t>
            </a:r>
            <a:endParaRPr kumimoji="1" lang="en-US" altLang="ja-JP" dirty="0"/>
          </a:p>
          <a:p>
            <a:r>
              <a:rPr kumimoji="1" lang="ja-JP" altLang="en-US" dirty="0"/>
              <a:t>ハッカソンの主催者が、ジャムマッチングを開催します。</a:t>
            </a:r>
            <a:endParaRPr kumimoji="1" lang="en-US" altLang="ja-JP" dirty="0"/>
          </a:p>
          <a:p>
            <a:r>
              <a:rPr kumimoji="1" lang="ja-JP" altLang="en-US" dirty="0"/>
              <a:t>ジャムマッチング参加希望者は、自分の役割を決めてジャムマッチングに応募します。</a:t>
            </a:r>
            <a:endParaRPr kumimoji="1" lang="en-US" altLang="ja-JP" dirty="0"/>
          </a:p>
          <a:p>
            <a:r>
              <a:rPr kumimoji="1" lang="ja-JP" altLang="en-US" dirty="0"/>
              <a:t>すると、応募した人の中で、役割が分散するように、システムが自動でチーム結成を行ってくれます。</a:t>
            </a:r>
          </a:p>
        </p:txBody>
      </p:sp>
      <p:sp>
        <p:nvSpPr>
          <p:cNvPr id="4" name="スライド番号プレースホルダー 3">
            <a:extLst>
              <a:ext uri="{FF2B5EF4-FFF2-40B4-BE49-F238E27FC236}">
                <a16:creationId xmlns:a16="http://schemas.microsoft.com/office/drawing/2014/main" id="{9C6A78E2-B1A7-E983-FAED-92C1CF46FA9A}"/>
              </a:ext>
            </a:extLst>
          </p:cNvPr>
          <p:cNvSpPr>
            <a:spLocks noGrp="1"/>
          </p:cNvSpPr>
          <p:nvPr>
            <p:ph type="sldNum" sz="quarter" idx="5"/>
          </p:nvPr>
        </p:nvSpPr>
        <p:spPr/>
        <p:txBody>
          <a:bodyPr/>
          <a:lstStyle/>
          <a:p>
            <a:fld id="{EB651423-109F-4901-9B05-CA936D1E079E}" type="slidenum">
              <a:rPr kumimoji="1" lang="ja-JP" altLang="en-US" smtClean="0"/>
              <a:t>7</a:t>
            </a:fld>
            <a:endParaRPr kumimoji="1" lang="ja-JP" altLang="en-US"/>
          </a:p>
        </p:txBody>
      </p:sp>
    </p:spTree>
    <p:extLst>
      <p:ext uri="{BB962C8B-B14F-4D97-AF65-F5344CB8AC3E}">
        <p14:creationId xmlns:p14="http://schemas.microsoft.com/office/powerpoint/2010/main" val="16623660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ConneCre</a:t>
            </a:r>
            <a:r>
              <a:rPr kumimoji="1" lang="ja-JP" altLang="en-US" dirty="0"/>
              <a:t>の機能については理解してもらえたと思います。</a:t>
            </a:r>
            <a:endParaRPr kumimoji="1" lang="en-US" altLang="ja-JP" dirty="0"/>
          </a:p>
          <a:p>
            <a:r>
              <a:rPr kumimoji="1" lang="ja-JP" altLang="en-US" dirty="0"/>
              <a:t>このアプリの機能は、どちらも役割を基準としたマッチングを行うことが可能です。</a:t>
            </a:r>
            <a:endParaRPr kumimoji="1" lang="en-US" altLang="ja-JP" dirty="0"/>
          </a:p>
          <a:p>
            <a:r>
              <a:rPr kumimoji="1" lang="ja-JP" altLang="en-US" dirty="0"/>
              <a:t>そのため、我々のチームのような、フロントエンドがいないといった事故を防ぐことが出来ます。</a:t>
            </a:r>
            <a:endParaRPr kumimoji="1" lang="en-US" altLang="ja-JP" dirty="0"/>
          </a:p>
          <a:p>
            <a:endParaRPr kumimoji="1" lang="en-US" altLang="ja-JP" dirty="0"/>
          </a:p>
          <a:p>
            <a:r>
              <a:rPr kumimoji="1" lang="ja-JP" altLang="en-US" dirty="0"/>
              <a:t>もし、募集、応募でのマッチングがうまくいかなくても、ジャムマッチング機能で役割が分散されたチームを組むことが出来ます。</a:t>
            </a:r>
            <a:endParaRPr kumimoji="1" lang="en-US" altLang="ja-JP" dirty="0"/>
          </a:p>
          <a:p>
            <a:endParaRPr kumimoji="1" lang="en-US" altLang="ja-JP" dirty="0"/>
          </a:p>
          <a:p>
            <a:r>
              <a:rPr kumimoji="1" lang="ja-JP" altLang="en-US" dirty="0"/>
              <a:t>このように、</a:t>
            </a:r>
            <a:r>
              <a:rPr kumimoji="1" lang="en-US" altLang="ja-JP" dirty="0" err="1"/>
              <a:t>ConneCre</a:t>
            </a:r>
            <a:r>
              <a:rPr kumimoji="1" lang="ja-JP" altLang="en-US" dirty="0"/>
              <a:t>を使うことで、共同開発を行う仲間を簡単に見つけることが出来ます。</a:t>
            </a:r>
            <a:endParaRPr kumimoji="1" lang="en-US" altLang="ja-JP" dirty="0"/>
          </a:p>
          <a:p>
            <a:r>
              <a:rPr kumimoji="1" lang="ja-JP" altLang="en-US" dirty="0"/>
              <a:t>役割がある程度定まった状態で、チームを結成できるので、開発をより円滑に行うことができるでしょう。</a:t>
            </a:r>
            <a:endParaRPr kumimoji="1" lang="en-US" altLang="ja-JP" dirty="0"/>
          </a:p>
        </p:txBody>
      </p:sp>
      <p:sp>
        <p:nvSpPr>
          <p:cNvPr id="4" name="スライド番号プレースホルダー 3"/>
          <p:cNvSpPr>
            <a:spLocks noGrp="1"/>
          </p:cNvSpPr>
          <p:nvPr>
            <p:ph type="sldNum" sz="quarter" idx="5"/>
          </p:nvPr>
        </p:nvSpPr>
        <p:spPr/>
        <p:txBody>
          <a:bodyPr/>
          <a:lstStyle/>
          <a:p>
            <a:fld id="{EB651423-109F-4901-9B05-CA936D1E079E}" type="slidenum">
              <a:rPr kumimoji="1" lang="ja-JP" altLang="en-US" smtClean="0"/>
              <a:t>8</a:t>
            </a:fld>
            <a:endParaRPr kumimoji="1" lang="ja-JP" altLang="en-US"/>
          </a:p>
        </p:txBody>
      </p:sp>
    </p:spTree>
    <p:extLst>
      <p:ext uri="{BB962C8B-B14F-4D97-AF65-F5344CB8AC3E}">
        <p14:creationId xmlns:p14="http://schemas.microsoft.com/office/powerpoint/2010/main" val="29216509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まとめると、</a:t>
            </a:r>
            <a:endParaRPr kumimoji="1" lang="en-US" altLang="ja-JP" dirty="0"/>
          </a:p>
          <a:p>
            <a:endParaRPr kumimoji="1" lang="en-US" altLang="ja-JP" dirty="0"/>
          </a:p>
          <a:p>
            <a:r>
              <a:rPr kumimoji="1" lang="ja-JP" altLang="en-US" dirty="0"/>
              <a:t>開発メンバーが見つからない、欲しい役割が不足してしまう、といった問題がありました。</a:t>
            </a:r>
            <a:endParaRPr kumimoji="1" lang="en-US" altLang="ja-JP" dirty="0"/>
          </a:p>
          <a:p>
            <a:r>
              <a:rPr kumimoji="1" lang="ja-JP" altLang="en-US" dirty="0"/>
              <a:t>そんなとき、</a:t>
            </a:r>
            <a:r>
              <a:rPr kumimoji="1" lang="en-US" altLang="ja-JP" dirty="0" err="1"/>
              <a:t>ConneCre</a:t>
            </a:r>
            <a:r>
              <a:rPr kumimoji="1" lang="ja-JP" altLang="en-US" dirty="0"/>
              <a:t>を使えば円滑なマッチングとチーム結成が可能になります。</a:t>
            </a:r>
            <a:endParaRPr kumimoji="1" lang="en-US" altLang="ja-JP" dirty="0"/>
          </a:p>
          <a:p>
            <a:r>
              <a:rPr kumimoji="1" lang="ja-JP" altLang="en-US" dirty="0"/>
              <a:t>既に役割がそろった状態なので、マッチングしたあとの開発もしやすいでしょう。</a:t>
            </a:r>
            <a:endParaRPr kumimoji="1" lang="en-US" altLang="ja-JP" dirty="0"/>
          </a:p>
        </p:txBody>
      </p:sp>
      <p:sp>
        <p:nvSpPr>
          <p:cNvPr id="4" name="スライド番号プレースホルダー 3"/>
          <p:cNvSpPr>
            <a:spLocks noGrp="1"/>
          </p:cNvSpPr>
          <p:nvPr>
            <p:ph type="sldNum" sz="quarter" idx="5"/>
          </p:nvPr>
        </p:nvSpPr>
        <p:spPr/>
        <p:txBody>
          <a:bodyPr/>
          <a:lstStyle/>
          <a:p>
            <a:fld id="{EB651423-109F-4901-9B05-CA936D1E079E}" type="slidenum">
              <a:rPr kumimoji="1" lang="ja-JP" altLang="en-US" smtClean="0"/>
              <a:t>9</a:t>
            </a:fld>
            <a:endParaRPr kumimoji="1" lang="ja-JP" altLang="en-US"/>
          </a:p>
        </p:txBody>
      </p:sp>
    </p:spTree>
    <p:extLst>
      <p:ext uri="{BB962C8B-B14F-4D97-AF65-F5344CB8AC3E}">
        <p14:creationId xmlns:p14="http://schemas.microsoft.com/office/powerpoint/2010/main" val="3723537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79E049-03A5-C9C5-44A4-7BCCF998FA8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9414190-03E3-5951-1F26-3937119EFA8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8A898DA-0984-77AD-6C71-50F3ABDF5443}"/>
              </a:ext>
            </a:extLst>
          </p:cNvPr>
          <p:cNvSpPr>
            <a:spLocks noGrp="1"/>
          </p:cNvSpPr>
          <p:nvPr>
            <p:ph type="dt" sz="half" idx="10"/>
          </p:nvPr>
        </p:nvSpPr>
        <p:spPr/>
        <p:txBody>
          <a:bodyPr/>
          <a:lstStyle/>
          <a:p>
            <a:fld id="{94538735-D1B8-42B2-A380-AA940C66D65C}" type="datetimeFigureOut">
              <a:rPr kumimoji="1" lang="ja-JP" altLang="en-US" smtClean="0"/>
              <a:t>2024/12/6</a:t>
            </a:fld>
            <a:endParaRPr kumimoji="1" lang="ja-JP" altLang="en-US"/>
          </a:p>
        </p:txBody>
      </p:sp>
      <p:sp>
        <p:nvSpPr>
          <p:cNvPr id="5" name="フッター プレースホルダー 4">
            <a:extLst>
              <a:ext uri="{FF2B5EF4-FFF2-40B4-BE49-F238E27FC236}">
                <a16:creationId xmlns:a16="http://schemas.microsoft.com/office/drawing/2014/main" id="{7A83B26E-F805-81BF-5BD4-ECAA17FA2E4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55370D5-B123-7624-3DAB-56C9E0C58F21}"/>
              </a:ext>
            </a:extLst>
          </p:cNvPr>
          <p:cNvSpPr>
            <a:spLocks noGrp="1"/>
          </p:cNvSpPr>
          <p:nvPr>
            <p:ph type="sldNum" sz="quarter" idx="12"/>
          </p:nvPr>
        </p:nvSpPr>
        <p:spPr/>
        <p:txBody>
          <a:bodyPr/>
          <a:lstStyle/>
          <a:p>
            <a:fld id="{E28AA309-858D-4DA7-8F6F-2956D4FE6AF5}" type="slidenum">
              <a:rPr kumimoji="1" lang="ja-JP" altLang="en-US" smtClean="0"/>
              <a:t>‹#›</a:t>
            </a:fld>
            <a:endParaRPr kumimoji="1" lang="ja-JP" altLang="en-US"/>
          </a:p>
        </p:txBody>
      </p:sp>
    </p:spTree>
    <p:extLst>
      <p:ext uri="{BB962C8B-B14F-4D97-AF65-F5344CB8AC3E}">
        <p14:creationId xmlns:p14="http://schemas.microsoft.com/office/powerpoint/2010/main" val="700350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B3E383-C42C-F9B6-480C-03C50A8054D5}"/>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0E7AAC5C-9929-D756-02AD-D1A36A6808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EE553E13-8326-DA7C-0CB7-131C386A89AE}"/>
              </a:ext>
            </a:extLst>
          </p:cNvPr>
          <p:cNvSpPr>
            <a:spLocks noGrp="1"/>
          </p:cNvSpPr>
          <p:nvPr>
            <p:ph type="dt" sz="half" idx="10"/>
          </p:nvPr>
        </p:nvSpPr>
        <p:spPr/>
        <p:txBody>
          <a:bodyPr/>
          <a:lstStyle/>
          <a:p>
            <a:fld id="{94538735-D1B8-42B2-A380-AA940C66D65C}" type="datetimeFigureOut">
              <a:rPr kumimoji="1" lang="ja-JP" altLang="en-US" smtClean="0"/>
              <a:t>2024/12/6</a:t>
            </a:fld>
            <a:endParaRPr kumimoji="1" lang="ja-JP" altLang="en-US"/>
          </a:p>
        </p:txBody>
      </p:sp>
      <p:sp>
        <p:nvSpPr>
          <p:cNvPr id="5" name="フッター プレースホルダー 4">
            <a:extLst>
              <a:ext uri="{FF2B5EF4-FFF2-40B4-BE49-F238E27FC236}">
                <a16:creationId xmlns:a16="http://schemas.microsoft.com/office/drawing/2014/main" id="{FF052D66-0910-6ADD-32B9-859D5877A62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9813147-42B5-C4A8-F6E0-431C6189CB32}"/>
              </a:ext>
            </a:extLst>
          </p:cNvPr>
          <p:cNvSpPr>
            <a:spLocks noGrp="1"/>
          </p:cNvSpPr>
          <p:nvPr>
            <p:ph type="sldNum" sz="quarter" idx="12"/>
          </p:nvPr>
        </p:nvSpPr>
        <p:spPr/>
        <p:txBody>
          <a:bodyPr/>
          <a:lstStyle/>
          <a:p>
            <a:fld id="{E28AA309-858D-4DA7-8F6F-2956D4FE6AF5}" type="slidenum">
              <a:rPr kumimoji="1" lang="ja-JP" altLang="en-US" smtClean="0"/>
              <a:t>‹#›</a:t>
            </a:fld>
            <a:endParaRPr kumimoji="1" lang="ja-JP" altLang="en-US"/>
          </a:p>
        </p:txBody>
      </p:sp>
    </p:spTree>
    <p:extLst>
      <p:ext uri="{BB962C8B-B14F-4D97-AF65-F5344CB8AC3E}">
        <p14:creationId xmlns:p14="http://schemas.microsoft.com/office/powerpoint/2010/main" val="259728326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330EBB6A-2F3B-4FF8-B514-91B09FA880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818277D-D89B-DB14-9E34-8B1454AF5D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53DA631-887D-B225-39C7-1FE22F4769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4538735-D1B8-42B2-A380-AA940C66D65C}" type="datetimeFigureOut">
              <a:rPr kumimoji="1" lang="ja-JP" altLang="en-US" smtClean="0"/>
              <a:t>2024/12/6</a:t>
            </a:fld>
            <a:endParaRPr kumimoji="1" lang="ja-JP" altLang="en-US"/>
          </a:p>
        </p:txBody>
      </p:sp>
      <p:sp>
        <p:nvSpPr>
          <p:cNvPr id="5" name="フッター プレースホルダー 4">
            <a:extLst>
              <a:ext uri="{FF2B5EF4-FFF2-40B4-BE49-F238E27FC236}">
                <a16:creationId xmlns:a16="http://schemas.microsoft.com/office/drawing/2014/main" id="{A50531D8-615E-C6C5-E7AD-72F48C617A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7A3BE759-C3BF-4AEC-D614-23F4A06A14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28AA309-858D-4DA7-8F6F-2956D4FE6AF5}" type="slidenum">
              <a:rPr kumimoji="1" lang="ja-JP" altLang="en-US" smtClean="0"/>
              <a:t>‹#›</a:t>
            </a:fld>
            <a:endParaRPr kumimoji="1" lang="ja-JP" altLang="en-US"/>
          </a:p>
        </p:txBody>
      </p:sp>
    </p:spTree>
    <p:extLst>
      <p:ext uri="{BB962C8B-B14F-4D97-AF65-F5344CB8AC3E}">
        <p14:creationId xmlns:p14="http://schemas.microsoft.com/office/powerpoint/2010/main" val="4085567315"/>
      </p:ext>
    </p:extLst>
  </p:cSld>
  <p:clrMap bg1="lt1" tx1="dk1" bg2="lt2" tx2="dk2" accent1="accent1" accent2="accent2" accent3="accent3" accent4="accent4" accent5="accent5" accent6="accent6" hlink="hlink" folHlink="folHlink"/>
  <p:sldLayoutIdLst>
    <p:sldLayoutId id="2147483650" r:id="rId1"/>
    <p:sldLayoutId id="2147483649" r:id="rId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2557A19F-6261-E313-6F52-3BD6B32746AA}"/>
              </a:ext>
            </a:extLst>
          </p:cNvPr>
          <p:cNvSpPr>
            <a:spLocks noGrp="1"/>
          </p:cNvSpPr>
          <p:nvPr>
            <p:ph type="ctrTitle"/>
          </p:nvPr>
        </p:nvSpPr>
        <p:spPr>
          <a:xfrm>
            <a:off x="838199" y="1093788"/>
            <a:ext cx="10506455" cy="2967208"/>
          </a:xfrm>
        </p:spPr>
        <p:txBody>
          <a:bodyPr>
            <a:normAutofit/>
          </a:bodyPr>
          <a:lstStyle/>
          <a:p>
            <a:r>
              <a:rPr lang="en-US" altLang="ja-JP" sz="8000" b="1" dirty="0" err="1"/>
              <a:t>ConneCre</a:t>
            </a:r>
            <a:br>
              <a:rPr lang="en-US" altLang="ja-JP" sz="8000" dirty="0"/>
            </a:br>
            <a:r>
              <a:rPr lang="ja-JP" altLang="en-US" sz="4400" dirty="0"/>
              <a:t>ハッカソンマッチング</a:t>
            </a:r>
            <a:endParaRPr kumimoji="1" lang="ja-JP" altLang="en-US" sz="8000" dirty="0"/>
          </a:p>
        </p:txBody>
      </p:sp>
      <p:sp>
        <p:nvSpPr>
          <p:cNvPr id="3" name="字幕 2">
            <a:extLst>
              <a:ext uri="{FF2B5EF4-FFF2-40B4-BE49-F238E27FC236}">
                <a16:creationId xmlns:a16="http://schemas.microsoft.com/office/drawing/2014/main" id="{9654BC0D-3D58-76E2-476A-77BF953E9D65}"/>
              </a:ext>
            </a:extLst>
          </p:cNvPr>
          <p:cNvSpPr>
            <a:spLocks noGrp="1"/>
          </p:cNvSpPr>
          <p:nvPr>
            <p:ph type="subTitle" idx="1"/>
          </p:nvPr>
        </p:nvSpPr>
        <p:spPr>
          <a:xfrm>
            <a:off x="6430460" y="5076824"/>
            <a:ext cx="4532233" cy="1038225"/>
          </a:xfrm>
        </p:spPr>
        <p:txBody>
          <a:bodyPr>
            <a:normAutofit/>
          </a:bodyPr>
          <a:lstStyle/>
          <a:p>
            <a:pPr algn="r"/>
            <a:r>
              <a:rPr kumimoji="1" lang="ja-JP" altLang="en-US" sz="2800" dirty="0"/>
              <a:t>チーム：お腹にやさしく</a:t>
            </a:r>
          </a:p>
        </p:txBody>
      </p:sp>
      <p:sp>
        <p:nvSpPr>
          <p:cNvPr id="10" name="Rectangle 9">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テキスト ボックス 4">
            <a:extLst>
              <a:ext uri="{FF2B5EF4-FFF2-40B4-BE49-F238E27FC236}">
                <a16:creationId xmlns:a16="http://schemas.microsoft.com/office/drawing/2014/main" id="{B3A2976D-74C8-2263-56FE-2F7E1E02367C}"/>
              </a:ext>
            </a:extLst>
          </p:cNvPr>
          <p:cNvSpPr txBox="1"/>
          <p:nvPr/>
        </p:nvSpPr>
        <p:spPr>
          <a:xfrm>
            <a:off x="5948614" y="5611608"/>
            <a:ext cx="6096000" cy="830997"/>
          </a:xfrm>
          <a:prstGeom prst="rect">
            <a:avLst/>
          </a:prstGeom>
          <a:noFill/>
        </p:spPr>
        <p:txBody>
          <a:bodyPr wrap="square">
            <a:spAutoFit/>
          </a:bodyPr>
          <a:lstStyle/>
          <a:p>
            <a:pPr marL="0" indent="0">
              <a:buNone/>
            </a:pPr>
            <a:r>
              <a:rPr lang="ja-JP" altLang="en-US" sz="2400" dirty="0"/>
              <a:t>坂井一陽（福岡工業大学短期大学部</a:t>
            </a:r>
            <a:r>
              <a:rPr lang="en-US" altLang="ja-JP" sz="2400" dirty="0"/>
              <a:t>2</a:t>
            </a:r>
            <a:r>
              <a:rPr lang="ja-JP" altLang="en-US" sz="2400" dirty="0"/>
              <a:t>年）</a:t>
            </a:r>
            <a:endParaRPr lang="en-US" altLang="ja-JP" sz="2400" dirty="0"/>
          </a:p>
          <a:p>
            <a:pPr marL="0" indent="0">
              <a:buNone/>
            </a:pPr>
            <a:r>
              <a:rPr lang="ja-JP" altLang="en-US" sz="2400" dirty="0"/>
              <a:t>加藤真実（福岡工業大学短期大学部</a:t>
            </a:r>
            <a:r>
              <a:rPr lang="en-US" altLang="ja-JP" sz="2400" dirty="0"/>
              <a:t>2</a:t>
            </a:r>
            <a:r>
              <a:rPr lang="ja-JP" altLang="en-US" sz="2400" dirty="0"/>
              <a:t>年）</a:t>
            </a:r>
            <a:endParaRPr kumimoji="1" lang="ja-JP" altLang="en-US" sz="2400" dirty="0"/>
          </a:p>
        </p:txBody>
      </p:sp>
    </p:spTree>
    <p:extLst>
      <p:ext uri="{BB962C8B-B14F-4D97-AF65-F5344CB8AC3E}">
        <p14:creationId xmlns:p14="http://schemas.microsoft.com/office/powerpoint/2010/main" val="707820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9666E11-9B01-6D77-A379-3BAB8C531470}"/>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1D8720F-A03A-58A1-8019-A79F1D9276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FBA5E7A-B474-8ED7-198D-2A0AAF0D19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07F287FC-5608-53BF-739A-97268916BA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E2D9487F-BFC0-0A09-28B5-D731AF54A5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タイトル 12">
            <a:extLst>
              <a:ext uri="{FF2B5EF4-FFF2-40B4-BE49-F238E27FC236}">
                <a16:creationId xmlns:a16="http://schemas.microsoft.com/office/drawing/2014/main" id="{82F5772B-17CC-AC16-CF77-A63D3D47508E}"/>
              </a:ext>
            </a:extLst>
          </p:cNvPr>
          <p:cNvSpPr>
            <a:spLocks noGrp="1"/>
          </p:cNvSpPr>
          <p:nvPr>
            <p:ph type="title"/>
          </p:nvPr>
        </p:nvSpPr>
        <p:spPr/>
        <p:txBody>
          <a:bodyPr>
            <a:normAutofit/>
          </a:bodyPr>
          <a:lstStyle/>
          <a:p>
            <a:r>
              <a:rPr lang="ja-JP" altLang="en-US" sz="5400" dirty="0"/>
              <a:t>チャレキャラで成長した点</a:t>
            </a:r>
          </a:p>
        </p:txBody>
      </p:sp>
      <p:sp>
        <p:nvSpPr>
          <p:cNvPr id="2" name="コンテンツ プレースホルダー 4">
            <a:extLst>
              <a:ext uri="{FF2B5EF4-FFF2-40B4-BE49-F238E27FC236}">
                <a16:creationId xmlns:a16="http://schemas.microsoft.com/office/drawing/2014/main" id="{479BDDF2-BB22-DD92-0EA5-5CCEC38C71FB}"/>
              </a:ext>
            </a:extLst>
          </p:cNvPr>
          <p:cNvSpPr>
            <a:spLocks noGrp="1"/>
          </p:cNvSpPr>
          <p:nvPr>
            <p:ph idx="1"/>
          </p:nvPr>
        </p:nvSpPr>
        <p:spPr>
          <a:xfrm>
            <a:off x="838200" y="2141537"/>
            <a:ext cx="10515600" cy="4351338"/>
          </a:xfrm>
        </p:spPr>
        <p:txBody>
          <a:bodyPr>
            <a:normAutofit/>
          </a:bodyPr>
          <a:lstStyle/>
          <a:p>
            <a:pPr marL="0" indent="0">
              <a:buNone/>
            </a:pPr>
            <a:r>
              <a:rPr lang="ja-JP" altLang="en-US" sz="3200" dirty="0"/>
              <a:t>・基礎的なプログラミング能力</a:t>
            </a:r>
            <a:endParaRPr lang="en-US" altLang="ja-JP" sz="3200" dirty="0"/>
          </a:p>
          <a:p>
            <a:pPr marL="0" indent="0">
              <a:buNone/>
            </a:pPr>
            <a:endParaRPr lang="en-US" altLang="ja-JP" sz="3200" dirty="0"/>
          </a:p>
          <a:p>
            <a:pPr marL="0" indent="0">
              <a:buNone/>
            </a:pPr>
            <a:r>
              <a:rPr lang="ja-JP" altLang="en-US" sz="3200" dirty="0"/>
              <a:t>・</a:t>
            </a:r>
            <a:r>
              <a:rPr lang="ja-JP" altLang="en-US" sz="3200" b="1" u="sng" dirty="0"/>
              <a:t>可読性を意識</a:t>
            </a:r>
            <a:r>
              <a:rPr lang="ja-JP" altLang="en-US" sz="3200" dirty="0"/>
              <a:t>したプログラムを書く力</a:t>
            </a:r>
            <a:endParaRPr lang="en-US" altLang="ja-JP" sz="3200" dirty="0"/>
          </a:p>
          <a:p>
            <a:pPr marL="0" indent="0">
              <a:buNone/>
            </a:pPr>
            <a:endParaRPr lang="en-US" altLang="ja-JP" sz="3200" dirty="0"/>
          </a:p>
          <a:p>
            <a:pPr marL="0" indent="0">
              <a:buNone/>
            </a:pPr>
            <a:r>
              <a:rPr lang="ja-JP" altLang="en-US" sz="3200" dirty="0"/>
              <a:t>・チームでの報告、相談による</a:t>
            </a:r>
            <a:r>
              <a:rPr lang="ja-JP" altLang="en-US" sz="3200" b="1" u="sng" dirty="0"/>
              <a:t>コミュニケーション能力</a:t>
            </a:r>
            <a:r>
              <a:rPr lang="ja-JP" altLang="en-US" sz="3200" dirty="0"/>
              <a:t>の向上</a:t>
            </a:r>
            <a:endParaRPr lang="en-US" altLang="ja-JP" sz="3200" dirty="0"/>
          </a:p>
          <a:p>
            <a:pPr marL="0" indent="0">
              <a:buNone/>
            </a:pPr>
            <a:endParaRPr lang="en-US" altLang="ja-JP" sz="3200" dirty="0"/>
          </a:p>
          <a:p>
            <a:pPr marL="0" indent="0">
              <a:buNone/>
            </a:pPr>
            <a:endParaRPr lang="en-US" altLang="ja-JP" sz="3200" b="1" u="sng" dirty="0"/>
          </a:p>
        </p:txBody>
      </p:sp>
    </p:spTree>
    <p:extLst>
      <p:ext uri="{BB962C8B-B14F-4D97-AF65-F5344CB8AC3E}">
        <p14:creationId xmlns:p14="http://schemas.microsoft.com/office/powerpoint/2010/main" val="3324852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13747E4-CB2E-6145-EF1A-108E5C0D1D5B}"/>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62D8057-3FE4-DFFF-4569-E6E7F7766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BCDDF46F-75D9-83D9-191F-F763C66A38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87D12EE6-B491-415A-BD61-57B0AA0E07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1A78A7AC-47A8-C767-6303-297AD95CEF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タイトル 12">
            <a:extLst>
              <a:ext uri="{FF2B5EF4-FFF2-40B4-BE49-F238E27FC236}">
                <a16:creationId xmlns:a16="http://schemas.microsoft.com/office/drawing/2014/main" id="{DB555A14-8754-733F-FB63-8F747F694813}"/>
              </a:ext>
            </a:extLst>
          </p:cNvPr>
          <p:cNvSpPr>
            <a:spLocks noGrp="1"/>
          </p:cNvSpPr>
          <p:nvPr>
            <p:ph type="title"/>
          </p:nvPr>
        </p:nvSpPr>
        <p:spPr>
          <a:xfrm>
            <a:off x="4738255" y="4611038"/>
            <a:ext cx="7038109" cy="1676400"/>
          </a:xfrm>
        </p:spPr>
        <p:txBody>
          <a:bodyPr>
            <a:normAutofit/>
          </a:bodyPr>
          <a:lstStyle/>
          <a:p>
            <a:r>
              <a:rPr lang="ja-JP" altLang="en-US" sz="3600" dirty="0"/>
              <a:t>以上で発表を終わります。</a:t>
            </a:r>
            <a:br>
              <a:rPr lang="en-US" altLang="ja-JP" sz="3600" dirty="0"/>
            </a:br>
            <a:r>
              <a:rPr lang="ja-JP" altLang="en-US" sz="3600" dirty="0"/>
              <a:t>ご清聴ありがとうございました。</a:t>
            </a:r>
          </a:p>
        </p:txBody>
      </p:sp>
    </p:spTree>
    <p:extLst>
      <p:ext uri="{BB962C8B-B14F-4D97-AF65-F5344CB8AC3E}">
        <p14:creationId xmlns:p14="http://schemas.microsoft.com/office/powerpoint/2010/main" val="3935048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F7CA2EF-0A65-AAD1-755B-FC25C35FBF54}"/>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17F06C3-5549-FACB-F8A8-57FD1980B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20CD5557-13D7-F9BA-FC84-2D0FE0842A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700618E0-5A98-F2E3-5A51-1B1F827F18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5832B824-39D5-FA06-049C-013C02964CDC}"/>
              </a:ext>
            </a:extLst>
          </p:cNvPr>
          <p:cNvSpPr>
            <a:spLocks noGrp="1"/>
          </p:cNvSpPr>
          <p:nvPr>
            <p:ph type="title"/>
          </p:nvPr>
        </p:nvSpPr>
        <p:spPr>
          <a:xfrm>
            <a:off x="838200" y="253397"/>
            <a:ext cx="10515600" cy="1273233"/>
          </a:xfrm>
        </p:spPr>
        <p:txBody>
          <a:bodyPr>
            <a:normAutofit/>
          </a:bodyPr>
          <a:lstStyle/>
          <a:p>
            <a:r>
              <a:rPr kumimoji="1" lang="ja-JP" altLang="en-US" sz="6000" dirty="0"/>
              <a:t>企画概要</a:t>
            </a:r>
          </a:p>
        </p:txBody>
      </p:sp>
      <p:sp>
        <p:nvSpPr>
          <p:cNvPr id="14" name="Rectangle 13">
            <a:extLst>
              <a:ext uri="{FF2B5EF4-FFF2-40B4-BE49-F238E27FC236}">
                <a16:creationId xmlns:a16="http://schemas.microsoft.com/office/drawing/2014/main" id="{710C61F6-CF6B-C887-BE65-64323D6D19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コンテンツ プレースホルダー 2">
            <a:extLst>
              <a:ext uri="{FF2B5EF4-FFF2-40B4-BE49-F238E27FC236}">
                <a16:creationId xmlns:a16="http://schemas.microsoft.com/office/drawing/2014/main" id="{478E8A5B-CD41-7677-114F-8F2903A82C83}"/>
              </a:ext>
            </a:extLst>
          </p:cNvPr>
          <p:cNvSpPr>
            <a:spLocks noGrp="1"/>
          </p:cNvSpPr>
          <p:nvPr>
            <p:ph idx="1"/>
          </p:nvPr>
        </p:nvSpPr>
        <p:spPr>
          <a:xfrm>
            <a:off x="838200" y="2231923"/>
            <a:ext cx="10515600" cy="3940277"/>
          </a:xfrm>
        </p:spPr>
        <p:txBody>
          <a:bodyPr>
            <a:normAutofit/>
          </a:bodyPr>
          <a:lstStyle/>
          <a:p>
            <a:pPr marL="0" indent="0">
              <a:buNone/>
            </a:pPr>
            <a:r>
              <a:rPr lang="ja-JP" altLang="en-US" sz="3600" dirty="0"/>
              <a:t>・アプリ名</a:t>
            </a:r>
            <a:endParaRPr lang="en-US" altLang="ja-JP" sz="6000" dirty="0"/>
          </a:p>
          <a:p>
            <a:pPr marL="0" indent="0">
              <a:buNone/>
            </a:pPr>
            <a:r>
              <a:rPr lang="ja-JP" altLang="en-US" sz="6000" dirty="0">
                <a:solidFill>
                  <a:schemeClr val="accent1"/>
                </a:solidFill>
              </a:rPr>
              <a:t>　</a:t>
            </a:r>
            <a:r>
              <a:rPr lang="en-US" altLang="ja-JP" sz="6000" b="1" u="sng" dirty="0" err="1">
                <a:solidFill>
                  <a:schemeClr val="accent1"/>
                </a:solidFill>
              </a:rPr>
              <a:t>Conne</a:t>
            </a:r>
            <a:r>
              <a:rPr lang="en-US" altLang="ja-JP" sz="6000" b="1" u="sng" dirty="0" err="1">
                <a:solidFill>
                  <a:schemeClr val="accent2"/>
                </a:solidFill>
              </a:rPr>
              <a:t>Cre</a:t>
            </a:r>
            <a:endParaRPr lang="en-US" altLang="ja-JP" sz="6000" b="1" u="sng" dirty="0">
              <a:solidFill>
                <a:schemeClr val="accent2"/>
              </a:solidFill>
            </a:endParaRPr>
          </a:p>
          <a:p>
            <a:pPr marL="0" indent="0">
              <a:buNone/>
            </a:pPr>
            <a:endParaRPr kumimoji="1" lang="en-US" altLang="ja-JP" dirty="0"/>
          </a:p>
          <a:p>
            <a:pPr marL="0" indent="0">
              <a:buNone/>
            </a:pPr>
            <a:r>
              <a:rPr lang="ja-JP" altLang="en-US" sz="3600" dirty="0"/>
              <a:t>・テーマ</a:t>
            </a:r>
            <a:endParaRPr kumimoji="1" lang="en-US" altLang="ja-JP" sz="3600" dirty="0"/>
          </a:p>
          <a:p>
            <a:pPr marL="0" indent="0">
              <a:buNone/>
            </a:pPr>
            <a:r>
              <a:rPr kumimoji="1" lang="en-US" altLang="ja-JP" dirty="0"/>
              <a:t>	</a:t>
            </a:r>
            <a:r>
              <a:rPr kumimoji="1" lang="ja-JP" altLang="en-US" dirty="0"/>
              <a:t>ハッカソンに参加する学生が、チームメンバーを</a:t>
            </a:r>
            <a:endParaRPr kumimoji="1" lang="en-US" altLang="ja-JP" dirty="0"/>
          </a:p>
          <a:p>
            <a:pPr marL="0" indent="0">
              <a:buNone/>
            </a:pPr>
            <a:r>
              <a:rPr lang="en-US" altLang="ja-JP" dirty="0"/>
              <a:t>	</a:t>
            </a:r>
            <a:r>
              <a:rPr kumimoji="1" lang="ja-JP" altLang="en-US" dirty="0"/>
              <a:t>探すための</a:t>
            </a:r>
            <a:r>
              <a:rPr kumimoji="1" lang="en-US" altLang="ja-JP" dirty="0"/>
              <a:t>	</a:t>
            </a:r>
            <a:r>
              <a:rPr kumimoji="1" lang="ja-JP" altLang="en-US" dirty="0"/>
              <a:t>募集・マッチングサービス</a:t>
            </a:r>
          </a:p>
        </p:txBody>
      </p:sp>
      <p:grpSp>
        <p:nvGrpSpPr>
          <p:cNvPr id="17" name="グループ化 16">
            <a:extLst>
              <a:ext uri="{FF2B5EF4-FFF2-40B4-BE49-F238E27FC236}">
                <a16:creationId xmlns:a16="http://schemas.microsoft.com/office/drawing/2014/main" id="{2C073880-F1B5-D319-471D-91966A760EC6}"/>
              </a:ext>
            </a:extLst>
          </p:cNvPr>
          <p:cNvGrpSpPr/>
          <p:nvPr/>
        </p:nvGrpSpPr>
        <p:grpSpPr>
          <a:xfrm>
            <a:off x="1925963" y="3580600"/>
            <a:ext cx="7461671" cy="529174"/>
            <a:chOff x="3351641" y="3244335"/>
            <a:chExt cx="7461671" cy="529174"/>
          </a:xfrm>
        </p:grpSpPr>
        <p:sp>
          <p:nvSpPr>
            <p:cNvPr id="5" name="テキスト ボックス 4">
              <a:extLst>
                <a:ext uri="{FF2B5EF4-FFF2-40B4-BE49-F238E27FC236}">
                  <a16:creationId xmlns:a16="http://schemas.microsoft.com/office/drawing/2014/main" id="{A655DBDE-DB98-3264-1919-B5982AD55E8A}"/>
                </a:ext>
              </a:extLst>
            </p:cNvPr>
            <p:cNvSpPr txBox="1"/>
            <p:nvPr/>
          </p:nvSpPr>
          <p:spPr>
            <a:xfrm>
              <a:off x="3351641" y="3244335"/>
              <a:ext cx="1860697" cy="523220"/>
            </a:xfrm>
            <a:prstGeom prst="rect">
              <a:avLst/>
            </a:prstGeom>
            <a:noFill/>
          </p:spPr>
          <p:txBody>
            <a:bodyPr wrap="square" rtlCol="0">
              <a:spAutoFit/>
            </a:bodyPr>
            <a:lstStyle/>
            <a:p>
              <a:pPr algn="ctr"/>
              <a:r>
                <a:rPr kumimoji="1" lang="en-US" altLang="ja-JP" sz="2800" dirty="0">
                  <a:solidFill>
                    <a:schemeClr val="accent1"/>
                  </a:solidFill>
                  <a:effectLst>
                    <a:outerShdw blurRad="38100" dist="38100" dir="2700000" algn="tl">
                      <a:srgbClr val="000000">
                        <a:alpha val="43137"/>
                      </a:srgbClr>
                    </a:outerShdw>
                  </a:effectLst>
                </a:rPr>
                <a:t>Connect</a:t>
              </a:r>
              <a:endParaRPr kumimoji="1" lang="ja-JP" altLang="en-US" sz="2800" dirty="0">
                <a:solidFill>
                  <a:schemeClr val="accent1"/>
                </a:solidFill>
                <a:effectLst>
                  <a:outerShdw blurRad="38100" dist="38100" dir="2700000" algn="tl">
                    <a:srgbClr val="000000">
                      <a:alpha val="43137"/>
                    </a:srgbClr>
                  </a:outerShdw>
                </a:effectLst>
              </a:endParaRPr>
            </a:p>
          </p:txBody>
        </p:sp>
        <p:sp>
          <p:nvSpPr>
            <p:cNvPr id="6" name="テキスト ボックス 5">
              <a:extLst>
                <a:ext uri="{FF2B5EF4-FFF2-40B4-BE49-F238E27FC236}">
                  <a16:creationId xmlns:a16="http://schemas.microsoft.com/office/drawing/2014/main" id="{33F079DB-7DD4-2487-7F4A-338EB3A22FA8}"/>
                </a:ext>
              </a:extLst>
            </p:cNvPr>
            <p:cNvSpPr txBox="1"/>
            <p:nvPr/>
          </p:nvSpPr>
          <p:spPr>
            <a:xfrm>
              <a:off x="5260073" y="3244335"/>
              <a:ext cx="1860697" cy="523220"/>
            </a:xfrm>
            <a:prstGeom prst="rect">
              <a:avLst/>
            </a:prstGeom>
            <a:noFill/>
          </p:spPr>
          <p:txBody>
            <a:bodyPr wrap="square" rtlCol="0">
              <a:spAutoFit/>
            </a:bodyPr>
            <a:lstStyle/>
            <a:p>
              <a:pPr algn="ctr"/>
              <a:r>
                <a:rPr kumimoji="1" lang="en-US" altLang="ja-JP" sz="2800" dirty="0">
                  <a:solidFill>
                    <a:schemeClr val="accent2"/>
                  </a:solidFill>
                  <a:effectLst>
                    <a:outerShdw blurRad="38100" dist="38100" dir="2700000" algn="tl">
                      <a:srgbClr val="000000">
                        <a:alpha val="43137"/>
                      </a:srgbClr>
                    </a:outerShdw>
                  </a:effectLst>
                </a:rPr>
                <a:t>Creator</a:t>
              </a:r>
              <a:endParaRPr kumimoji="1" lang="ja-JP" altLang="en-US" sz="2800" dirty="0">
                <a:solidFill>
                  <a:schemeClr val="accent2"/>
                </a:solidFill>
                <a:effectLst>
                  <a:outerShdw blurRad="38100" dist="38100" dir="2700000" algn="tl">
                    <a:srgbClr val="000000">
                      <a:alpha val="43137"/>
                    </a:srgbClr>
                  </a:outerShdw>
                </a:effectLst>
              </a:endParaRPr>
            </a:p>
          </p:txBody>
        </p:sp>
        <p:sp>
          <p:nvSpPr>
            <p:cNvPr id="9" name="テキスト ボックス 8">
              <a:extLst>
                <a:ext uri="{FF2B5EF4-FFF2-40B4-BE49-F238E27FC236}">
                  <a16:creationId xmlns:a16="http://schemas.microsoft.com/office/drawing/2014/main" id="{CDD5CD7B-DD3A-7109-2F33-034CB48D521E}"/>
                </a:ext>
              </a:extLst>
            </p:cNvPr>
            <p:cNvSpPr txBox="1"/>
            <p:nvPr/>
          </p:nvSpPr>
          <p:spPr>
            <a:xfrm>
              <a:off x="4355034" y="3244335"/>
              <a:ext cx="1860697" cy="523220"/>
            </a:xfrm>
            <a:prstGeom prst="rect">
              <a:avLst/>
            </a:prstGeom>
            <a:noFill/>
          </p:spPr>
          <p:txBody>
            <a:bodyPr wrap="square" rtlCol="0">
              <a:spAutoFit/>
            </a:bodyPr>
            <a:lstStyle/>
            <a:p>
              <a:pPr algn="ctr"/>
              <a:r>
                <a:rPr kumimoji="1" lang="en-US" altLang="ja-JP" sz="2800" b="1" dirty="0">
                  <a:effectLst>
                    <a:outerShdw blurRad="38100" dist="38100" dir="2700000" algn="tl">
                      <a:srgbClr val="000000">
                        <a:alpha val="43137"/>
                      </a:srgbClr>
                    </a:outerShdw>
                  </a:effectLst>
                </a:rPr>
                <a:t>+</a:t>
              </a:r>
              <a:endParaRPr kumimoji="1" lang="ja-JP" altLang="en-US" sz="2800" b="1" dirty="0">
                <a:effectLst>
                  <a:outerShdw blurRad="38100" dist="38100" dir="2700000" algn="tl">
                    <a:srgbClr val="000000">
                      <a:alpha val="43137"/>
                    </a:srgbClr>
                  </a:outerShdw>
                </a:effectLst>
              </a:endParaRPr>
            </a:p>
          </p:txBody>
        </p:sp>
        <p:sp>
          <p:nvSpPr>
            <p:cNvPr id="16" name="テキスト ボックス 15">
              <a:extLst>
                <a:ext uri="{FF2B5EF4-FFF2-40B4-BE49-F238E27FC236}">
                  <a16:creationId xmlns:a16="http://schemas.microsoft.com/office/drawing/2014/main" id="{16E5C573-CA39-CDF6-BA8B-399455FEE71C}"/>
                </a:ext>
              </a:extLst>
            </p:cNvPr>
            <p:cNvSpPr txBox="1"/>
            <p:nvPr/>
          </p:nvSpPr>
          <p:spPr>
            <a:xfrm>
              <a:off x="7120770" y="3311844"/>
              <a:ext cx="3692542" cy="461665"/>
            </a:xfrm>
            <a:prstGeom prst="rect">
              <a:avLst/>
            </a:prstGeom>
            <a:noFill/>
          </p:spPr>
          <p:txBody>
            <a:bodyPr wrap="square" rtlCol="0">
              <a:spAutoFit/>
            </a:bodyPr>
            <a:lstStyle/>
            <a:p>
              <a:r>
                <a:rPr lang="ja-JP" altLang="en-US" sz="2400" dirty="0">
                  <a:solidFill>
                    <a:schemeClr val="accent2"/>
                  </a:solidFill>
                </a:rPr>
                <a:t>クリエイター</a:t>
              </a:r>
              <a:r>
                <a:rPr lang="ja-JP" altLang="en-US" sz="2400" dirty="0"/>
                <a:t>を</a:t>
              </a:r>
              <a:r>
                <a:rPr lang="ja-JP" altLang="en-US" sz="2400" dirty="0">
                  <a:solidFill>
                    <a:schemeClr val="accent1"/>
                  </a:solidFill>
                </a:rPr>
                <a:t>つなげる</a:t>
              </a:r>
              <a:endParaRPr kumimoji="1" lang="ja-JP" altLang="en-US" sz="2400" dirty="0">
                <a:solidFill>
                  <a:schemeClr val="accent1"/>
                </a:solidFill>
              </a:endParaRPr>
            </a:p>
          </p:txBody>
        </p:sp>
      </p:grpSp>
    </p:spTree>
    <p:extLst>
      <p:ext uri="{BB962C8B-B14F-4D97-AF65-F5344CB8AC3E}">
        <p14:creationId xmlns:p14="http://schemas.microsoft.com/office/powerpoint/2010/main" val="3058401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192AC05-76DC-CAE1-FA88-19D4C8F9C1F8}"/>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0FF977-F1C7-22C1-6F69-085C3C8CC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BBA57F50-0172-530C-54CE-83641B0AA7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1D45F88A-57FD-B101-9AE9-D912861452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FBFEB5F4-6E99-4017-1A23-3284C142508D}"/>
              </a:ext>
            </a:extLst>
          </p:cNvPr>
          <p:cNvSpPr>
            <a:spLocks noGrp="1"/>
          </p:cNvSpPr>
          <p:nvPr>
            <p:ph type="title"/>
          </p:nvPr>
        </p:nvSpPr>
        <p:spPr>
          <a:xfrm>
            <a:off x="838200" y="253397"/>
            <a:ext cx="10515600" cy="1273233"/>
          </a:xfrm>
        </p:spPr>
        <p:txBody>
          <a:bodyPr>
            <a:normAutofit/>
          </a:bodyPr>
          <a:lstStyle/>
          <a:p>
            <a:r>
              <a:rPr lang="ja-JP" altLang="en-US" sz="6000" dirty="0"/>
              <a:t>現状の課題</a:t>
            </a:r>
            <a:endParaRPr kumimoji="1" lang="ja-JP" altLang="en-US" sz="4800" dirty="0"/>
          </a:p>
        </p:txBody>
      </p:sp>
      <p:sp>
        <p:nvSpPr>
          <p:cNvPr id="14" name="Rectangle 13">
            <a:extLst>
              <a:ext uri="{FF2B5EF4-FFF2-40B4-BE49-F238E27FC236}">
                <a16:creationId xmlns:a16="http://schemas.microsoft.com/office/drawing/2014/main" id="{79AA6E50-075B-3138-E167-EAA687A59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コンテンツ プレースホルダー 2">
            <a:extLst>
              <a:ext uri="{FF2B5EF4-FFF2-40B4-BE49-F238E27FC236}">
                <a16:creationId xmlns:a16="http://schemas.microsoft.com/office/drawing/2014/main" id="{07C84361-CECC-BCA9-88AB-8F7AD877823B}"/>
              </a:ext>
            </a:extLst>
          </p:cNvPr>
          <p:cNvSpPr>
            <a:spLocks noGrp="1"/>
          </p:cNvSpPr>
          <p:nvPr>
            <p:ph idx="1"/>
          </p:nvPr>
        </p:nvSpPr>
        <p:spPr>
          <a:xfrm>
            <a:off x="685800" y="2058924"/>
            <a:ext cx="10515600" cy="3694176"/>
          </a:xfrm>
        </p:spPr>
        <p:txBody>
          <a:bodyPr>
            <a:noAutofit/>
          </a:bodyPr>
          <a:lstStyle/>
          <a:p>
            <a:pPr marL="0" indent="0">
              <a:buNone/>
            </a:pPr>
            <a:r>
              <a:rPr kumimoji="1" lang="ja-JP" altLang="en-US" sz="3200" dirty="0"/>
              <a:t>・ハッカソンに参加するとき、</a:t>
            </a:r>
            <a:endParaRPr kumimoji="1" lang="en-US" altLang="ja-JP" sz="3200" dirty="0"/>
          </a:p>
          <a:p>
            <a:pPr marL="0" indent="0" algn="ctr">
              <a:buNone/>
            </a:pPr>
            <a:r>
              <a:rPr kumimoji="1" lang="ja-JP" altLang="en-US" sz="3200" b="1" u="sng" dirty="0"/>
              <a:t>メンバーを集めるのに苦労</a:t>
            </a:r>
            <a:r>
              <a:rPr kumimoji="1" lang="ja-JP" altLang="en-US" sz="3200" dirty="0"/>
              <a:t>する</a:t>
            </a:r>
            <a:endParaRPr kumimoji="1" lang="en-US" altLang="ja-JP" sz="3200" dirty="0"/>
          </a:p>
          <a:p>
            <a:pPr marL="0" indent="0">
              <a:buNone/>
            </a:pPr>
            <a:endParaRPr lang="en-US" altLang="ja-JP" sz="3200" dirty="0"/>
          </a:p>
          <a:p>
            <a:pPr marL="0" indent="0">
              <a:buNone/>
            </a:pPr>
            <a:r>
              <a:rPr kumimoji="1" lang="ja-JP" altLang="en-US" sz="3200" dirty="0"/>
              <a:t>・ハッカソンに参加してみたいけど、</a:t>
            </a:r>
            <a:endParaRPr kumimoji="1" lang="en-US" altLang="ja-JP" sz="3200" dirty="0"/>
          </a:p>
          <a:p>
            <a:pPr marL="0" indent="0" algn="ctr">
              <a:buNone/>
            </a:pPr>
            <a:r>
              <a:rPr kumimoji="1" lang="ja-JP" altLang="en-US" sz="3200" b="1" u="sng" dirty="0"/>
              <a:t>作りたいものがない</a:t>
            </a:r>
            <a:endParaRPr kumimoji="1" lang="en-US" altLang="ja-JP" sz="3200" b="1" u="sng" dirty="0"/>
          </a:p>
          <a:p>
            <a:pPr marL="0" indent="0">
              <a:buNone/>
            </a:pPr>
            <a:endParaRPr kumimoji="1" lang="en-US" altLang="ja-JP" sz="3200" dirty="0"/>
          </a:p>
          <a:p>
            <a:pPr marL="0" indent="0">
              <a:buNone/>
            </a:pPr>
            <a:r>
              <a:rPr lang="ja-JP" altLang="en-US" sz="3200" dirty="0"/>
              <a:t>・私達もフロントエンドを集められず、苦労した</a:t>
            </a:r>
            <a:endParaRPr lang="en-US" altLang="ja-JP" sz="3200" dirty="0"/>
          </a:p>
        </p:txBody>
      </p:sp>
    </p:spTree>
    <p:extLst>
      <p:ext uri="{BB962C8B-B14F-4D97-AF65-F5344CB8AC3E}">
        <p14:creationId xmlns:p14="http://schemas.microsoft.com/office/powerpoint/2010/main" val="3662836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0BC0D32-10B8-D4F2-5675-E476779CDD42}"/>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2FDB7C1-03E6-8F2B-E6E0-C09083B439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F1AF9641-6ECD-6A75-373C-4C16A7F459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49013CF3-A2D0-6A59-0172-7B9A7EB02F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AAB4ACCB-C0BC-F775-6D73-F51E939CB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タイトル 2">
            <a:extLst>
              <a:ext uri="{FF2B5EF4-FFF2-40B4-BE49-F238E27FC236}">
                <a16:creationId xmlns:a16="http://schemas.microsoft.com/office/drawing/2014/main" id="{0DC58748-EEE8-B592-2F23-D7D1354E6BFE}"/>
              </a:ext>
            </a:extLst>
          </p:cNvPr>
          <p:cNvSpPr>
            <a:spLocks noGrp="1"/>
          </p:cNvSpPr>
          <p:nvPr>
            <p:ph type="title"/>
          </p:nvPr>
        </p:nvSpPr>
        <p:spPr/>
        <p:txBody>
          <a:bodyPr>
            <a:normAutofit/>
          </a:bodyPr>
          <a:lstStyle/>
          <a:p>
            <a:r>
              <a:rPr lang="ja-JP" altLang="en-US" sz="6000" dirty="0"/>
              <a:t>参加者の比率</a:t>
            </a:r>
          </a:p>
        </p:txBody>
      </p:sp>
      <p:pic>
        <p:nvPicPr>
          <p:cNvPr id="5" name="図 4">
            <a:extLst>
              <a:ext uri="{FF2B5EF4-FFF2-40B4-BE49-F238E27FC236}">
                <a16:creationId xmlns:a16="http://schemas.microsoft.com/office/drawing/2014/main" id="{AAE4EAD3-5245-011F-E98D-3B81FD1076EE}"/>
              </a:ext>
            </a:extLst>
          </p:cNvPr>
          <p:cNvPicPr>
            <a:picLocks noChangeAspect="1"/>
          </p:cNvPicPr>
          <p:nvPr/>
        </p:nvPicPr>
        <p:blipFill>
          <a:blip r:embed="rId3"/>
          <a:stretch>
            <a:fillRect/>
          </a:stretch>
        </p:blipFill>
        <p:spPr>
          <a:xfrm>
            <a:off x="2041846" y="2255847"/>
            <a:ext cx="7638268" cy="4155930"/>
          </a:xfrm>
          <a:prstGeom prst="rect">
            <a:avLst/>
          </a:prstGeom>
        </p:spPr>
      </p:pic>
    </p:spTree>
    <p:extLst>
      <p:ext uri="{BB962C8B-B14F-4D97-AF65-F5344CB8AC3E}">
        <p14:creationId xmlns:p14="http://schemas.microsoft.com/office/powerpoint/2010/main" val="2371189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577CD6E-E169-F55F-7097-CA8D1E1A202A}"/>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411F680-7FCF-B446-A03A-E2E5E28CD8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866A645-7B9F-D7D3-042B-5DDF245DEE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2B0A9148-0A74-2998-C68E-206BC354DA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8D112A37-F3DE-E2B9-40F0-09116D2F8E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コンテンツ プレースホルダー 4">
            <a:extLst>
              <a:ext uri="{FF2B5EF4-FFF2-40B4-BE49-F238E27FC236}">
                <a16:creationId xmlns:a16="http://schemas.microsoft.com/office/drawing/2014/main" id="{8403E936-2679-543F-82B3-62D3E8B50400}"/>
              </a:ext>
            </a:extLst>
          </p:cNvPr>
          <p:cNvSpPr>
            <a:spLocks noGrp="1"/>
          </p:cNvSpPr>
          <p:nvPr>
            <p:ph idx="1"/>
          </p:nvPr>
        </p:nvSpPr>
        <p:spPr>
          <a:xfrm>
            <a:off x="838200" y="2061155"/>
            <a:ext cx="10515600" cy="4351338"/>
          </a:xfrm>
        </p:spPr>
        <p:txBody>
          <a:bodyPr>
            <a:normAutofit/>
          </a:bodyPr>
          <a:lstStyle/>
          <a:p>
            <a:pPr marL="0" indent="0">
              <a:buNone/>
            </a:pPr>
            <a:r>
              <a:rPr lang="ja-JP" altLang="en-US" sz="3600" dirty="0"/>
              <a:t>・メンバーが足りない</a:t>
            </a:r>
            <a:endParaRPr lang="en-US" altLang="ja-JP" sz="3600" dirty="0"/>
          </a:p>
          <a:p>
            <a:pPr marL="0" indent="0" algn="ctr">
              <a:buNone/>
            </a:pPr>
            <a:r>
              <a:rPr lang="ja-JP" altLang="en-US" sz="3600" dirty="0"/>
              <a:t>　　　　</a:t>
            </a:r>
            <a:r>
              <a:rPr lang="ja-JP" altLang="en-US" sz="4000" b="1" u="sng" dirty="0"/>
              <a:t>⇒募集・応募機能</a:t>
            </a:r>
            <a:endParaRPr lang="en-US" altLang="ja-JP" sz="4000" b="1" u="sng" dirty="0"/>
          </a:p>
          <a:p>
            <a:pPr marL="0" indent="0">
              <a:buNone/>
            </a:pPr>
            <a:endParaRPr lang="en-US" altLang="ja-JP" sz="3600" dirty="0"/>
          </a:p>
          <a:p>
            <a:pPr marL="0" indent="0">
              <a:buNone/>
            </a:pPr>
            <a:r>
              <a:rPr lang="ja-JP" altLang="en-US" sz="3600" dirty="0"/>
              <a:t>・興味を引く開発案がない</a:t>
            </a:r>
            <a:endParaRPr lang="en-US" altLang="ja-JP" sz="3600" dirty="0"/>
          </a:p>
          <a:p>
            <a:pPr marL="0" indent="0">
              <a:buNone/>
            </a:pPr>
            <a:r>
              <a:rPr lang="en-US" altLang="ja-JP" sz="3600" dirty="0"/>
              <a:t>    </a:t>
            </a:r>
            <a:r>
              <a:rPr lang="ja-JP" altLang="en-US" sz="3600" dirty="0"/>
              <a:t>募集・応募機能でメンバーが集まらなかった</a:t>
            </a:r>
            <a:endParaRPr lang="en-US" altLang="ja-JP" sz="3600" dirty="0"/>
          </a:p>
          <a:p>
            <a:pPr marL="0" indent="0" algn="ctr">
              <a:buNone/>
            </a:pPr>
            <a:r>
              <a:rPr lang="en-US" altLang="ja-JP" sz="3600" dirty="0"/>
              <a:t>			</a:t>
            </a:r>
            <a:r>
              <a:rPr lang="ja-JP" altLang="en-US" sz="3600" dirty="0"/>
              <a:t>　</a:t>
            </a:r>
            <a:r>
              <a:rPr lang="ja-JP" altLang="en-US" sz="4000" b="1" u="sng" dirty="0"/>
              <a:t>⇒ジャムマッチング機能</a:t>
            </a:r>
          </a:p>
        </p:txBody>
      </p:sp>
      <p:sp>
        <p:nvSpPr>
          <p:cNvPr id="4" name="タイトル 3">
            <a:extLst>
              <a:ext uri="{FF2B5EF4-FFF2-40B4-BE49-F238E27FC236}">
                <a16:creationId xmlns:a16="http://schemas.microsoft.com/office/drawing/2014/main" id="{22243AB1-7380-17F1-216A-52C70B38F1FA}"/>
              </a:ext>
            </a:extLst>
          </p:cNvPr>
          <p:cNvSpPr>
            <a:spLocks noGrp="1"/>
          </p:cNvSpPr>
          <p:nvPr>
            <p:ph type="title"/>
          </p:nvPr>
        </p:nvSpPr>
        <p:spPr/>
        <p:txBody>
          <a:bodyPr>
            <a:normAutofit/>
          </a:bodyPr>
          <a:lstStyle/>
          <a:p>
            <a:r>
              <a:rPr lang="ja-JP" altLang="en-US" sz="6000" dirty="0"/>
              <a:t>課題の解決</a:t>
            </a:r>
          </a:p>
        </p:txBody>
      </p:sp>
    </p:spTree>
    <p:extLst>
      <p:ext uri="{BB962C8B-B14F-4D97-AF65-F5344CB8AC3E}">
        <p14:creationId xmlns:p14="http://schemas.microsoft.com/office/powerpoint/2010/main" val="2049850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592F9AE-BCB7-F161-B9A0-C8969A589360}"/>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CE92566-2478-646D-F985-784CBC13AA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DF860B62-1A83-0092-C9D4-CBA12BB5BC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8C432294-B278-E59A-829C-588C2DBC88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16610EDF-49F4-14B1-06A1-E2B4D5BED2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タイトル 12">
            <a:extLst>
              <a:ext uri="{FF2B5EF4-FFF2-40B4-BE49-F238E27FC236}">
                <a16:creationId xmlns:a16="http://schemas.microsoft.com/office/drawing/2014/main" id="{0422C333-1EF3-9BF3-9321-9D9352D1BB38}"/>
              </a:ext>
            </a:extLst>
          </p:cNvPr>
          <p:cNvSpPr>
            <a:spLocks noGrp="1"/>
          </p:cNvSpPr>
          <p:nvPr>
            <p:ph type="title"/>
          </p:nvPr>
        </p:nvSpPr>
        <p:spPr/>
        <p:txBody>
          <a:bodyPr>
            <a:normAutofit/>
          </a:bodyPr>
          <a:lstStyle/>
          <a:p>
            <a:r>
              <a:rPr lang="ja-JP" altLang="en-US" sz="6000" dirty="0"/>
              <a:t>募集機能</a:t>
            </a:r>
          </a:p>
        </p:txBody>
      </p:sp>
      <p:sp>
        <p:nvSpPr>
          <p:cNvPr id="3" name="四角形: メモ 2">
            <a:extLst>
              <a:ext uri="{FF2B5EF4-FFF2-40B4-BE49-F238E27FC236}">
                <a16:creationId xmlns:a16="http://schemas.microsoft.com/office/drawing/2014/main" id="{227351F3-B5F6-DE0E-2667-B728752EFD61}"/>
              </a:ext>
            </a:extLst>
          </p:cNvPr>
          <p:cNvSpPr/>
          <p:nvPr/>
        </p:nvSpPr>
        <p:spPr>
          <a:xfrm>
            <a:off x="1372686" y="2833307"/>
            <a:ext cx="1816769" cy="2117558"/>
          </a:xfrm>
          <a:prstGeom prst="foldedCorner">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3200" dirty="0"/>
              <a:t>開発案</a:t>
            </a:r>
          </a:p>
        </p:txBody>
      </p:sp>
      <p:pic>
        <p:nvPicPr>
          <p:cNvPr id="4" name="コンテンツ プレースホルダー 3" descr="アイコン&#10;&#10;自動的に生成された説明">
            <a:extLst>
              <a:ext uri="{FF2B5EF4-FFF2-40B4-BE49-F238E27FC236}">
                <a16:creationId xmlns:a16="http://schemas.microsoft.com/office/drawing/2014/main" id="{A02CC367-0C12-4C90-BB67-7EA5FB1D2AB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2816" y="2357437"/>
            <a:ext cx="1071563" cy="1071563"/>
          </a:xfrm>
          <a:prstGeom prst="rect">
            <a:avLst/>
          </a:prstGeom>
        </p:spPr>
      </p:pic>
      <p:sp>
        <p:nvSpPr>
          <p:cNvPr id="11" name="吹き出し: 角を丸めた四角形 10">
            <a:extLst>
              <a:ext uri="{FF2B5EF4-FFF2-40B4-BE49-F238E27FC236}">
                <a16:creationId xmlns:a16="http://schemas.microsoft.com/office/drawing/2014/main" id="{1CEC9006-6302-41F5-D046-F9002F665704}"/>
              </a:ext>
            </a:extLst>
          </p:cNvPr>
          <p:cNvSpPr/>
          <p:nvPr/>
        </p:nvSpPr>
        <p:spPr>
          <a:xfrm>
            <a:off x="1739737" y="1816335"/>
            <a:ext cx="3327400" cy="896781"/>
          </a:xfrm>
          <a:prstGeom prst="wedgeRoundRectCallout">
            <a:avLst>
              <a:gd name="adj1" fmla="val -67398"/>
              <a:gd name="adj2" fmla="val 42674"/>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t>フロントエンド募集</a:t>
            </a:r>
          </a:p>
        </p:txBody>
      </p:sp>
      <p:sp>
        <p:nvSpPr>
          <p:cNvPr id="2" name="矢印: 右 1">
            <a:extLst>
              <a:ext uri="{FF2B5EF4-FFF2-40B4-BE49-F238E27FC236}">
                <a16:creationId xmlns:a16="http://schemas.microsoft.com/office/drawing/2014/main" id="{2A07B18C-F449-B436-A50F-915EF2AC42D7}"/>
              </a:ext>
            </a:extLst>
          </p:cNvPr>
          <p:cNvSpPr/>
          <p:nvPr/>
        </p:nvSpPr>
        <p:spPr>
          <a:xfrm>
            <a:off x="3485519" y="3656232"/>
            <a:ext cx="1816769" cy="575508"/>
          </a:xfrm>
          <a:prstGeom prst="rightArrow">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四角形: メモ 8">
            <a:extLst>
              <a:ext uri="{FF2B5EF4-FFF2-40B4-BE49-F238E27FC236}">
                <a16:creationId xmlns:a16="http://schemas.microsoft.com/office/drawing/2014/main" id="{AC074741-5662-E7F4-E159-B474AB712966}"/>
              </a:ext>
            </a:extLst>
          </p:cNvPr>
          <p:cNvSpPr/>
          <p:nvPr/>
        </p:nvSpPr>
        <p:spPr>
          <a:xfrm>
            <a:off x="5472607" y="2885207"/>
            <a:ext cx="1816769" cy="2117558"/>
          </a:xfrm>
          <a:prstGeom prst="foldedCorner">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3200" dirty="0"/>
              <a:t>募集</a:t>
            </a:r>
            <a:endParaRPr kumimoji="1" lang="ja-JP" altLang="en-US" sz="3200" dirty="0"/>
          </a:p>
        </p:txBody>
      </p:sp>
      <p:sp>
        <p:nvSpPr>
          <p:cNvPr id="16" name="テキスト ボックス 15">
            <a:extLst>
              <a:ext uri="{FF2B5EF4-FFF2-40B4-BE49-F238E27FC236}">
                <a16:creationId xmlns:a16="http://schemas.microsoft.com/office/drawing/2014/main" id="{1B3DD1F7-6123-DA4D-3175-41C62C051DE2}"/>
              </a:ext>
            </a:extLst>
          </p:cNvPr>
          <p:cNvSpPr txBox="1"/>
          <p:nvPr/>
        </p:nvSpPr>
        <p:spPr>
          <a:xfrm>
            <a:off x="3864300" y="3307311"/>
            <a:ext cx="1395682" cy="584775"/>
          </a:xfrm>
          <a:prstGeom prst="rect">
            <a:avLst/>
          </a:prstGeom>
          <a:noFill/>
        </p:spPr>
        <p:txBody>
          <a:bodyPr wrap="square" rtlCol="0">
            <a:spAutoFit/>
          </a:bodyPr>
          <a:lstStyle/>
          <a:p>
            <a:r>
              <a:rPr kumimoji="1" lang="ja-JP" altLang="en-US" sz="3200" dirty="0">
                <a:latin typeface="UD デジタル 教科書体 NP-B" panose="02020700000000000000" pitchFamily="18" charset="-128"/>
                <a:ea typeface="UD デジタル 教科書体 NP-B" panose="02020700000000000000" pitchFamily="18" charset="-128"/>
              </a:rPr>
              <a:t>投稿</a:t>
            </a:r>
          </a:p>
        </p:txBody>
      </p:sp>
      <p:sp>
        <p:nvSpPr>
          <p:cNvPr id="19" name="矢印: 右 18">
            <a:extLst>
              <a:ext uri="{FF2B5EF4-FFF2-40B4-BE49-F238E27FC236}">
                <a16:creationId xmlns:a16="http://schemas.microsoft.com/office/drawing/2014/main" id="{C68E46AA-910E-4B97-5A47-9560C3AB7452}"/>
              </a:ext>
            </a:extLst>
          </p:cNvPr>
          <p:cNvSpPr/>
          <p:nvPr/>
        </p:nvSpPr>
        <p:spPr>
          <a:xfrm rot="9725498">
            <a:off x="7612821" y="2930782"/>
            <a:ext cx="1816769" cy="575508"/>
          </a:xfrm>
          <a:prstGeom prst="rightArrow">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矢印: 右 19">
            <a:extLst>
              <a:ext uri="{FF2B5EF4-FFF2-40B4-BE49-F238E27FC236}">
                <a16:creationId xmlns:a16="http://schemas.microsoft.com/office/drawing/2014/main" id="{4CCBA831-FC98-467B-D603-074B20B5B0D0}"/>
              </a:ext>
            </a:extLst>
          </p:cNvPr>
          <p:cNvSpPr/>
          <p:nvPr/>
        </p:nvSpPr>
        <p:spPr>
          <a:xfrm rot="11469120">
            <a:off x="7681482" y="4489269"/>
            <a:ext cx="1816769" cy="575508"/>
          </a:xfrm>
          <a:prstGeom prst="rightArrow">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矢印: 右 20">
            <a:extLst>
              <a:ext uri="{FF2B5EF4-FFF2-40B4-BE49-F238E27FC236}">
                <a16:creationId xmlns:a16="http://schemas.microsoft.com/office/drawing/2014/main" id="{85B91395-A592-A368-0D8C-92A66A513D69}"/>
              </a:ext>
            </a:extLst>
          </p:cNvPr>
          <p:cNvSpPr/>
          <p:nvPr/>
        </p:nvSpPr>
        <p:spPr>
          <a:xfrm rot="10800000">
            <a:off x="7637853" y="3716283"/>
            <a:ext cx="1816769" cy="575508"/>
          </a:xfrm>
          <a:prstGeom prst="rightArrow">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吹き出し: 角を丸めた四角形 21">
            <a:extLst>
              <a:ext uri="{FF2B5EF4-FFF2-40B4-BE49-F238E27FC236}">
                <a16:creationId xmlns:a16="http://schemas.microsoft.com/office/drawing/2014/main" id="{627A498E-90E1-7DC5-A636-7F23F4CFF0B8}"/>
              </a:ext>
            </a:extLst>
          </p:cNvPr>
          <p:cNvSpPr/>
          <p:nvPr/>
        </p:nvSpPr>
        <p:spPr>
          <a:xfrm>
            <a:off x="6245128" y="5711791"/>
            <a:ext cx="3327400" cy="896781"/>
          </a:xfrm>
          <a:prstGeom prst="wedgeRoundRectCallout">
            <a:avLst>
              <a:gd name="adj1" fmla="val 50437"/>
              <a:gd name="adj2" fmla="val -93279"/>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400" dirty="0"/>
              <a:t>参加します！</a:t>
            </a:r>
            <a:endParaRPr kumimoji="1" lang="ja-JP" altLang="en-US" sz="2400" dirty="0"/>
          </a:p>
        </p:txBody>
      </p:sp>
      <p:sp>
        <p:nvSpPr>
          <p:cNvPr id="23" name="テキスト ボックス 22">
            <a:extLst>
              <a:ext uri="{FF2B5EF4-FFF2-40B4-BE49-F238E27FC236}">
                <a16:creationId xmlns:a16="http://schemas.microsoft.com/office/drawing/2014/main" id="{CC91A5CB-706E-09A8-CE83-ED16C4D8E3FD}"/>
              </a:ext>
            </a:extLst>
          </p:cNvPr>
          <p:cNvSpPr txBox="1"/>
          <p:nvPr/>
        </p:nvSpPr>
        <p:spPr>
          <a:xfrm>
            <a:off x="8027743" y="2471788"/>
            <a:ext cx="1395682" cy="584775"/>
          </a:xfrm>
          <a:prstGeom prst="rect">
            <a:avLst/>
          </a:prstGeom>
          <a:noFill/>
        </p:spPr>
        <p:txBody>
          <a:bodyPr wrap="square" rtlCol="0">
            <a:spAutoFit/>
          </a:bodyPr>
          <a:lstStyle/>
          <a:p>
            <a:r>
              <a:rPr kumimoji="1" lang="ja-JP" altLang="en-US" sz="3200" dirty="0">
                <a:latin typeface="UD デジタル 教科書体 NP-B" panose="02020700000000000000" pitchFamily="18" charset="-128"/>
                <a:ea typeface="UD デジタル 教科書体 NP-B" panose="02020700000000000000" pitchFamily="18" charset="-128"/>
              </a:rPr>
              <a:t>応募</a:t>
            </a:r>
          </a:p>
        </p:txBody>
      </p:sp>
      <p:pic>
        <p:nvPicPr>
          <p:cNvPr id="24" name="図 23" descr="アイコン&#10;&#10;自動的に生成された説明">
            <a:extLst>
              <a:ext uri="{FF2B5EF4-FFF2-40B4-BE49-F238E27FC236}">
                <a16:creationId xmlns:a16="http://schemas.microsoft.com/office/drawing/2014/main" id="{6D699763-1068-B1D1-89F0-DB38363662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72528" y="3408337"/>
            <a:ext cx="1071298" cy="1071298"/>
          </a:xfrm>
          <a:prstGeom prst="rect">
            <a:avLst/>
          </a:prstGeom>
        </p:spPr>
      </p:pic>
      <p:pic>
        <p:nvPicPr>
          <p:cNvPr id="25" name="図 24" descr="アイコン&#10;&#10;自動的に生成された説明">
            <a:extLst>
              <a:ext uri="{FF2B5EF4-FFF2-40B4-BE49-F238E27FC236}">
                <a16:creationId xmlns:a16="http://schemas.microsoft.com/office/drawing/2014/main" id="{0A63D3C9-C7D8-76C8-DCE0-00961FF590E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72528" y="4525045"/>
            <a:ext cx="1141228" cy="1141228"/>
          </a:xfrm>
          <a:prstGeom prst="rect">
            <a:avLst/>
          </a:prstGeom>
        </p:spPr>
      </p:pic>
      <p:pic>
        <p:nvPicPr>
          <p:cNvPr id="26" name="図 25" descr="アイコン&#10;&#10;自動的に生成された説明">
            <a:extLst>
              <a:ext uri="{FF2B5EF4-FFF2-40B4-BE49-F238E27FC236}">
                <a16:creationId xmlns:a16="http://schemas.microsoft.com/office/drawing/2014/main" id="{BA7525E9-F7F8-EBD0-54F8-FAB5668B987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72528" y="2319466"/>
            <a:ext cx="1071298" cy="1071298"/>
          </a:xfrm>
          <a:prstGeom prst="rect">
            <a:avLst/>
          </a:prstGeom>
        </p:spPr>
      </p:pic>
    </p:spTree>
    <p:extLst>
      <p:ext uri="{BB962C8B-B14F-4D97-AF65-F5344CB8AC3E}">
        <p14:creationId xmlns:p14="http://schemas.microsoft.com/office/powerpoint/2010/main" val="3021838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childTnLst>
                                </p:cTn>
                              </p:par>
                              <p:par>
                                <p:cTn id="22" presetID="10" presetClass="entr" presetSubtype="0" fill="hold"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500"/>
                                        <p:tgtEl>
                                          <p:spTgt spid="25"/>
                                        </p:tgtEl>
                                      </p:cBhvr>
                                    </p:animEffect>
                                  </p:childTnLst>
                                </p:cTn>
                              </p:par>
                              <p:par>
                                <p:cTn id="25" presetID="10"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fade">
                                      <p:cBhvr>
                                        <p:cTn id="38" dur="500"/>
                                        <p:tgtEl>
                                          <p:spTgt spid="2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fade">
                                      <p:cBhvr>
                                        <p:cTn id="41" dur="500"/>
                                        <p:tgtEl>
                                          <p:spTgt spid="20"/>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 grpId="0" animBg="1"/>
      <p:bldP spid="9" grpId="0" animBg="1"/>
      <p:bldP spid="16" grpId="0"/>
      <p:bldP spid="19" grpId="0" animBg="1"/>
      <p:bldP spid="20" grpId="0" animBg="1"/>
      <p:bldP spid="21" grpId="0" animBg="1"/>
      <p:bldP spid="22" grpId="0" animBg="1"/>
      <p:bldP spid="23"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7DBAE0B-43A4-392D-5918-E59A489CBF12}"/>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DE0AD5-E540-2282-C9A0-2080E6CC64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4D09FF8F-8285-134A-F31B-F4C19834B6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4FA8049A-5DBF-3340-9524-DBDB8A123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F07A92EC-0CCE-18D0-C3AD-708189E3B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タイトル 12">
            <a:extLst>
              <a:ext uri="{FF2B5EF4-FFF2-40B4-BE49-F238E27FC236}">
                <a16:creationId xmlns:a16="http://schemas.microsoft.com/office/drawing/2014/main" id="{8C0B7F69-1AEF-062B-1032-211DFF171AF3}"/>
              </a:ext>
            </a:extLst>
          </p:cNvPr>
          <p:cNvSpPr>
            <a:spLocks noGrp="1"/>
          </p:cNvSpPr>
          <p:nvPr>
            <p:ph type="title"/>
          </p:nvPr>
        </p:nvSpPr>
        <p:spPr/>
        <p:txBody>
          <a:bodyPr>
            <a:normAutofit/>
          </a:bodyPr>
          <a:lstStyle/>
          <a:p>
            <a:r>
              <a:rPr lang="ja-JP" altLang="en-US" sz="6000" dirty="0"/>
              <a:t>ジャムマッチング機能</a:t>
            </a:r>
          </a:p>
        </p:txBody>
      </p:sp>
      <p:sp>
        <p:nvSpPr>
          <p:cNvPr id="24" name="直方体 23">
            <a:extLst>
              <a:ext uri="{FF2B5EF4-FFF2-40B4-BE49-F238E27FC236}">
                <a16:creationId xmlns:a16="http://schemas.microsoft.com/office/drawing/2014/main" id="{4AC1BFB7-2308-2393-83F1-04E4A7C98214}"/>
              </a:ext>
            </a:extLst>
          </p:cNvPr>
          <p:cNvSpPr/>
          <p:nvPr/>
        </p:nvSpPr>
        <p:spPr>
          <a:xfrm>
            <a:off x="3264798" y="3469130"/>
            <a:ext cx="2932046" cy="1862489"/>
          </a:xfrm>
          <a:prstGeom prst="cub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sz="2800" dirty="0"/>
              <a:t>ジャム</a:t>
            </a:r>
            <a:endParaRPr kumimoji="1" lang="en-US" altLang="ja-JP" sz="2800" dirty="0"/>
          </a:p>
          <a:p>
            <a:pPr algn="ctr"/>
            <a:r>
              <a:rPr kumimoji="1" lang="ja-JP" altLang="en-US" sz="2800" dirty="0"/>
              <a:t>マッチング</a:t>
            </a:r>
          </a:p>
        </p:txBody>
      </p:sp>
      <p:pic>
        <p:nvPicPr>
          <p:cNvPr id="27" name="コンテンツ プレースホルダー 3" descr="アイコン&#10;&#10;自動的に生成された説明">
            <a:extLst>
              <a:ext uri="{FF2B5EF4-FFF2-40B4-BE49-F238E27FC236}">
                <a16:creationId xmlns:a16="http://schemas.microsoft.com/office/drawing/2014/main" id="{53EE8812-39B5-44A4-2C88-A9A947778E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505" y="2343737"/>
            <a:ext cx="1071563" cy="1071563"/>
          </a:xfrm>
          <a:prstGeom prst="rect">
            <a:avLst/>
          </a:prstGeom>
        </p:spPr>
      </p:pic>
      <p:pic>
        <p:nvPicPr>
          <p:cNvPr id="17" name="図 16" descr="アイコン&#10;&#10;自動的に生成された説明">
            <a:extLst>
              <a:ext uri="{FF2B5EF4-FFF2-40B4-BE49-F238E27FC236}">
                <a16:creationId xmlns:a16="http://schemas.microsoft.com/office/drawing/2014/main" id="{A4CBC03F-08F6-C74D-3ED5-F7491241DD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5253" y="5546330"/>
            <a:ext cx="1071298" cy="1071298"/>
          </a:xfrm>
          <a:prstGeom prst="rect">
            <a:avLst/>
          </a:prstGeom>
        </p:spPr>
      </p:pic>
      <p:grpSp>
        <p:nvGrpSpPr>
          <p:cNvPr id="9" name="グループ化 8">
            <a:extLst>
              <a:ext uri="{FF2B5EF4-FFF2-40B4-BE49-F238E27FC236}">
                <a16:creationId xmlns:a16="http://schemas.microsoft.com/office/drawing/2014/main" id="{292C8D4E-E1DB-C02A-6B55-36869CF9D2C7}"/>
              </a:ext>
            </a:extLst>
          </p:cNvPr>
          <p:cNvGrpSpPr/>
          <p:nvPr/>
        </p:nvGrpSpPr>
        <p:grpSpPr>
          <a:xfrm>
            <a:off x="1575057" y="1890722"/>
            <a:ext cx="2700834" cy="4824487"/>
            <a:chOff x="1575057" y="1890722"/>
            <a:chExt cx="2700834" cy="4824487"/>
          </a:xfrm>
        </p:grpSpPr>
        <p:sp>
          <p:nvSpPr>
            <p:cNvPr id="35" name="吹き出し: 角を丸めた四角形 34">
              <a:extLst>
                <a:ext uri="{FF2B5EF4-FFF2-40B4-BE49-F238E27FC236}">
                  <a16:creationId xmlns:a16="http://schemas.microsoft.com/office/drawing/2014/main" id="{0578F064-E1C3-161A-A6DA-5CDF4F377780}"/>
                </a:ext>
              </a:extLst>
            </p:cNvPr>
            <p:cNvSpPr/>
            <p:nvPr/>
          </p:nvSpPr>
          <p:spPr>
            <a:xfrm>
              <a:off x="1998978" y="1890722"/>
              <a:ext cx="1700380" cy="813532"/>
            </a:xfrm>
            <a:prstGeom prst="wedgeRoundRectCallout">
              <a:avLst>
                <a:gd name="adj1" fmla="val -82133"/>
                <a:gd name="adj2" fmla="val 38879"/>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バックエンドとして参加</a:t>
              </a:r>
            </a:p>
          </p:txBody>
        </p:sp>
        <p:sp>
          <p:nvSpPr>
            <p:cNvPr id="19" name="矢印: 下 18">
              <a:extLst>
                <a:ext uri="{FF2B5EF4-FFF2-40B4-BE49-F238E27FC236}">
                  <a16:creationId xmlns:a16="http://schemas.microsoft.com/office/drawing/2014/main" id="{E3546FEE-D5A0-AAF2-E189-84F1754A449B}"/>
                </a:ext>
              </a:extLst>
            </p:cNvPr>
            <p:cNvSpPr/>
            <p:nvPr/>
          </p:nvSpPr>
          <p:spPr>
            <a:xfrm rot="18218674">
              <a:off x="2024057" y="2801756"/>
              <a:ext cx="329086" cy="1227086"/>
            </a:xfrm>
            <a:prstGeom prst="downArrow">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矢印: 下 19">
              <a:extLst>
                <a:ext uri="{FF2B5EF4-FFF2-40B4-BE49-F238E27FC236}">
                  <a16:creationId xmlns:a16="http://schemas.microsoft.com/office/drawing/2014/main" id="{B59E7848-40E1-3A76-67E0-6B67CB3F4EF1}"/>
                </a:ext>
              </a:extLst>
            </p:cNvPr>
            <p:cNvSpPr/>
            <p:nvPr/>
          </p:nvSpPr>
          <p:spPr>
            <a:xfrm rot="16744829">
              <a:off x="1978053" y="3592137"/>
              <a:ext cx="315816" cy="1088197"/>
            </a:xfrm>
            <a:prstGeom prst="downArrow">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矢印: 下 20">
              <a:extLst>
                <a:ext uri="{FF2B5EF4-FFF2-40B4-BE49-F238E27FC236}">
                  <a16:creationId xmlns:a16="http://schemas.microsoft.com/office/drawing/2014/main" id="{0F61E2AF-9766-30BB-AE67-DA6BA5D52885}"/>
                </a:ext>
              </a:extLst>
            </p:cNvPr>
            <p:cNvSpPr/>
            <p:nvPr/>
          </p:nvSpPr>
          <p:spPr>
            <a:xfrm rot="14994338">
              <a:off x="2002048" y="4442642"/>
              <a:ext cx="315816" cy="1088197"/>
            </a:xfrm>
            <a:prstGeom prst="downArrow">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矢印: 下 21">
              <a:extLst>
                <a:ext uri="{FF2B5EF4-FFF2-40B4-BE49-F238E27FC236}">
                  <a16:creationId xmlns:a16="http://schemas.microsoft.com/office/drawing/2014/main" id="{0CA3362A-2D4B-89EB-52B9-446FD9D5838B}"/>
                </a:ext>
              </a:extLst>
            </p:cNvPr>
            <p:cNvSpPr/>
            <p:nvPr/>
          </p:nvSpPr>
          <p:spPr>
            <a:xfrm rot="14458933">
              <a:off x="2202705" y="4997017"/>
              <a:ext cx="285467" cy="1432777"/>
            </a:xfrm>
            <a:prstGeom prst="downArrow">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吹き出し: 角を丸めた四角形 22">
              <a:extLst>
                <a:ext uri="{FF2B5EF4-FFF2-40B4-BE49-F238E27FC236}">
                  <a16:creationId xmlns:a16="http://schemas.microsoft.com/office/drawing/2014/main" id="{D13D3B55-E7CD-3838-82B5-D2787D3EE045}"/>
                </a:ext>
              </a:extLst>
            </p:cNvPr>
            <p:cNvSpPr/>
            <p:nvPr/>
          </p:nvSpPr>
          <p:spPr>
            <a:xfrm>
              <a:off x="2327711" y="5901677"/>
              <a:ext cx="1948180" cy="813532"/>
            </a:xfrm>
            <a:prstGeom prst="wedgeRoundRectCallout">
              <a:avLst>
                <a:gd name="adj1" fmla="val -93540"/>
                <a:gd name="adj2" fmla="val 11631"/>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フロント</a:t>
              </a:r>
              <a:r>
                <a:rPr kumimoji="1" lang="ja-JP" altLang="en-US" dirty="0"/>
                <a:t>エンドとして参加</a:t>
              </a:r>
            </a:p>
          </p:txBody>
        </p:sp>
      </p:grpSp>
      <p:sp>
        <p:nvSpPr>
          <p:cNvPr id="36" name="矢印: 右 35">
            <a:extLst>
              <a:ext uri="{FF2B5EF4-FFF2-40B4-BE49-F238E27FC236}">
                <a16:creationId xmlns:a16="http://schemas.microsoft.com/office/drawing/2014/main" id="{065925F4-1FA3-72D5-8621-1BC540E9E661}"/>
              </a:ext>
            </a:extLst>
          </p:cNvPr>
          <p:cNvSpPr/>
          <p:nvPr/>
        </p:nvSpPr>
        <p:spPr>
          <a:xfrm>
            <a:off x="6467744" y="3995756"/>
            <a:ext cx="2316731" cy="548596"/>
          </a:xfrm>
          <a:prstGeom prst="rightArrow">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テキスト ボックス 36">
            <a:extLst>
              <a:ext uri="{FF2B5EF4-FFF2-40B4-BE49-F238E27FC236}">
                <a16:creationId xmlns:a16="http://schemas.microsoft.com/office/drawing/2014/main" id="{9E1337B0-2DE5-E101-15E9-7B45405EE574}"/>
              </a:ext>
            </a:extLst>
          </p:cNvPr>
          <p:cNvSpPr txBox="1"/>
          <p:nvPr/>
        </p:nvSpPr>
        <p:spPr>
          <a:xfrm>
            <a:off x="6371190" y="3095009"/>
            <a:ext cx="2731574" cy="1077218"/>
          </a:xfrm>
          <a:prstGeom prst="rect">
            <a:avLst/>
          </a:prstGeom>
          <a:noFill/>
        </p:spPr>
        <p:txBody>
          <a:bodyPr wrap="square" rtlCol="0">
            <a:spAutoFit/>
          </a:bodyPr>
          <a:lstStyle/>
          <a:p>
            <a:r>
              <a:rPr lang="ja-JP" altLang="en-US" sz="3200" dirty="0">
                <a:latin typeface="UD デジタル 教科書体 NP-B" panose="02020700000000000000" pitchFamily="18" charset="-128"/>
                <a:ea typeface="UD デジタル 教科書体 NP-B" panose="02020700000000000000" pitchFamily="18" charset="-128"/>
              </a:rPr>
              <a:t>役割を考慮しマッチング</a:t>
            </a:r>
            <a:endParaRPr kumimoji="1" lang="ja-JP" altLang="en-US" sz="3200" dirty="0">
              <a:latin typeface="UD デジタル 教科書体 NP-B" panose="02020700000000000000" pitchFamily="18" charset="-128"/>
              <a:ea typeface="UD デジタル 教科書体 NP-B" panose="02020700000000000000" pitchFamily="18" charset="-128"/>
            </a:endParaRPr>
          </a:p>
        </p:txBody>
      </p:sp>
      <p:grpSp>
        <p:nvGrpSpPr>
          <p:cNvPr id="44" name="グループ化 43">
            <a:extLst>
              <a:ext uri="{FF2B5EF4-FFF2-40B4-BE49-F238E27FC236}">
                <a16:creationId xmlns:a16="http://schemas.microsoft.com/office/drawing/2014/main" id="{F4F5F610-1AA6-40F1-FD8E-86BE146D7E6A}"/>
              </a:ext>
            </a:extLst>
          </p:cNvPr>
          <p:cNvGrpSpPr/>
          <p:nvPr/>
        </p:nvGrpSpPr>
        <p:grpSpPr>
          <a:xfrm>
            <a:off x="9023331" y="2297488"/>
            <a:ext cx="3215737" cy="1880210"/>
            <a:chOff x="9023331" y="2297488"/>
            <a:chExt cx="3215737" cy="1880210"/>
          </a:xfrm>
        </p:grpSpPr>
        <p:pic>
          <p:nvPicPr>
            <p:cNvPr id="25" name="コンテンツ プレースホルダー 3" descr="アイコン&#10;&#10;自動的に生成された説明">
              <a:extLst>
                <a:ext uri="{FF2B5EF4-FFF2-40B4-BE49-F238E27FC236}">
                  <a16:creationId xmlns:a16="http://schemas.microsoft.com/office/drawing/2014/main" id="{75250148-0DD6-635B-B66E-73361E0FE0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59188" y="3005374"/>
              <a:ext cx="1071563" cy="1071563"/>
            </a:xfrm>
            <a:prstGeom prst="rect">
              <a:avLst/>
            </a:prstGeom>
          </p:spPr>
        </p:pic>
        <p:sp>
          <p:nvSpPr>
            <p:cNvPr id="32" name="四角形: 角を丸くする 31">
              <a:extLst>
                <a:ext uri="{FF2B5EF4-FFF2-40B4-BE49-F238E27FC236}">
                  <a16:creationId xmlns:a16="http://schemas.microsoft.com/office/drawing/2014/main" id="{43204396-C4EA-9E9A-B1A7-7B3FEC41CE36}"/>
                </a:ext>
              </a:extLst>
            </p:cNvPr>
            <p:cNvSpPr/>
            <p:nvPr/>
          </p:nvSpPr>
          <p:spPr>
            <a:xfrm>
              <a:off x="9124029" y="2856004"/>
              <a:ext cx="2875452" cy="1321694"/>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620FF99F-7D95-FA05-CDDF-521BD18BF5F3}"/>
                </a:ext>
              </a:extLst>
            </p:cNvPr>
            <p:cNvSpPr txBox="1"/>
            <p:nvPr/>
          </p:nvSpPr>
          <p:spPr>
            <a:xfrm>
              <a:off x="9023331" y="2297488"/>
              <a:ext cx="3215737" cy="707886"/>
            </a:xfrm>
            <a:prstGeom prst="rect">
              <a:avLst/>
            </a:prstGeom>
            <a:noFill/>
          </p:spPr>
          <p:txBody>
            <a:bodyPr wrap="square" rtlCol="0">
              <a:spAutoFit/>
            </a:bodyPr>
            <a:lstStyle/>
            <a:p>
              <a:r>
                <a:rPr kumimoji="1" lang="ja-JP" altLang="en-US" sz="4000" dirty="0"/>
                <a:t>チーム</a:t>
              </a:r>
              <a:r>
                <a:rPr kumimoji="1" lang="en-US" altLang="ja-JP" sz="4000" dirty="0"/>
                <a:t>A</a:t>
              </a:r>
              <a:endParaRPr kumimoji="1" lang="ja-JP" altLang="en-US" sz="4000" dirty="0"/>
            </a:p>
          </p:txBody>
        </p:sp>
        <p:pic>
          <p:nvPicPr>
            <p:cNvPr id="38" name="図 37" descr="アイコン&#10;&#10;自動的に生成された説明">
              <a:extLst>
                <a:ext uri="{FF2B5EF4-FFF2-40B4-BE49-F238E27FC236}">
                  <a16:creationId xmlns:a16="http://schemas.microsoft.com/office/drawing/2014/main" id="{E56A1E41-73C5-E1FE-0169-9C4F135514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31199" y="2981202"/>
              <a:ext cx="1071298" cy="1071298"/>
            </a:xfrm>
            <a:prstGeom prst="rect">
              <a:avLst/>
            </a:prstGeom>
          </p:spPr>
        </p:pic>
      </p:grpSp>
      <p:grpSp>
        <p:nvGrpSpPr>
          <p:cNvPr id="43" name="グループ化 42">
            <a:extLst>
              <a:ext uri="{FF2B5EF4-FFF2-40B4-BE49-F238E27FC236}">
                <a16:creationId xmlns:a16="http://schemas.microsoft.com/office/drawing/2014/main" id="{38E81966-C341-2F79-3A08-7DC89547989A}"/>
              </a:ext>
            </a:extLst>
          </p:cNvPr>
          <p:cNvGrpSpPr/>
          <p:nvPr/>
        </p:nvGrpSpPr>
        <p:grpSpPr>
          <a:xfrm>
            <a:off x="9029810" y="4414440"/>
            <a:ext cx="3215737" cy="1880210"/>
            <a:chOff x="9023326" y="4611198"/>
            <a:chExt cx="3215737" cy="1880210"/>
          </a:xfrm>
        </p:grpSpPr>
        <p:sp>
          <p:nvSpPr>
            <p:cNvPr id="40" name="四角形: 角を丸くする 39">
              <a:extLst>
                <a:ext uri="{FF2B5EF4-FFF2-40B4-BE49-F238E27FC236}">
                  <a16:creationId xmlns:a16="http://schemas.microsoft.com/office/drawing/2014/main" id="{EE2FD995-8CD9-14BC-46DC-4096E0C5BA08}"/>
                </a:ext>
              </a:extLst>
            </p:cNvPr>
            <p:cNvSpPr/>
            <p:nvPr/>
          </p:nvSpPr>
          <p:spPr>
            <a:xfrm>
              <a:off x="9124024" y="5169714"/>
              <a:ext cx="2875452" cy="1321694"/>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1" name="テキスト ボックス 40">
              <a:extLst>
                <a:ext uri="{FF2B5EF4-FFF2-40B4-BE49-F238E27FC236}">
                  <a16:creationId xmlns:a16="http://schemas.microsoft.com/office/drawing/2014/main" id="{23DDD8AF-7D50-4E02-CD24-1AE72A7B9A8F}"/>
                </a:ext>
              </a:extLst>
            </p:cNvPr>
            <p:cNvSpPr txBox="1"/>
            <p:nvPr/>
          </p:nvSpPr>
          <p:spPr>
            <a:xfrm>
              <a:off x="9023326" y="4611198"/>
              <a:ext cx="3215737" cy="707886"/>
            </a:xfrm>
            <a:prstGeom prst="rect">
              <a:avLst/>
            </a:prstGeom>
            <a:noFill/>
          </p:spPr>
          <p:txBody>
            <a:bodyPr wrap="square" rtlCol="0">
              <a:spAutoFit/>
            </a:bodyPr>
            <a:lstStyle/>
            <a:p>
              <a:r>
                <a:rPr kumimoji="1" lang="ja-JP" altLang="en-US" sz="4000" dirty="0"/>
                <a:t>チーム</a:t>
              </a:r>
              <a:r>
                <a:rPr lang="en-US" altLang="ja-JP" sz="4000" dirty="0"/>
                <a:t>B</a:t>
              </a:r>
              <a:endParaRPr kumimoji="1" lang="ja-JP" altLang="en-US" sz="4000" dirty="0"/>
            </a:p>
          </p:txBody>
        </p:sp>
      </p:grpSp>
      <p:pic>
        <p:nvPicPr>
          <p:cNvPr id="3" name="図 2" descr="アイコン&#10;&#10;自動的に生成された説明">
            <a:extLst>
              <a:ext uri="{FF2B5EF4-FFF2-40B4-BE49-F238E27FC236}">
                <a16:creationId xmlns:a16="http://schemas.microsoft.com/office/drawing/2014/main" id="{43DC21D0-EA3F-361E-93FD-20426CA851A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9503" y="3473054"/>
            <a:ext cx="1071298" cy="1071298"/>
          </a:xfrm>
          <a:prstGeom prst="rect">
            <a:avLst/>
          </a:prstGeom>
        </p:spPr>
      </p:pic>
      <p:pic>
        <p:nvPicPr>
          <p:cNvPr id="5" name="図 4" descr="アイコン&#10;&#10;自動的に生成された説明">
            <a:extLst>
              <a:ext uri="{FF2B5EF4-FFF2-40B4-BE49-F238E27FC236}">
                <a16:creationId xmlns:a16="http://schemas.microsoft.com/office/drawing/2014/main" id="{7C2D94AC-FB1B-C867-9DBC-AEE09A0D7B1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0449" y="4497530"/>
            <a:ext cx="1141228" cy="1141228"/>
          </a:xfrm>
          <a:prstGeom prst="rect">
            <a:avLst/>
          </a:prstGeom>
        </p:spPr>
      </p:pic>
      <p:pic>
        <p:nvPicPr>
          <p:cNvPr id="6" name="図 5" descr="アイコン&#10;&#10;自動的に生成された説明">
            <a:extLst>
              <a:ext uri="{FF2B5EF4-FFF2-40B4-BE49-F238E27FC236}">
                <a16:creationId xmlns:a16="http://schemas.microsoft.com/office/drawing/2014/main" id="{A51B0B25-19F5-AB31-2856-6C50F7F76DA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65768" y="5068144"/>
            <a:ext cx="1071298" cy="1071298"/>
          </a:xfrm>
          <a:prstGeom prst="rect">
            <a:avLst/>
          </a:prstGeom>
        </p:spPr>
      </p:pic>
      <p:pic>
        <p:nvPicPr>
          <p:cNvPr id="7" name="図 6" descr="アイコン&#10;&#10;自動的に生成された説明">
            <a:extLst>
              <a:ext uri="{FF2B5EF4-FFF2-40B4-BE49-F238E27FC236}">
                <a16:creationId xmlns:a16="http://schemas.microsoft.com/office/drawing/2014/main" id="{55A9B2F4-226C-9274-9D38-C4BF187AD29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77441" y="5033179"/>
            <a:ext cx="1141228" cy="1141228"/>
          </a:xfrm>
          <a:prstGeom prst="rect">
            <a:avLst/>
          </a:prstGeom>
        </p:spPr>
      </p:pic>
    </p:spTree>
    <p:extLst>
      <p:ext uri="{BB962C8B-B14F-4D97-AF65-F5344CB8AC3E}">
        <p14:creationId xmlns:p14="http://schemas.microsoft.com/office/powerpoint/2010/main" val="2254985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500"/>
                                        <p:tgtEl>
                                          <p:spTgt spid="3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fade">
                                      <p:cBhvr>
                                        <p:cTn id="29" dur="500"/>
                                        <p:tgtEl>
                                          <p:spTgt spid="36"/>
                                        </p:tgtEl>
                                      </p:cBhvr>
                                    </p:animEffect>
                                  </p:childTnLst>
                                </p:cTn>
                              </p:par>
                              <p:par>
                                <p:cTn id="30" presetID="10" presetClass="entr" presetSubtype="0" fill="hold"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par>
                                <p:cTn id="33" presetID="10" presetClass="entr" presetSubtype="0" fill="hold" nodeType="with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par>
                                <p:cTn id="36" presetID="10" presetClass="entr" presetSubtype="0" fill="hold" nodeType="withEffect">
                                  <p:stCondLst>
                                    <p:cond delay="0"/>
                                  </p:stCondLst>
                                  <p:childTnLst>
                                    <p:set>
                                      <p:cBhvr>
                                        <p:cTn id="37" dur="1" fill="hold">
                                          <p:stCondLst>
                                            <p:cond delay="0"/>
                                          </p:stCondLst>
                                        </p:cTn>
                                        <p:tgtEl>
                                          <p:spTgt spid="43"/>
                                        </p:tgtEl>
                                        <p:attrNameLst>
                                          <p:attrName>style.visibility</p:attrName>
                                        </p:attrNameLst>
                                      </p:cBhvr>
                                      <p:to>
                                        <p:strVal val="visible"/>
                                      </p:to>
                                    </p:set>
                                    <p:animEffect transition="in" filter="fade">
                                      <p:cBhvr>
                                        <p:cTn id="38" dur="500"/>
                                        <p:tgtEl>
                                          <p:spTgt spid="43"/>
                                        </p:tgtEl>
                                      </p:cBhvr>
                                    </p:animEffect>
                                  </p:childTnLst>
                                </p:cTn>
                              </p:par>
                              <p:par>
                                <p:cTn id="39" presetID="10" presetClass="entr" presetSubtype="0" fill="hold" nodeType="withEffect">
                                  <p:stCondLst>
                                    <p:cond delay="0"/>
                                  </p:stCondLst>
                                  <p:childTnLst>
                                    <p:set>
                                      <p:cBhvr>
                                        <p:cTn id="40" dur="1" fill="hold">
                                          <p:stCondLst>
                                            <p:cond delay="0"/>
                                          </p:stCondLst>
                                        </p:cTn>
                                        <p:tgtEl>
                                          <p:spTgt spid="44"/>
                                        </p:tgtEl>
                                        <p:attrNameLst>
                                          <p:attrName>style.visibility</p:attrName>
                                        </p:attrNameLst>
                                      </p:cBhvr>
                                      <p:to>
                                        <p:strVal val="visible"/>
                                      </p:to>
                                    </p:set>
                                    <p:animEffect transition="in" filter="fade">
                                      <p:cBhvr>
                                        <p:cTn id="41"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9D8D346-0F78-E157-F754-32A07D42AC38}"/>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22B74E4-C158-1872-1B11-716BC01B8B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DEB4A27D-58C8-D29E-344A-7113FD1C1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F0F8553E-C225-594B-9B85-E1D8043CE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6CF0CB24-BA71-B93D-4326-E552F99DBF4F}"/>
              </a:ext>
            </a:extLst>
          </p:cNvPr>
          <p:cNvSpPr>
            <a:spLocks noGrp="1"/>
          </p:cNvSpPr>
          <p:nvPr>
            <p:ph type="title"/>
          </p:nvPr>
        </p:nvSpPr>
        <p:spPr>
          <a:xfrm>
            <a:off x="838200" y="253397"/>
            <a:ext cx="10515600" cy="1273233"/>
          </a:xfrm>
        </p:spPr>
        <p:txBody>
          <a:bodyPr>
            <a:normAutofit/>
          </a:bodyPr>
          <a:lstStyle/>
          <a:p>
            <a:r>
              <a:rPr kumimoji="1" lang="en-US" altLang="ja-JP" sz="6000" dirty="0" err="1"/>
              <a:t>ConneCre</a:t>
            </a:r>
            <a:r>
              <a:rPr kumimoji="1" lang="ja-JP" altLang="en-US" sz="6000" dirty="0"/>
              <a:t>の利点</a:t>
            </a:r>
          </a:p>
        </p:txBody>
      </p:sp>
      <p:sp>
        <p:nvSpPr>
          <p:cNvPr id="14" name="Rectangle 13">
            <a:extLst>
              <a:ext uri="{FF2B5EF4-FFF2-40B4-BE49-F238E27FC236}">
                <a16:creationId xmlns:a16="http://schemas.microsoft.com/office/drawing/2014/main" id="{CABFF352-91E3-52EE-A2DC-E313EA1A1A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コンテンツ プレースホルダー 4">
            <a:extLst>
              <a:ext uri="{FF2B5EF4-FFF2-40B4-BE49-F238E27FC236}">
                <a16:creationId xmlns:a16="http://schemas.microsoft.com/office/drawing/2014/main" id="{1053FC03-EE5D-CDF3-F690-57063EC89668}"/>
              </a:ext>
            </a:extLst>
          </p:cNvPr>
          <p:cNvSpPr>
            <a:spLocks noGrp="1"/>
          </p:cNvSpPr>
          <p:nvPr>
            <p:ph idx="1"/>
          </p:nvPr>
        </p:nvSpPr>
        <p:spPr>
          <a:xfrm>
            <a:off x="838200" y="2130433"/>
            <a:ext cx="10515600" cy="4351338"/>
          </a:xfrm>
        </p:spPr>
        <p:txBody>
          <a:bodyPr>
            <a:normAutofit/>
          </a:bodyPr>
          <a:lstStyle/>
          <a:p>
            <a:pPr marL="0" indent="0">
              <a:buNone/>
            </a:pPr>
            <a:r>
              <a:rPr lang="ja-JP" altLang="en-US" sz="3200" dirty="0"/>
              <a:t>・フロントエンド、バックエンドで募集・応募が出来る。</a:t>
            </a:r>
            <a:r>
              <a:rPr lang="en-US" altLang="ja-JP" sz="3200" dirty="0"/>
              <a:t>	</a:t>
            </a:r>
            <a:r>
              <a:rPr lang="ja-JP" altLang="en-US" sz="3200" b="1" u="sng" dirty="0"/>
              <a:t>⇒片方の役割がいないといった事故が防げる。</a:t>
            </a:r>
            <a:endParaRPr lang="en-US" altLang="ja-JP" sz="3200" b="1" u="sng" dirty="0"/>
          </a:p>
          <a:p>
            <a:pPr marL="0" indent="0">
              <a:buNone/>
            </a:pPr>
            <a:endParaRPr lang="en-US" altLang="ja-JP" sz="3200" dirty="0"/>
          </a:p>
          <a:p>
            <a:pPr marL="0" indent="0">
              <a:buNone/>
            </a:pPr>
            <a:r>
              <a:rPr lang="ja-JP" altLang="en-US" sz="3200" dirty="0"/>
              <a:t>・ジャムマッチングで役割が分散されたチームを結成。   </a:t>
            </a:r>
            <a:r>
              <a:rPr lang="en-US" altLang="ja-JP" sz="3200" dirty="0"/>
              <a:t>	</a:t>
            </a:r>
            <a:r>
              <a:rPr lang="ja-JP" altLang="en-US" sz="3200" b="1" u="sng" dirty="0"/>
              <a:t>⇒チームが見つからないといったことがなくなる。</a:t>
            </a:r>
            <a:endParaRPr lang="en-US" altLang="ja-JP" sz="3200" b="1" u="sng" dirty="0"/>
          </a:p>
          <a:p>
            <a:pPr marL="0" indent="0">
              <a:buNone/>
            </a:pPr>
            <a:r>
              <a:rPr lang="en-US" altLang="ja-JP" sz="3200" dirty="0"/>
              <a:t>	</a:t>
            </a:r>
          </a:p>
          <a:p>
            <a:pPr marL="0" indent="0" algn="ctr">
              <a:buNone/>
            </a:pPr>
            <a:r>
              <a:rPr lang="ja-JP" altLang="en-US" sz="3600" b="1" u="sng" dirty="0"/>
              <a:t>共同開発を行う仲間をより簡単に見つけられる！</a:t>
            </a:r>
            <a:endParaRPr lang="en-US" altLang="ja-JP" sz="3600" b="1" u="sng" dirty="0"/>
          </a:p>
        </p:txBody>
      </p:sp>
    </p:spTree>
    <p:extLst>
      <p:ext uri="{BB962C8B-B14F-4D97-AF65-F5344CB8AC3E}">
        <p14:creationId xmlns:p14="http://schemas.microsoft.com/office/powerpoint/2010/main" val="2098358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C0E08C3-F97B-217A-5FA9-18840F22D53F}"/>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EF8F932-8D6E-178C-24C0-B019379401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004829C-D638-C8E2-AD3F-32511FC95C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1BE6F1BC-7E26-D9D7-2C95-22126C42C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2661A920-80AA-16BE-2643-A5DB54E33A28}"/>
              </a:ext>
            </a:extLst>
          </p:cNvPr>
          <p:cNvSpPr>
            <a:spLocks noGrp="1"/>
          </p:cNvSpPr>
          <p:nvPr>
            <p:ph type="title"/>
          </p:nvPr>
        </p:nvSpPr>
        <p:spPr>
          <a:xfrm>
            <a:off x="838200" y="253397"/>
            <a:ext cx="10515600" cy="1273233"/>
          </a:xfrm>
        </p:spPr>
        <p:txBody>
          <a:bodyPr>
            <a:normAutofit/>
          </a:bodyPr>
          <a:lstStyle/>
          <a:p>
            <a:r>
              <a:rPr kumimoji="1" lang="ja-JP" altLang="en-US" sz="6000" dirty="0"/>
              <a:t>まとめ</a:t>
            </a:r>
          </a:p>
        </p:txBody>
      </p:sp>
      <p:sp>
        <p:nvSpPr>
          <p:cNvPr id="14" name="Rectangle 13">
            <a:extLst>
              <a:ext uri="{FF2B5EF4-FFF2-40B4-BE49-F238E27FC236}">
                <a16:creationId xmlns:a16="http://schemas.microsoft.com/office/drawing/2014/main" id="{1F159CC5-FFE9-196E-CF73-4DB4B1EF62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コンテンツ プレースホルダー 4">
            <a:extLst>
              <a:ext uri="{FF2B5EF4-FFF2-40B4-BE49-F238E27FC236}">
                <a16:creationId xmlns:a16="http://schemas.microsoft.com/office/drawing/2014/main" id="{C7DDB2DE-EDAC-E38D-10C3-64D3287897D2}"/>
              </a:ext>
            </a:extLst>
          </p:cNvPr>
          <p:cNvSpPr>
            <a:spLocks noGrp="1"/>
          </p:cNvSpPr>
          <p:nvPr>
            <p:ph idx="1"/>
          </p:nvPr>
        </p:nvSpPr>
        <p:spPr>
          <a:xfrm>
            <a:off x="838200" y="2227408"/>
            <a:ext cx="10515600" cy="4351338"/>
          </a:xfrm>
        </p:spPr>
        <p:txBody>
          <a:bodyPr>
            <a:normAutofit/>
          </a:bodyPr>
          <a:lstStyle/>
          <a:p>
            <a:pPr marL="0" indent="0">
              <a:buNone/>
            </a:pPr>
            <a:r>
              <a:rPr lang="ja-JP" altLang="en-US" sz="3200" dirty="0"/>
              <a:t>・開発メンバーが見つからない、欲しい役割をできる</a:t>
            </a:r>
            <a:endParaRPr lang="en-US" altLang="ja-JP" sz="3200" dirty="0"/>
          </a:p>
          <a:p>
            <a:pPr marL="0" indent="0">
              <a:buNone/>
            </a:pPr>
            <a:r>
              <a:rPr lang="ja-JP" altLang="en-US" sz="3200" dirty="0"/>
              <a:t>    人がいない</a:t>
            </a:r>
            <a:r>
              <a:rPr lang="en-US" altLang="ja-JP" sz="3200" dirty="0"/>
              <a:t>…</a:t>
            </a:r>
          </a:p>
          <a:p>
            <a:pPr marL="0" indent="0">
              <a:buNone/>
            </a:pPr>
            <a:r>
              <a:rPr lang="en-US" altLang="ja-JP" sz="3200" dirty="0"/>
              <a:t>  </a:t>
            </a:r>
          </a:p>
          <a:p>
            <a:pPr marL="0" indent="0">
              <a:buNone/>
            </a:pPr>
            <a:r>
              <a:rPr lang="ja-JP" altLang="en-US" sz="3200" dirty="0"/>
              <a:t>・</a:t>
            </a:r>
            <a:r>
              <a:rPr lang="en-US" altLang="ja-JP" sz="3200" dirty="0" err="1"/>
              <a:t>ConneCre</a:t>
            </a:r>
            <a:r>
              <a:rPr lang="ja-JP" altLang="en-US" sz="3200" dirty="0"/>
              <a:t>を使えば、円滑にチームを結成することが</a:t>
            </a:r>
            <a:endParaRPr lang="en-US" altLang="ja-JP" sz="3200" dirty="0"/>
          </a:p>
          <a:p>
            <a:pPr marL="0" indent="0">
              <a:buNone/>
            </a:pPr>
            <a:r>
              <a:rPr lang="en-US" altLang="ja-JP" sz="3200" dirty="0"/>
              <a:t>    </a:t>
            </a:r>
            <a:r>
              <a:rPr lang="ja-JP" altLang="en-US" sz="3200" dirty="0"/>
              <a:t>出来る。</a:t>
            </a:r>
            <a:endParaRPr lang="en-US" altLang="ja-JP" sz="3200" dirty="0"/>
          </a:p>
          <a:p>
            <a:pPr marL="0" indent="0">
              <a:buNone/>
            </a:pPr>
            <a:r>
              <a:rPr lang="en-US" altLang="ja-JP" sz="3200" dirty="0"/>
              <a:t>   </a:t>
            </a:r>
          </a:p>
          <a:p>
            <a:pPr marL="0" indent="0">
              <a:buNone/>
            </a:pPr>
            <a:r>
              <a:rPr lang="ja-JP" altLang="en-US" sz="3200" dirty="0"/>
              <a:t>・</a:t>
            </a:r>
            <a:r>
              <a:rPr lang="en-US" altLang="ja-JP" sz="3200" dirty="0"/>
              <a:t> </a:t>
            </a:r>
            <a:r>
              <a:rPr lang="ja-JP" altLang="en-US" sz="3200" dirty="0"/>
              <a:t>既に役割がそろった状態なので、開発がしやすい。</a:t>
            </a:r>
            <a:endParaRPr lang="en-US" altLang="ja-JP" sz="3200" dirty="0"/>
          </a:p>
        </p:txBody>
      </p:sp>
    </p:spTree>
    <p:extLst>
      <p:ext uri="{BB962C8B-B14F-4D97-AF65-F5344CB8AC3E}">
        <p14:creationId xmlns:p14="http://schemas.microsoft.com/office/powerpoint/2010/main" val="259472874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387</TotalTime>
  <Words>1054</Words>
  <Application>Microsoft Office PowerPoint</Application>
  <PresentationFormat>ワイド画面</PresentationFormat>
  <Paragraphs>118</Paragraphs>
  <Slides>11</Slides>
  <Notes>11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11</vt:i4>
      </vt:variant>
    </vt:vector>
  </HeadingPairs>
  <TitlesOfParts>
    <vt:vector size="17" baseType="lpstr">
      <vt:lpstr>UD デジタル 教科書体 NP-B</vt:lpstr>
      <vt:lpstr>游ゴシック</vt:lpstr>
      <vt:lpstr>游ゴシック Light</vt:lpstr>
      <vt:lpstr>Arial</vt:lpstr>
      <vt:lpstr>Calibri</vt:lpstr>
      <vt:lpstr>Office テーマ</vt:lpstr>
      <vt:lpstr>ConneCre ハッカソンマッチング</vt:lpstr>
      <vt:lpstr>企画概要</vt:lpstr>
      <vt:lpstr>現状の課題</vt:lpstr>
      <vt:lpstr>参加者の比率</vt:lpstr>
      <vt:lpstr>課題の解決</vt:lpstr>
      <vt:lpstr>募集機能</vt:lpstr>
      <vt:lpstr>ジャムマッチング機能</vt:lpstr>
      <vt:lpstr>ConneCreの利点</vt:lpstr>
      <vt:lpstr>まとめ</vt:lpstr>
      <vt:lpstr>チャレキャラで成長した点</vt:lpstr>
      <vt:lpstr>以上で発表を終わります。 ご清聴ありがとうございました。</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坂井 一陽</dc:creator>
  <cp:lastModifiedBy>真実 加藤</cp:lastModifiedBy>
  <cp:revision>16</cp:revision>
  <dcterms:created xsi:type="dcterms:W3CDTF">2024-12-05T15:06:17Z</dcterms:created>
  <dcterms:modified xsi:type="dcterms:W3CDTF">2024-12-06T14:14:33Z</dcterms:modified>
</cp:coreProperties>
</file>