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F6A3D4A-274C-4623-96DF-7BBBCD47884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7BEC923-9035-4B02-A161-A335E8B48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koto938/8-Puzzle---A-st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D216-76A9-08FE-5ABC-82126C03A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10: 8 Puzzle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28102-7E7F-347E-2FF3-168F52CA74C1}"/>
              </a:ext>
            </a:extLst>
          </p:cNvPr>
          <p:cNvSpPr txBox="1"/>
          <p:nvPr/>
        </p:nvSpPr>
        <p:spPr>
          <a:xfrm>
            <a:off x="358588" y="4733365"/>
            <a:ext cx="5387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Thành </a:t>
            </a:r>
            <a:r>
              <a:rPr lang="en-US" dirty="0" err="1"/>
              <a:t>viên</a:t>
            </a:r>
            <a:r>
              <a:rPr lang="en-US" dirty="0"/>
              <a:t>: </a:t>
            </a:r>
          </a:p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Trung (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)</a:t>
            </a:r>
          </a:p>
          <a:p>
            <a:r>
              <a:rPr lang="en-US" dirty="0"/>
              <a:t>Bùi Quang Minh</a:t>
            </a:r>
          </a:p>
          <a:p>
            <a:r>
              <a:rPr lang="en-US" dirty="0" err="1"/>
              <a:t>Trần</a:t>
            </a:r>
            <a:r>
              <a:rPr lang="en-US" dirty="0"/>
              <a:t> Long Vũ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40C8F-9125-3F4A-9C59-5E5373CF1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96" y="4592314"/>
            <a:ext cx="243419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1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E38-F8EC-6551-7B4B-7EE6ECC2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17929"/>
            <a:ext cx="6293223" cy="108472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Giới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thiệu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endParaRPr lang="en-US" sz="4000" dirty="0">
              <a:latin typeface="Source Code Pro ExtraBold" panose="020B0309030403020204" pitchFamily="49" charset="0"/>
              <a:ea typeface="Source Code Pro ExtraBold" panose="020B03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541F1-7F2E-1DB4-CA1E-54628527BDD2}"/>
              </a:ext>
            </a:extLst>
          </p:cNvPr>
          <p:cNvSpPr txBox="1"/>
          <p:nvPr/>
        </p:nvSpPr>
        <p:spPr>
          <a:xfrm>
            <a:off x="824753" y="2348752"/>
            <a:ext cx="10829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 puzzle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ô, </a:t>
            </a:r>
            <a:r>
              <a:rPr lang="en-US" dirty="0" err="1"/>
              <a:t>như</a:t>
            </a:r>
            <a:r>
              <a:rPr lang="en-US" dirty="0"/>
              <a:t> 8 puzzle, 15 puzzle,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 puzzle</a:t>
            </a:r>
          </a:p>
          <a:p>
            <a:r>
              <a:rPr lang="en-US" dirty="0"/>
              <a:t>-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3x3,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đến</a:t>
            </a:r>
            <a:r>
              <a:rPr lang="en-US" dirty="0"/>
              <a:t> 8 </a:t>
            </a:r>
            <a:r>
              <a:rPr lang="en-US" dirty="0" err="1"/>
              <a:t>còn</a:t>
            </a:r>
            <a:r>
              <a:rPr lang="en-US" dirty="0"/>
              <a:t> 1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9 ô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qua 4 </a:t>
            </a:r>
            <a:r>
              <a:rPr lang="en-US" dirty="0" err="1"/>
              <a:t>hướng</a:t>
            </a:r>
            <a:r>
              <a:rPr lang="en-US" dirty="0"/>
              <a:t> (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lên</a:t>
            </a:r>
            <a:r>
              <a:rPr lang="en-US" dirty="0"/>
              <a:t>,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4AF-55D2-456C-41DD-AE04A2B4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7" y="0"/>
            <a:ext cx="5886764" cy="95868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endParaRPr lang="en-US" sz="4000" dirty="0">
              <a:latin typeface="Source Code Pro ExtraBold" panose="020B0309030403020204" pitchFamily="49" charset="0"/>
              <a:ea typeface="Source Code Pro ExtraBold" panose="020B03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A5FC-D09C-346F-E395-89D445F13D21}"/>
              </a:ext>
            </a:extLst>
          </p:cNvPr>
          <p:cNvSpPr txBox="1"/>
          <p:nvPr/>
        </p:nvSpPr>
        <p:spPr>
          <a:xfrm>
            <a:off x="744071" y="1631576"/>
            <a:ext cx="11447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r>
              <a:rPr lang="en-US" dirty="0"/>
              <a:t>	N mod 2  = 0 =&gt; </a:t>
            </a:r>
            <a:r>
              <a:rPr lang="en-US" dirty="0" err="1"/>
              <a:t>đích</a:t>
            </a:r>
            <a:r>
              <a:rPr lang="en-US" dirty="0"/>
              <a:t> 2</a:t>
            </a:r>
          </a:p>
          <a:p>
            <a:r>
              <a:rPr lang="en-US" dirty="0"/>
              <a:t>	N mod 2 = 1 =&gt; </a:t>
            </a:r>
            <a:r>
              <a:rPr lang="en-US" dirty="0" err="1"/>
              <a:t>đích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N = n1 + n2 	+ n3 + …. + n8</a:t>
            </a:r>
          </a:p>
          <a:p>
            <a:r>
              <a:rPr lang="en-US" dirty="0"/>
              <a:t>n1, n2, n3, n4, n5, n6, n7, n8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ô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ô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đằng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qua </a:t>
            </a:r>
            <a:r>
              <a:rPr lang="en-US" dirty="0" err="1"/>
              <a:t>trái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8581-6E04-35CD-1EC4-D8F3C028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1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endParaRPr lang="en-US" sz="4000" dirty="0">
              <a:latin typeface="Source Code Pro ExtraBold" panose="020B0309030403020204" pitchFamily="49" charset="0"/>
              <a:ea typeface="Source Code Pro ExtraBold" panose="020B0309030403020204" pitchFamily="49" charset="0"/>
            </a:endParaRP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83FFA37B-A321-1A1D-3AA0-067D0C7DC7B1}"/>
              </a:ext>
            </a:extLst>
          </p:cNvPr>
          <p:cNvSpPr/>
          <p:nvPr/>
        </p:nvSpPr>
        <p:spPr>
          <a:xfrm>
            <a:off x="1371600" y="1909482"/>
            <a:ext cx="1981200" cy="1855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DFS</a:t>
            </a:r>
          </a:p>
        </p:txBody>
      </p:sp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C0C09C4A-6B4E-BD69-C19F-AD28FA2CDA93}"/>
              </a:ext>
            </a:extLst>
          </p:cNvPr>
          <p:cNvSpPr/>
          <p:nvPr/>
        </p:nvSpPr>
        <p:spPr>
          <a:xfrm>
            <a:off x="7754471" y="1909482"/>
            <a:ext cx="1981200" cy="1855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A*</a:t>
            </a:r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C9A8E56B-C7E5-9022-CFB5-7D72836B1279}"/>
              </a:ext>
            </a:extLst>
          </p:cNvPr>
          <p:cNvSpPr/>
          <p:nvPr/>
        </p:nvSpPr>
        <p:spPr>
          <a:xfrm>
            <a:off x="4486835" y="1909482"/>
            <a:ext cx="1981200" cy="1855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4AF-55D2-456C-41DD-AE04A2B4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6" y="0"/>
            <a:ext cx="7599023" cy="958686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- DFS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A5FC-D09C-346F-E395-89D445F13D21}"/>
              </a:ext>
            </a:extLst>
          </p:cNvPr>
          <p:cNvSpPr txBox="1"/>
          <p:nvPr/>
        </p:nvSpPr>
        <p:spPr>
          <a:xfrm>
            <a:off x="793376" y="1344705"/>
            <a:ext cx="1144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DFS: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hay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DFS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xa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9E4D7-8B35-CBD7-DF3D-7A350C3C9D38}"/>
              </a:ext>
            </a:extLst>
          </p:cNvPr>
          <p:cNvSpPr txBox="1"/>
          <p:nvPr/>
        </p:nvSpPr>
        <p:spPr>
          <a:xfrm>
            <a:off x="793376" y="2528082"/>
            <a:ext cx="11447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r>
              <a:rPr lang="vi-VN" dirty="0"/>
              <a:t>Thuật toán DFS có 2 cách để duyệt những đỉnh trong quá trình tìm kiếm đó là sử</a:t>
            </a:r>
          </a:p>
          <a:p>
            <a:r>
              <a:rPr lang="vi-VN" dirty="0"/>
              <a:t>dụng thủ tục đệ quy hoặc sử dụng ngăn xếp để lưu trữ các đỉnh sẽ duyệt tiếp đó. Ta</a:t>
            </a:r>
          </a:p>
          <a:p>
            <a:r>
              <a:rPr lang="vi-VN" dirty="0"/>
              <a:t>sẽ đi vào cách sử dụng ngăn xếp để lưu trữ các đỉn</a:t>
            </a:r>
            <a:r>
              <a:rPr lang="en-US" dirty="0"/>
              <a:t>h</a:t>
            </a:r>
          </a:p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D7B-A826-3978-70B2-F2137392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</a:rPr>
              <a:t>toán</a:t>
            </a:r>
            <a:r>
              <a:rPr lang="en-US" sz="4000" dirty="0">
                <a:latin typeface="Source Code Pro ExtraBold" panose="020B0309030403020204" pitchFamily="49" charset="0"/>
              </a:rPr>
              <a:t> - </a:t>
            </a:r>
            <a:r>
              <a:rPr lang="en-US" sz="4000" dirty="0" err="1">
                <a:latin typeface="Source Code Pro ExtraBold" panose="020B0309030403020204" pitchFamily="49" charset="0"/>
              </a:rPr>
              <a:t>bfs</a:t>
            </a:r>
            <a:endParaRPr lang="en-US" sz="4000" dirty="0">
              <a:latin typeface="Source Code Pro ExtraBold" panose="020B03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CC450-C1C0-877D-8367-2D5D9CB1208D}"/>
              </a:ext>
            </a:extLst>
          </p:cNvPr>
          <p:cNvSpPr txBox="1"/>
          <p:nvPr/>
        </p:nvSpPr>
        <p:spPr>
          <a:xfrm>
            <a:off x="793377" y="1344705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Tương tự thuật toán tìm kiếm DFS thì thuật toán BFS cũng là một thuật toán phổ</a:t>
            </a:r>
            <a:r>
              <a:rPr lang="en-US" dirty="0"/>
              <a:t> </a:t>
            </a:r>
            <a:r>
              <a:rPr lang="vi-VN" dirty="0"/>
              <a:t>biến trong việc tìm kiếm trong đồ thị. </a:t>
            </a:r>
            <a:endParaRPr lang="en-US" dirty="0"/>
          </a:p>
          <a:p>
            <a:r>
              <a:rPr lang="vi-VN" dirty="0"/>
              <a:t>Nhưng có đôi chút khác biệt về cách tổ chức</a:t>
            </a:r>
            <a:r>
              <a:rPr lang="en-US" dirty="0"/>
              <a:t> </a:t>
            </a:r>
            <a:r>
              <a:rPr lang="vi-VN" dirty="0"/>
              <a:t>các đỉnh để duyệt so với thuật toán DFS. </a:t>
            </a:r>
            <a:endParaRPr lang="en-US" dirty="0"/>
          </a:p>
          <a:p>
            <a:r>
              <a:rPr lang="vi-VN" dirty="0"/>
              <a:t>Do đó cách duyệt của BFS cũng trở nên</a:t>
            </a:r>
            <a:r>
              <a:rPr lang="en-US" dirty="0"/>
              <a:t> </a:t>
            </a:r>
            <a:r>
              <a:rPr lang="vi-VN" dirty="0"/>
              <a:t>khác DFS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A2DC3-84B0-B3CE-AEE3-0E9520C23C50}"/>
              </a:ext>
            </a:extLst>
          </p:cNvPr>
          <p:cNvSpPr txBox="1"/>
          <p:nvPr/>
        </p:nvSpPr>
        <p:spPr>
          <a:xfrm>
            <a:off x="793377" y="2570986"/>
            <a:ext cx="11447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r>
              <a:rPr lang="vi-VN" dirty="0"/>
              <a:t>Thuật toán sử dụng một cấu trúc dữ liệu là </a:t>
            </a:r>
            <a:r>
              <a:rPr lang="vi-VN" i="1" dirty="0"/>
              <a:t>hàng đợi </a:t>
            </a:r>
            <a:r>
              <a:rPr lang="vi-VN" dirty="0"/>
              <a:t>(Queue) để lưu trữ thông tin</a:t>
            </a:r>
            <a:br>
              <a:rPr lang="vi-VN" dirty="0"/>
            </a:br>
            <a:r>
              <a:rPr lang="vi-VN" dirty="0"/>
              <a:t>trung gian trong quá trình tìm kiếm (ở đây dễ hiểu là các đỉnh kế tiếp đợi được</a:t>
            </a:r>
            <a:r>
              <a:rPr lang="en-US" dirty="0"/>
              <a:t> </a:t>
            </a:r>
            <a:r>
              <a:rPr lang="vi-VN" dirty="0"/>
              <a:t>duyệt). </a:t>
            </a:r>
            <a:br>
              <a:rPr lang="vi-VN" dirty="0"/>
            </a:b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C4AF-55D2-456C-41DD-AE04A2B4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77" y="0"/>
            <a:ext cx="6872882" cy="958686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Phân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tích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bài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</a:t>
            </a:r>
            <a:r>
              <a:rPr lang="en-US" sz="4000" dirty="0" err="1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toán</a:t>
            </a:r>
            <a:r>
              <a:rPr lang="en-US" sz="4000" dirty="0">
                <a:latin typeface="Source Code Pro ExtraBold" panose="020B0309030403020204" pitchFamily="49" charset="0"/>
                <a:ea typeface="Source Code Pro ExtraBold" panose="020B0309030403020204" pitchFamily="49" charset="0"/>
              </a:rPr>
              <a:t> – A*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6A5FC-D09C-346F-E395-89D445F13D21}"/>
              </a:ext>
            </a:extLst>
          </p:cNvPr>
          <p:cNvSpPr txBox="1"/>
          <p:nvPr/>
        </p:nvSpPr>
        <p:spPr>
          <a:xfrm>
            <a:off x="744071" y="1685364"/>
            <a:ext cx="1144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A*: </a:t>
            </a:r>
            <a:r>
              <a:rPr lang="vi-VN" dirty="0"/>
              <a:t>Tìm kiếm A* là một ví dụ của tìm kiếm theo lựa chọn tốt nhất (Best-first</a:t>
            </a:r>
          </a:p>
          <a:p>
            <a:r>
              <a:rPr lang="vi-VN" dirty="0"/>
              <a:t>search) – một thuật toán tìm kiếm tối ưu hóa theo độ sâu bằng cách mở rộng nút</a:t>
            </a:r>
          </a:p>
          <a:p>
            <a:r>
              <a:rPr lang="vi-VN" dirty="0"/>
              <a:t>“hứa hẹn” nhất có thể dẫn đến đích.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6E7DFB-4F8E-AC69-7428-9B51885CA4DB}"/>
              </a:ext>
            </a:extLst>
          </p:cNvPr>
          <p:cNvGrpSpPr/>
          <p:nvPr/>
        </p:nvGrpSpPr>
        <p:grpSpPr>
          <a:xfrm>
            <a:off x="744071" y="2690336"/>
            <a:ext cx="11228832" cy="3342910"/>
            <a:chOff x="744071" y="2690336"/>
            <a:chExt cx="11228832" cy="33429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BF125-D47A-ABD6-9F3A-4C151CB0A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023" y="4490825"/>
              <a:ext cx="6200532" cy="154242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934D51-9CD3-86EC-4534-0CFFE43A4134}"/>
                </a:ext>
              </a:extLst>
            </p:cNvPr>
            <p:cNvSpPr txBox="1"/>
            <p:nvPr/>
          </p:nvSpPr>
          <p:spPr>
            <a:xfrm>
              <a:off x="744071" y="2690336"/>
              <a:ext cx="112288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 </a:t>
              </a:r>
              <a:r>
                <a:rPr lang="en-US" dirty="0" err="1"/>
                <a:t>có</a:t>
              </a:r>
              <a:r>
                <a:rPr lang="en-US" dirty="0"/>
                <a:t>: f(n) = g(n) + h(n)</a:t>
              </a:r>
            </a:p>
            <a:p>
              <a:r>
                <a:rPr lang="en-US" dirty="0" err="1"/>
                <a:t>trong</a:t>
              </a:r>
              <a:r>
                <a:rPr lang="en-US" dirty="0"/>
                <a:t> </a:t>
              </a:r>
              <a:r>
                <a:rPr lang="en-US" dirty="0" err="1"/>
                <a:t>đó</a:t>
              </a:r>
              <a:r>
                <a:rPr lang="en-US" dirty="0"/>
                <a:t>: g(n) </a:t>
              </a:r>
              <a:r>
                <a:rPr lang="en-US" dirty="0" err="1"/>
                <a:t>là</a:t>
              </a:r>
              <a:r>
                <a:rPr lang="en-US" dirty="0"/>
                <a:t> chi </a:t>
              </a:r>
              <a:r>
                <a:rPr lang="en-US" dirty="0" err="1"/>
                <a:t>phí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đầu</a:t>
              </a:r>
              <a:r>
                <a:rPr lang="en-US" dirty="0"/>
                <a:t> </a:t>
              </a:r>
              <a:r>
                <a:rPr lang="en-US" dirty="0" err="1"/>
                <a:t>đến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đang</a:t>
              </a:r>
              <a:r>
                <a:rPr lang="en-US" dirty="0"/>
                <a:t> </a:t>
              </a:r>
              <a:r>
                <a:rPr lang="en-US" dirty="0" err="1"/>
                <a:t>xét</a:t>
              </a:r>
              <a:endParaRPr lang="en-US" dirty="0"/>
            </a:p>
            <a:p>
              <a:r>
                <a:rPr lang="en-US" dirty="0"/>
                <a:t>h(n) </a:t>
              </a:r>
              <a:r>
                <a:rPr lang="en-US" dirty="0" err="1"/>
                <a:t>là</a:t>
              </a:r>
              <a:r>
                <a:rPr lang="en-US" dirty="0"/>
                <a:t> </a:t>
              </a:r>
              <a:r>
                <a:rPr lang="en-US" dirty="0" err="1"/>
                <a:t>hàm</a:t>
              </a:r>
              <a:r>
                <a:rPr lang="en-US" dirty="0"/>
                <a:t> heuristic </a:t>
              </a:r>
              <a:r>
                <a:rPr lang="en-US" dirty="0" err="1"/>
                <a:t>ước</a:t>
              </a:r>
              <a:r>
                <a:rPr lang="en-US" dirty="0"/>
                <a:t> </a:t>
              </a:r>
              <a:r>
                <a:rPr lang="en-US" dirty="0" err="1"/>
                <a:t>lượng</a:t>
              </a:r>
              <a:r>
                <a:rPr lang="en-US" dirty="0"/>
                <a:t> chi </a:t>
              </a:r>
              <a:r>
                <a:rPr lang="en-US" dirty="0" err="1"/>
                <a:t>phí</a:t>
              </a:r>
              <a:r>
                <a:rPr lang="en-US" dirty="0"/>
                <a:t> </a:t>
              </a:r>
              <a:r>
                <a:rPr lang="en-US" dirty="0" err="1"/>
                <a:t>đi</a:t>
              </a:r>
              <a:r>
                <a:rPr lang="en-US" dirty="0"/>
                <a:t> </a:t>
              </a:r>
              <a:r>
                <a:rPr lang="en-US" dirty="0" err="1"/>
                <a:t>từ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hiện</a:t>
              </a:r>
              <a:r>
                <a:rPr lang="en-US" dirty="0"/>
                <a:t> </a:t>
              </a:r>
              <a:r>
                <a:rPr lang="en-US" dirty="0" err="1"/>
                <a:t>tại</a:t>
              </a:r>
              <a:r>
                <a:rPr lang="en-US" dirty="0"/>
                <a:t> </a:t>
              </a:r>
              <a:r>
                <a:rPr lang="en-US" dirty="0" err="1"/>
                <a:t>tới</a:t>
              </a:r>
              <a:r>
                <a:rPr lang="en-US" dirty="0"/>
                <a:t> </a:t>
              </a:r>
              <a:r>
                <a:rPr lang="en-US" dirty="0" err="1"/>
                <a:t>đích</a:t>
              </a:r>
              <a:endParaRPr lang="en-US" dirty="0"/>
            </a:p>
            <a:p>
              <a:r>
                <a:rPr lang="en-US" dirty="0" err="1"/>
                <a:t>Hàm</a:t>
              </a:r>
              <a:r>
                <a:rPr lang="en-US" dirty="0"/>
                <a:t> f(n)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</a:t>
              </a:r>
              <a:r>
                <a:rPr lang="en-US" dirty="0" err="1"/>
                <a:t>trị</a:t>
              </a:r>
              <a:r>
                <a:rPr lang="en-US" dirty="0"/>
                <a:t> </a:t>
              </a:r>
              <a:r>
                <a:rPr lang="en-US" dirty="0" err="1"/>
                <a:t>càng</a:t>
              </a:r>
              <a:r>
                <a:rPr lang="en-US" dirty="0"/>
                <a:t> </a:t>
              </a:r>
              <a:r>
                <a:rPr lang="en-US" dirty="0" err="1"/>
                <a:t>thấp</a:t>
              </a:r>
              <a:r>
                <a:rPr lang="en-US" dirty="0"/>
                <a:t> </a:t>
              </a:r>
              <a:r>
                <a:rPr lang="en-US" dirty="0" err="1"/>
                <a:t>thì</a:t>
              </a:r>
              <a:r>
                <a:rPr lang="en-US" dirty="0"/>
                <a:t> </a:t>
              </a:r>
              <a:r>
                <a:rPr lang="en-US" dirty="0" err="1"/>
                <a:t>trạng</a:t>
              </a:r>
              <a:r>
                <a:rPr lang="en-US" dirty="0"/>
                <a:t> </a:t>
              </a:r>
              <a:r>
                <a:rPr lang="en-US" dirty="0" err="1"/>
                <a:t>thái</a:t>
              </a:r>
              <a:r>
                <a:rPr lang="en-US" dirty="0"/>
                <a:t> </a:t>
              </a:r>
              <a:r>
                <a:rPr lang="en-US" dirty="0" err="1"/>
                <a:t>đó</a:t>
              </a:r>
              <a:r>
                <a:rPr lang="en-US" dirty="0"/>
                <a:t> </a:t>
              </a:r>
              <a:r>
                <a:rPr lang="en-US" dirty="0" err="1"/>
                <a:t>càng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r>
                <a:rPr lang="en-US" dirty="0"/>
                <a:t> </a:t>
              </a:r>
              <a:r>
                <a:rPr lang="en-US" dirty="0" err="1"/>
                <a:t>độ</a:t>
              </a:r>
              <a:r>
                <a:rPr lang="en-US" dirty="0"/>
                <a:t> </a:t>
              </a:r>
              <a:r>
                <a:rPr lang="en-US" dirty="0" err="1"/>
                <a:t>ưu</a:t>
              </a:r>
              <a:r>
                <a:rPr lang="en-US" dirty="0"/>
                <a:t> </a:t>
              </a:r>
              <a:r>
                <a:rPr lang="en-US" dirty="0" err="1"/>
                <a:t>tiên</a:t>
              </a:r>
              <a:r>
                <a:rPr lang="en-US" dirty="0"/>
                <a:t> </a:t>
              </a:r>
              <a:r>
                <a:rPr lang="en-US" dirty="0" err="1"/>
                <a:t>và</a:t>
              </a:r>
              <a:r>
                <a:rPr lang="en-US" dirty="0"/>
                <a:t> </a:t>
              </a:r>
              <a:r>
                <a:rPr lang="en-US" dirty="0" err="1"/>
                <a:t>triển</a:t>
              </a:r>
              <a:r>
                <a:rPr lang="en-US" dirty="0"/>
                <a:t> </a:t>
              </a:r>
              <a:r>
                <a:rPr lang="en-US" dirty="0" err="1"/>
                <a:t>vọng</a:t>
              </a:r>
              <a:r>
                <a:rPr lang="en-US" dirty="0"/>
                <a:t> </a:t>
              </a:r>
              <a:r>
                <a:rPr lang="en-US" dirty="0" err="1"/>
                <a:t>cao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5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FDF0-A834-2640-2016-89596E80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8216-7980-6339-55AD-2144609E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Link </a:t>
            </a:r>
            <a:r>
              <a:rPr lang="en-US" sz="4000" dirty="0" err="1">
                <a:hlinkClick r:id="rId2"/>
              </a:rPr>
              <a:t>vào</a:t>
            </a:r>
            <a:r>
              <a:rPr lang="en-US" sz="4000" dirty="0">
                <a:hlinkClick r:id="rId2"/>
              </a:rPr>
              <a:t> </a:t>
            </a:r>
            <a:r>
              <a:rPr lang="en-US" sz="4000" dirty="0" err="1">
                <a:hlinkClick r:id="rId2"/>
              </a:rPr>
              <a:t>github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830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107A4E38DF8B94A9EB06EAC3EC2F0D2" ma:contentTypeVersion="4" ma:contentTypeDescription="Tạo tài liệu mới." ma:contentTypeScope="" ma:versionID="cba2593eda76c114ee533166c0079001">
  <xsd:schema xmlns:xsd="http://www.w3.org/2001/XMLSchema" xmlns:xs="http://www.w3.org/2001/XMLSchema" xmlns:p="http://schemas.microsoft.com/office/2006/metadata/properties" xmlns:ns3="0f005e97-19a9-4358-807a-b9acb95b9c16" targetNamespace="http://schemas.microsoft.com/office/2006/metadata/properties" ma:root="true" ma:fieldsID="ec8ffc28beebea23576e8ec8e85f5c1e" ns3:_="">
    <xsd:import namespace="0f005e97-19a9-4358-807a-b9acb95b9c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5e97-19a9-4358-807a-b9acb95b9c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B974D-164E-4282-BBF4-EEAF542065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05e97-19a9-4358-807a-b9acb95b9c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046822-7FED-4BA5-A10E-03792D24FB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D3FFB9-9FCA-439E-84C5-9C1453D6C3A0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0f005e97-19a9-4358-807a-b9acb95b9c16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176</TotalTime>
  <Words>703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Rockwell</vt:lpstr>
      <vt:lpstr>Rockwell Condensed</vt:lpstr>
      <vt:lpstr>Source Code Pro ExtraBold</vt:lpstr>
      <vt:lpstr>Times New Roman</vt:lpstr>
      <vt:lpstr>Wingdings</vt:lpstr>
      <vt:lpstr>Wood Type</vt:lpstr>
      <vt:lpstr>Nhóm 10: 8 Puzzle</vt:lpstr>
      <vt:lpstr>Giới thiệu bài toán</vt:lpstr>
      <vt:lpstr>Phân tích bài toán</vt:lpstr>
      <vt:lpstr>Phân tích bài toán</vt:lpstr>
      <vt:lpstr>Phân tích bài toán - DFS</vt:lpstr>
      <vt:lpstr>Phân tích bài toán - bfs</vt:lpstr>
      <vt:lpstr>Phân tích bài toán – A*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10: 8 Puzzle</dc:title>
  <dc:creator>NGUYEN QUOC TRUNG</dc:creator>
  <cp:lastModifiedBy>NGUYEN QUOC TRUNG</cp:lastModifiedBy>
  <cp:revision>9</cp:revision>
  <dcterms:created xsi:type="dcterms:W3CDTF">2023-12-11T15:19:50Z</dcterms:created>
  <dcterms:modified xsi:type="dcterms:W3CDTF">2023-12-14T16:01:18Z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0x010100E107A4E38DF8B94A9EB06EAC3EC2F0D2</vt:lpwstr>
  </property>
</Properties>
</file>