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6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6A3D4A-274C-4623-96DF-7BBBCD4788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koto938/8-Puzzle---A-st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D216-76A9-08FE-5ABC-82126C03A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10: 8 Puzzle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28102-7E7F-347E-2FF3-168F52CA74C1}"/>
              </a:ext>
            </a:extLst>
          </p:cNvPr>
          <p:cNvSpPr txBox="1"/>
          <p:nvPr/>
        </p:nvSpPr>
        <p:spPr>
          <a:xfrm>
            <a:off x="358588" y="4733365"/>
            <a:ext cx="5387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Thành </a:t>
            </a:r>
            <a:r>
              <a:rPr lang="en-US" dirty="0" err="1"/>
              <a:t>viên</a:t>
            </a:r>
            <a:r>
              <a:rPr lang="en-US" dirty="0"/>
              <a:t>: 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Trung (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)</a:t>
            </a:r>
          </a:p>
          <a:p>
            <a:r>
              <a:rPr lang="en-US" dirty="0"/>
              <a:t>Bùi Quang Minh</a:t>
            </a:r>
          </a:p>
          <a:p>
            <a:r>
              <a:rPr lang="en-US" dirty="0" err="1"/>
              <a:t>Trần</a:t>
            </a:r>
            <a:r>
              <a:rPr lang="en-US" dirty="0"/>
              <a:t> Long Vũ</a:t>
            </a:r>
          </a:p>
        </p:txBody>
      </p:sp>
    </p:spTree>
    <p:extLst>
      <p:ext uri="{BB962C8B-B14F-4D97-AF65-F5344CB8AC3E}">
        <p14:creationId xmlns:p14="http://schemas.microsoft.com/office/powerpoint/2010/main" val="1846401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E38-F8EC-6551-7B4B-7EE6ECC2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17929"/>
            <a:ext cx="6293223" cy="108472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Giới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thiệu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bài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toán</a:t>
            </a:r>
            <a:endParaRPr lang="en-US" sz="4000" dirty="0">
              <a:latin typeface="Source Code Pro ExtraBold" panose="020B0309030403020204" pitchFamily="49" charset="0"/>
              <a:ea typeface="Source Code Pro ExtraBold" panose="020B03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541F1-7F2E-1DB4-CA1E-54628527BDD2}"/>
              </a:ext>
            </a:extLst>
          </p:cNvPr>
          <p:cNvSpPr txBox="1"/>
          <p:nvPr/>
        </p:nvSpPr>
        <p:spPr>
          <a:xfrm>
            <a:off x="824753" y="2348752"/>
            <a:ext cx="10829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8 puzzle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ô, </a:t>
            </a:r>
            <a:r>
              <a:rPr lang="en-US" dirty="0" err="1"/>
              <a:t>như</a:t>
            </a:r>
            <a:r>
              <a:rPr lang="en-US" dirty="0"/>
              <a:t> 8 puzzle, 15 puzzle,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8 puzzle</a:t>
            </a:r>
          </a:p>
          <a:p>
            <a:r>
              <a:rPr lang="en-US" dirty="0"/>
              <a:t>-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ô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3x3,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8 ô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8 </a:t>
            </a:r>
            <a:r>
              <a:rPr lang="en-US" dirty="0" err="1"/>
              <a:t>còn</a:t>
            </a:r>
            <a:r>
              <a:rPr lang="en-US" dirty="0"/>
              <a:t> 1 ô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9 ô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 qua 4 </a:t>
            </a:r>
            <a:r>
              <a:rPr lang="en-US" dirty="0" err="1"/>
              <a:t>hướng</a:t>
            </a:r>
            <a:r>
              <a:rPr lang="en-US" dirty="0"/>
              <a:t> (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C4AF-55D2-456C-41DD-AE04A2B4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77" y="0"/>
            <a:ext cx="5886764" cy="95868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Phân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tích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bài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toán</a:t>
            </a:r>
            <a:endParaRPr lang="en-US" sz="4000" dirty="0">
              <a:latin typeface="Source Code Pro ExtraBold" panose="020B0309030403020204" pitchFamily="49" charset="0"/>
              <a:ea typeface="Source Code Pro ExtraBold" panose="020B03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A5FC-D09C-346F-E395-89D445F13D21}"/>
              </a:ext>
            </a:extLst>
          </p:cNvPr>
          <p:cNvSpPr txBox="1"/>
          <p:nvPr/>
        </p:nvSpPr>
        <p:spPr>
          <a:xfrm>
            <a:off x="744071" y="1631576"/>
            <a:ext cx="11447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r>
              <a:rPr lang="en-US" dirty="0"/>
              <a:t>	N mod 2  = 0 =&gt; </a:t>
            </a:r>
            <a:r>
              <a:rPr lang="en-US" dirty="0" err="1"/>
              <a:t>đích</a:t>
            </a:r>
            <a:r>
              <a:rPr lang="en-US" dirty="0"/>
              <a:t> 2</a:t>
            </a:r>
          </a:p>
          <a:p>
            <a:r>
              <a:rPr lang="en-US" dirty="0"/>
              <a:t>	N mod 2 = 1 =&gt; </a:t>
            </a:r>
            <a:r>
              <a:rPr lang="en-US" dirty="0" err="1"/>
              <a:t>đích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N = n1 + n2 	+ n3 + …. + n8</a:t>
            </a:r>
          </a:p>
          <a:p>
            <a:r>
              <a:rPr lang="en-US" dirty="0"/>
              <a:t>n1, n2, n3, n4, n5, n6, n7, n8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ô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ô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ở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đằng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qua </a:t>
            </a:r>
            <a:r>
              <a:rPr lang="en-US" dirty="0" err="1"/>
              <a:t>trái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C4AF-55D2-456C-41DD-AE04A2B4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77" y="0"/>
            <a:ext cx="5886764" cy="95868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Phân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tích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bài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toán</a:t>
            </a:r>
            <a:endParaRPr lang="en-US" sz="4000" dirty="0">
              <a:latin typeface="Source Code Pro ExtraBold" panose="020B0309030403020204" pitchFamily="49" charset="0"/>
              <a:ea typeface="Source Code Pro ExtraBold" panose="020B03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A5FC-D09C-346F-E395-89D445F13D21}"/>
              </a:ext>
            </a:extLst>
          </p:cNvPr>
          <p:cNvSpPr txBox="1"/>
          <p:nvPr/>
        </p:nvSpPr>
        <p:spPr>
          <a:xfrm>
            <a:off x="744071" y="1685364"/>
            <a:ext cx="11447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A*: </a:t>
            </a:r>
            <a:r>
              <a:rPr lang="vi-VN" dirty="0"/>
              <a:t>Tìm kiếm A* là một ví dụ của tìm kiếm theo lựa chọn tốt nhất (Best-first</a:t>
            </a:r>
          </a:p>
          <a:p>
            <a:r>
              <a:rPr lang="vi-VN" dirty="0"/>
              <a:t>search) – một thuật toán tìm kiếm tối ưu hóa theo độ sâu bằng cách mở rộng nút</a:t>
            </a:r>
          </a:p>
          <a:p>
            <a:r>
              <a:rPr lang="vi-VN" dirty="0"/>
              <a:t>“hứa hẹn” nhất có thể dẫn đến đích.</a:t>
            </a:r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6E7DFB-4F8E-AC69-7428-9B51885CA4DB}"/>
              </a:ext>
            </a:extLst>
          </p:cNvPr>
          <p:cNvGrpSpPr/>
          <p:nvPr/>
        </p:nvGrpSpPr>
        <p:grpSpPr>
          <a:xfrm>
            <a:off x="744071" y="2690336"/>
            <a:ext cx="11228832" cy="3342910"/>
            <a:chOff x="744071" y="2690336"/>
            <a:chExt cx="11228832" cy="33429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BF125-D47A-ABD6-9F3A-4C151CB0A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023" y="4490825"/>
              <a:ext cx="6200532" cy="154242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934D51-9CD3-86EC-4534-0CFFE43A4134}"/>
                </a:ext>
              </a:extLst>
            </p:cNvPr>
            <p:cNvSpPr txBox="1"/>
            <p:nvPr/>
          </p:nvSpPr>
          <p:spPr>
            <a:xfrm>
              <a:off x="744071" y="2690336"/>
              <a:ext cx="112288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 </a:t>
              </a:r>
              <a:r>
                <a:rPr lang="en-US" dirty="0" err="1"/>
                <a:t>có</a:t>
              </a:r>
              <a:r>
                <a:rPr lang="en-US" dirty="0"/>
                <a:t>: f(n) = g(n) + h(n)</a:t>
              </a:r>
            </a:p>
            <a:p>
              <a:r>
                <a:rPr lang="en-US" dirty="0" err="1"/>
                <a:t>trong</a:t>
              </a:r>
              <a:r>
                <a:rPr lang="en-US" dirty="0"/>
                <a:t> </a:t>
              </a:r>
              <a:r>
                <a:rPr lang="en-US" dirty="0" err="1"/>
                <a:t>đó</a:t>
              </a:r>
              <a:r>
                <a:rPr lang="en-US" dirty="0"/>
                <a:t>: g(n) </a:t>
              </a:r>
              <a:r>
                <a:rPr lang="en-US" dirty="0" err="1"/>
                <a:t>là</a:t>
              </a:r>
              <a:r>
                <a:rPr lang="en-US" dirty="0"/>
                <a:t> chi </a:t>
              </a:r>
              <a:r>
                <a:rPr lang="en-US" dirty="0" err="1"/>
                <a:t>phí</a:t>
              </a:r>
              <a:r>
                <a:rPr lang="en-US" dirty="0"/>
                <a:t> </a:t>
              </a:r>
              <a:r>
                <a:rPr lang="en-US" dirty="0" err="1"/>
                <a:t>từ</a:t>
              </a:r>
              <a:r>
                <a:rPr lang="en-US" dirty="0"/>
                <a:t> </a:t>
              </a:r>
              <a:r>
                <a:rPr lang="en-US" dirty="0" err="1"/>
                <a:t>trạng</a:t>
              </a:r>
              <a:r>
                <a:rPr lang="en-US" dirty="0"/>
                <a:t> </a:t>
              </a:r>
              <a:r>
                <a:rPr lang="en-US" dirty="0" err="1"/>
                <a:t>thái</a:t>
              </a:r>
              <a:r>
                <a:rPr lang="en-US" dirty="0"/>
                <a:t> </a:t>
              </a:r>
              <a:r>
                <a:rPr lang="en-US" dirty="0" err="1"/>
                <a:t>đầu</a:t>
              </a:r>
              <a:r>
                <a:rPr lang="en-US" dirty="0"/>
                <a:t> </a:t>
              </a:r>
              <a:r>
                <a:rPr lang="en-US" dirty="0" err="1"/>
                <a:t>đến</a:t>
              </a:r>
              <a:r>
                <a:rPr lang="en-US" dirty="0"/>
                <a:t> </a:t>
              </a:r>
              <a:r>
                <a:rPr lang="en-US" dirty="0" err="1"/>
                <a:t>trạng</a:t>
              </a:r>
              <a:r>
                <a:rPr lang="en-US" dirty="0"/>
                <a:t> </a:t>
              </a:r>
              <a:r>
                <a:rPr lang="en-US" dirty="0" err="1"/>
                <a:t>thái</a:t>
              </a:r>
              <a:r>
                <a:rPr lang="en-US" dirty="0"/>
                <a:t> </a:t>
              </a:r>
              <a:r>
                <a:rPr lang="en-US" dirty="0" err="1"/>
                <a:t>đang</a:t>
              </a:r>
              <a:r>
                <a:rPr lang="en-US" dirty="0"/>
                <a:t> </a:t>
              </a:r>
              <a:r>
                <a:rPr lang="en-US" dirty="0" err="1"/>
                <a:t>xét</a:t>
              </a:r>
              <a:endParaRPr lang="en-US" dirty="0"/>
            </a:p>
            <a:p>
              <a:r>
                <a:rPr lang="en-US" dirty="0"/>
                <a:t>h(n)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hàm</a:t>
              </a:r>
              <a:r>
                <a:rPr lang="en-US" dirty="0"/>
                <a:t> heuristic </a:t>
              </a:r>
              <a:r>
                <a:rPr lang="en-US" dirty="0" err="1"/>
                <a:t>ước</a:t>
              </a:r>
              <a:r>
                <a:rPr lang="en-US" dirty="0"/>
                <a:t> </a:t>
              </a:r>
              <a:r>
                <a:rPr lang="en-US" dirty="0" err="1"/>
                <a:t>lượng</a:t>
              </a:r>
              <a:r>
                <a:rPr lang="en-US" dirty="0"/>
                <a:t> chi </a:t>
              </a:r>
              <a:r>
                <a:rPr lang="en-US" dirty="0" err="1"/>
                <a:t>phí</a:t>
              </a:r>
              <a:r>
                <a:rPr lang="en-US" dirty="0"/>
                <a:t>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từ</a:t>
              </a:r>
              <a:r>
                <a:rPr lang="en-US" dirty="0"/>
                <a:t> </a:t>
              </a:r>
              <a:r>
                <a:rPr lang="en-US" dirty="0" err="1"/>
                <a:t>trạng</a:t>
              </a:r>
              <a:r>
                <a:rPr lang="en-US" dirty="0"/>
                <a:t> </a:t>
              </a:r>
              <a:r>
                <a:rPr lang="en-US" dirty="0" err="1"/>
                <a:t>thái</a:t>
              </a:r>
              <a:r>
                <a:rPr lang="en-US" dirty="0"/>
                <a:t> </a:t>
              </a:r>
              <a:r>
                <a:rPr lang="en-US" dirty="0" err="1"/>
                <a:t>hiện</a:t>
              </a:r>
              <a:r>
                <a:rPr lang="en-US" dirty="0"/>
                <a:t> </a:t>
              </a:r>
              <a:r>
                <a:rPr lang="en-US" dirty="0" err="1"/>
                <a:t>tại</a:t>
              </a:r>
              <a:r>
                <a:rPr lang="en-US" dirty="0"/>
                <a:t> </a:t>
              </a:r>
              <a:r>
                <a:rPr lang="en-US" dirty="0" err="1"/>
                <a:t>tới</a:t>
              </a:r>
              <a:r>
                <a:rPr lang="en-US" dirty="0"/>
                <a:t> </a:t>
              </a:r>
              <a:r>
                <a:rPr lang="en-US" dirty="0" err="1"/>
                <a:t>đích</a:t>
              </a:r>
              <a:endParaRPr lang="en-US" dirty="0"/>
            </a:p>
            <a:p>
              <a:r>
                <a:rPr lang="en-US" dirty="0" err="1"/>
                <a:t>Hàm</a:t>
              </a:r>
              <a:r>
                <a:rPr lang="en-US" dirty="0"/>
                <a:t> f(n) </a:t>
              </a:r>
              <a:r>
                <a:rPr lang="en-US" dirty="0" err="1"/>
                <a:t>có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 </a:t>
              </a:r>
              <a:r>
                <a:rPr lang="en-US" dirty="0" err="1"/>
                <a:t>trị</a:t>
              </a:r>
              <a:r>
                <a:rPr lang="en-US" dirty="0"/>
                <a:t> </a:t>
              </a:r>
              <a:r>
                <a:rPr lang="en-US" dirty="0" err="1"/>
                <a:t>càng</a:t>
              </a:r>
              <a:r>
                <a:rPr lang="en-US" dirty="0"/>
                <a:t> </a:t>
              </a:r>
              <a:r>
                <a:rPr lang="en-US" dirty="0" err="1"/>
                <a:t>thấp</a:t>
              </a:r>
              <a:r>
                <a:rPr lang="en-US" dirty="0"/>
                <a:t> </a:t>
              </a:r>
              <a:r>
                <a:rPr lang="en-US" dirty="0" err="1"/>
                <a:t>thì</a:t>
              </a:r>
              <a:r>
                <a:rPr lang="en-US" dirty="0"/>
                <a:t> </a:t>
              </a:r>
              <a:r>
                <a:rPr lang="en-US" dirty="0" err="1"/>
                <a:t>trạng</a:t>
              </a:r>
              <a:r>
                <a:rPr lang="en-US" dirty="0"/>
                <a:t> </a:t>
              </a:r>
              <a:r>
                <a:rPr lang="en-US" dirty="0" err="1"/>
                <a:t>thái</a:t>
              </a:r>
              <a:r>
                <a:rPr lang="en-US" dirty="0"/>
                <a:t> </a:t>
              </a:r>
              <a:r>
                <a:rPr lang="en-US" dirty="0" err="1"/>
                <a:t>đó</a:t>
              </a:r>
              <a:r>
                <a:rPr lang="en-US" dirty="0"/>
                <a:t> </a:t>
              </a:r>
              <a:r>
                <a:rPr lang="en-US" dirty="0" err="1"/>
                <a:t>càng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r>
                <a:rPr lang="en-US" dirty="0"/>
                <a:t> </a:t>
              </a:r>
              <a:r>
                <a:rPr lang="en-US" dirty="0" err="1"/>
                <a:t>độ</a:t>
              </a:r>
              <a:r>
                <a:rPr lang="en-US" dirty="0"/>
                <a:t> </a:t>
              </a:r>
              <a:r>
                <a:rPr lang="en-US" dirty="0" err="1"/>
                <a:t>ưu</a:t>
              </a:r>
              <a:r>
                <a:rPr lang="en-US" dirty="0"/>
                <a:t> </a:t>
              </a:r>
              <a:r>
                <a:rPr lang="en-US" dirty="0" err="1"/>
                <a:t>tiên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triển</a:t>
              </a:r>
              <a:r>
                <a:rPr lang="en-US" dirty="0"/>
                <a:t> </a:t>
              </a:r>
              <a:r>
                <a:rPr lang="en-US" dirty="0" err="1"/>
                <a:t>vọng</a:t>
              </a:r>
              <a:r>
                <a:rPr lang="en-US" dirty="0"/>
                <a:t> </a:t>
              </a:r>
              <a:r>
                <a:rPr lang="en-US" dirty="0" err="1"/>
                <a:t>cao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5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FDF0-A834-2640-2016-89596E80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8216-7980-6339-55AD-2144609E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Link </a:t>
            </a:r>
            <a:r>
              <a:rPr lang="en-US" sz="4000" dirty="0" err="1">
                <a:hlinkClick r:id="rId2"/>
              </a:rPr>
              <a:t>vào</a:t>
            </a:r>
            <a:r>
              <a:rPr lang="en-US" sz="4000" dirty="0">
                <a:hlinkClick r:id="rId2"/>
              </a:rPr>
              <a:t> </a:t>
            </a:r>
            <a:r>
              <a:rPr lang="en-US" sz="4000" dirty="0" err="1">
                <a:hlinkClick r:id="rId2"/>
              </a:rPr>
              <a:t>github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8301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107A4E38DF8B94A9EB06EAC3EC2F0D2" ma:contentTypeVersion="4" ma:contentTypeDescription="Tạo tài liệu mới." ma:contentTypeScope="" ma:versionID="cba2593eda76c114ee533166c0079001">
  <xsd:schema xmlns:xsd="http://www.w3.org/2001/XMLSchema" xmlns:xs="http://www.w3.org/2001/XMLSchema" xmlns:p="http://schemas.microsoft.com/office/2006/metadata/properties" xmlns:ns3="0f005e97-19a9-4358-807a-b9acb95b9c16" targetNamespace="http://schemas.microsoft.com/office/2006/metadata/properties" ma:root="true" ma:fieldsID="ec8ffc28beebea23576e8ec8e85f5c1e" ns3:_="">
    <xsd:import namespace="0f005e97-19a9-4358-807a-b9acb95b9c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05e97-19a9-4358-807a-b9acb95b9c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B974D-164E-4282-BBF4-EEAF54206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05e97-19a9-4358-807a-b9acb95b9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046822-7FED-4BA5-A10E-03792D24FB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D3FFB9-9FCA-439E-84C5-9C1453D6C3A0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0f005e97-19a9-4358-807a-b9acb95b9c16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</TotalTime>
  <Words>416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Rockwell</vt:lpstr>
      <vt:lpstr>Rockwell Condensed</vt:lpstr>
      <vt:lpstr>Source Code Pro ExtraBold</vt:lpstr>
      <vt:lpstr>Times New Roman</vt:lpstr>
      <vt:lpstr>Wingdings</vt:lpstr>
      <vt:lpstr>Wood Type</vt:lpstr>
      <vt:lpstr>Nhóm 10: 8 Puzzle</vt:lpstr>
      <vt:lpstr>Giới thiệu bài toán</vt:lpstr>
      <vt:lpstr>Phân tích bài toán</vt:lpstr>
      <vt:lpstr>Phân tích bài toán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10: 8 Puzzle</dc:title>
  <dc:creator>NGUYEN QUOC TRUNG</dc:creator>
  <cp:lastModifiedBy>NGUYEN QUOC TRUNG</cp:lastModifiedBy>
  <cp:revision>3</cp:revision>
  <dcterms:created xsi:type="dcterms:W3CDTF">2023-12-11T15:19:50Z</dcterms:created>
  <dcterms:modified xsi:type="dcterms:W3CDTF">2023-12-11T15:58:08Z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0x010100E107A4E38DF8B94A9EB06EAC3EC2F0D2</vt:lpwstr>
  </property>
</Properties>
</file>