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4" autoAdjust="0"/>
    <p:restoredTop sz="94660"/>
  </p:normalViewPr>
  <p:slideViewPr>
    <p:cSldViewPr snapToGrid="0">
      <p:cViewPr varScale="1">
        <p:scale>
          <a:sx n="155" d="100"/>
          <a:sy n="155" d="100"/>
        </p:scale>
        <p:origin x="-104" y="-1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310256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356175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317108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239905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69993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173339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307022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207944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102945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116946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AB122B6-3955-4450-B0BD-70B5FF6F34F9}" type="datetimeFigureOut">
              <a:rPr kumimoji="1" lang="ja-JP" altLang="en-US" smtClean="0"/>
              <a:t>17/11/02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2567366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22B6-3955-4450-B0BD-70B5FF6F34F9}" type="datetimeFigureOut">
              <a:rPr kumimoji="1" lang="ja-JP" altLang="en-US" smtClean="0"/>
              <a:t>17/11/02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AFFD-4896-44B9-899B-A62B2D245D0D}" type="slidenum">
              <a:rPr kumimoji="1" lang="ja-JP" altLang="en-US" smtClean="0"/>
              <a:t>‹#›</a:t>
            </a:fld>
            <a:endParaRPr kumimoji="1" lang="ja-JP" altLang="en-US"/>
          </a:p>
        </p:txBody>
      </p:sp>
    </p:spTree>
    <p:extLst>
      <p:ext uri="{BB962C8B-B14F-4D97-AF65-F5344CB8AC3E}">
        <p14:creationId xmlns:p14="http://schemas.microsoft.com/office/powerpoint/2010/main" val="26829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466646"/>
            <a:ext cx="9144000" cy="1597742"/>
          </a:xfrm>
        </p:spPr>
        <p:txBody>
          <a:bodyPr/>
          <a:lstStyle/>
          <a:p>
            <a:r>
              <a:rPr kumimoji="1" lang="ja-JP" altLang="en-US" dirty="0" smtClean="0"/>
              <a:t>強化学習入門</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16EC068</a:t>
            </a:r>
          </a:p>
          <a:p>
            <a:r>
              <a:rPr lang="ja-JP" altLang="en-US" dirty="0" smtClean="0"/>
              <a:t>高松　真</a:t>
            </a:r>
            <a:endParaRPr kumimoji="1" lang="ja-JP" altLang="en-US" dirty="0"/>
          </a:p>
        </p:txBody>
      </p:sp>
    </p:spTree>
    <p:extLst>
      <p:ext uri="{BB962C8B-B14F-4D97-AF65-F5344CB8AC3E}">
        <p14:creationId xmlns:p14="http://schemas.microsoft.com/office/powerpoint/2010/main" val="13260803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終わりに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強化学習の勉強会を週一で開こうと考えています</a:t>
            </a:r>
            <a:endParaRPr kumimoji="1" lang="en-US" altLang="ja-JP" dirty="0" smtClean="0"/>
          </a:p>
          <a:p>
            <a:pPr marL="0" indent="0">
              <a:buNone/>
            </a:pPr>
            <a:r>
              <a:rPr lang="ja-JP" altLang="en-US" dirty="0" smtClean="0"/>
              <a:t>今日の話を聞いて興味を持つ方がいらしたら，是非，高松に話してください</a:t>
            </a:r>
            <a:r>
              <a:rPr lang="en-US" altLang="ja-JP" dirty="0" smtClean="0"/>
              <a:t>(</a:t>
            </a:r>
            <a:r>
              <a:rPr lang="ja-JP" altLang="en-US" dirty="0" smtClean="0"/>
              <a:t>特に</a:t>
            </a:r>
            <a:r>
              <a:rPr lang="en-US" altLang="ja-JP" dirty="0" smtClean="0"/>
              <a:t>3</a:t>
            </a:r>
            <a:r>
              <a:rPr lang="ja-JP" altLang="en-US" dirty="0" smtClean="0"/>
              <a:t>年生</a:t>
            </a:r>
            <a:r>
              <a:rPr lang="en-US" altLang="ja-JP" dirty="0" smtClean="0"/>
              <a:t>)</a:t>
            </a:r>
          </a:p>
          <a:p>
            <a:pPr marL="0" indent="0">
              <a:buNone/>
            </a:pPr>
            <a:r>
              <a:rPr lang="ja-JP" altLang="en-US" dirty="0" smtClean="0"/>
              <a:t>勉強会のなかで何回かグラフ</a:t>
            </a:r>
            <a:r>
              <a:rPr lang="ja-JP" altLang="en-US" dirty="0" smtClean="0"/>
              <a:t>理論</a:t>
            </a:r>
            <a:r>
              <a:rPr lang="ja-JP" altLang="en-US" dirty="0" smtClean="0"/>
              <a:t>，マルコフ連鎖</a:t>
            </a:r>
            <a:r>
              <a:rPr lang="ja-JP" altLang="en-US" dirty="0" smtClean="0"/>
              <a:t>も</a:t>
            </a:r>
            <a:r>
              <a:rPr lang="ja-JP" altLang="en-US" dirty="0" smtClean="0"/>
              <a:t>扱います</a:t>
            </a:r>
            <a:endParaRPr lang="en-US" altLang="ja-JP" dirty="0" smtClean="0"/>
          </a:p>
          <a:p>
            <a:pPr marL="0" indent="0">
              <a:buNone/>
            </a:pPr>
            <a:r>
              <a:rPr kumimoji="1" lang="ja-JP" altLang="en-US" dirty="0" smtClean="0"/>
              <a:t>読むべき論文，書籍のアドバイスは高松が行います</a:t>
            </a:r>
            <a:endParaRPr kumimoji="1" lang="ja-JP" altLang="en-US" dirty="0"/>
          </a:p>
        </p:txBody>
      </p:sp>
    </p:spTree>
    <p:extLst>
      <p:ext uri="{BB962C8B-B14F-4D97-AF65-F5344CB8AC3E}">
        <p14:creationId xmlns:p14="http://schemas.microsoft.com/office/powerpoint/2010/main" val="35150362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そもそも強化学習って？</a:t>
            </a:r>
            <a:endParaRPr kumimoji="1" lang="ja-JP" altLang="en-US" dirty="0"/>
          </a:p>
        </p:txBody>
      </p:sp>
      <p:sp>
        <p:nvSpPr>
          <p:cNvPr id="4" name="コンテンツ プレースホルダー 3"/>
          <p:cNvSpPr>
            <a:spLocks noGrp="1"/>
          </p:cNvSpPr>
          <p:nvPr>
            <p:ph idx="1"/>
          </p:nvPr>
        </p:nvSpPr>
        <p:spPr/>
        <p:txBody>
          <a:bodyPr/>
          <a:lstStyle/>
          <a:p>
            <a:pPr marL="0" indent="0">
              <a:buNone/>
            </a:pPr>
            <a:r>
              <a:rPr kumimoji="1" lang="ja-JP" altLang="en-US" dirty="0" smtClean="0">
                <a:solidFill>
                  <a:srgbClr val="FF0000"/>
                </a:solidFill>
              </a:rPr>
              <a:t>試行錯誤を繰り返しながら行動を最適化する</a:t>
            </a:r>
            <a:r>
              <a:rPr kumimoji="1" lang="ja-JP" altLang="en-US" dirty="0" smtClean="0"/>
              <a:t>理論的枠組み</a:t>
            </a:r>
            <a:endParaRPr kumimoji="1" lang="en-US" altLang="ja-JP" dirty="0" smtClean="0"/>
          </a:p>
          <a:p>
            <a:pPr marL="0" indent="0">
              <a:buNone/>
            </a:pPr>
            <a:r>
              <a:rPr lang="en-US" altLang="ja-JP" dirty="0" smtClean="0"/>
              <a:t>(</a:t>
            </a:r>
            <a:r>
              <a:rPr lang="ja-JP" altLang="en-US" dirty="0" smtClean="0"/>
              <a:t>例</a:t>
            </a:r>
            <a:r>
              <a:rPr lang="en-US" altLang="ja-JP" dirty="0" smtClean="0"/>
              <a:t>)</a:t>
            </a:r>
            <a:r>
              <a:rPr lang="ja-JP" altLang="en-US" dirty="0" smtClean="0"/>
              <a:t>無人島に漂流して生き残る活動，自転車や自動車を乗りこなす，料理をプロ級に作る，恋愛で成功する，どう</a:t>
            </a:r>
            <a:r>
              <a:rPr lang="en-US" altLang="ja-JP" dirty="0" smtClean="0"/>
              <a:t>Web</a:t>
            </a:r>
            <a:r>
              <a:rPr lang="ja-JP" altLang="en-US" dirty="0" smtClean="0"/>
              <a:t>広告を出すと一番クリックされるのか，どこに釣り糸を垂らすと魚が釣れるか，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836129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dirty="0" smtClean="0"/>
              <a:t>ML</a:t>
            </a:r>
            <a:r>
              <a:rPr lang="en-US" altLang="ja-JP" dirty="0"/>
              <a:t>,</a:t>
            </a:r>
            <a:r>
              <a:rPr kumimoji="1" lang="en-US" altLang="ja-JP" dirty="0" smtClean="0"/>
              <a:t>DL</a:t>
            </a:r>
            <a:r>
              <a:rPr kumimoji="1" lang="ja-JP" altLang="en-US" dirty="0" smtClean="0"/>
              <a:t>とは何が違うの？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ML,DL</a:t>
            </a:r>
            <a:r>
              <a:rPr kumimoji="1" lang="ja-JP" altLang="en-US" dirty="0" smtClean="0"/>
              <a:t>：データから自動的に規則を発見していく学習方法</a:t>
            </a:r>
            <a:endParaRPr kumimoji="1" lang="en-US" altLang="ja-JP" dirty="0" smtClean="0"/>
          </a:p>
          <a:p>
            <a:pPr marL="0" indent="0">
              <a:buNone/>
            </a:pPr>
            <a:r>
              <a:rPr lang="ja-JP" altLang="en-US" dirty="0" smtClean="0"/>
              <a:t>➡ビッグデータのような，データが与えられることが前提条件</a:t>
            </a:r>
            <a:endParaRPr lang="en-US" altLang="ja-JP" dirty="0" smtClean="0"/>
          </a:p>
          <a:p>
            <a:pPr marL="0" indent="0">
              <a:buNone/>
            </a:pPr>
            <a:r>
              <a:rPr lang="en-US" altLang="ja-JP" sz="2000" dirty="0" smtClean="0"/>
              <a:t>ML:</a:t>
            </a:r>
            <a:r>
              <a:rPr lang="ja-JP" altLang="en-US" sz="2000" dirty="0" smtClean="0"/>
              <a:t>機械学習，</a:t>
            </a:r>
            <a:r>
              <a:rPr lang="en-US" altLang="ja-JP" sz="2000" dirty="0" smtClean="0"/>
              <a:t>DL:</a:t>
            </a:r>
            <a:r>
              <a:rPr lang="ja-JP" altLang="en-US" sz="2000" dirty="0" smtClean="0"/>
              <a:t>深層学習</a:t>
            </a:r>
            <a:r>
              <a:rPr lang="en-US" altLang="ja-JP" sz="2000" dirty="0" smtClean="0"/>
              <a:t>(</a:t>
            </a:r>
            <a:r>
              <a:rPr lang="ja-JP" altLang="en-US" sz="2000" dirty="0" smtClean="0"/>
              <a:t>ディープラーニング</a:t>
            </a:r>
            <a:r>
              <a:rPr lang="en-US" altLang="ja-JP" sz="2000" dirty="0" smtClean="0"/>
              <a:t>)</a:t>
            </a:r>
            <a:endParaRPr kumimoji="1" lang="en-US" altLang="ja-JP" dirty="0"/>
          </a:p>
          <a:p>
            <a:pPr marL="0" indent="0">
              <a:buNone/>
            </a:pPr>
            <a:r>
              <a:rPr lang="ja-JP" altLang="en-US" dirty="0" smtClean="0"/>
              <a:t>強化学習：十分なデータを持っておらず，データの収集にコストがかかるときデータをどのように収集するかを学習する方法</a:t>
            </a:r>
            <a:endParaRPr lang="en-US" altLang="ja-JP" dirty="0" smtClean="0"/>
          </a:p>
          <a:p>
            <a:pPr marL="0" indent="0">
              <a:buNone/>
            </a:pPr>
            <a:r>
              <a:rPr kumimoji="1" lang="ja-JP" altLang="en-US" dirty="0" smtClean="0"/>
              <a:t>➡データがない領域に対してどのように最適化するか，あるいは，どのようにデータを作り出すか？</a:t>
            </a:r>
            <a:endParaRPr kumimoji="1" lang="ja-JP" altLang="en-US" dirty="0"/>
          </a:p>
        </p:txBody>
      </p:sp>
    </p:spTree>
    <p:extLst>
      <p:ext uri="{BB962C8B-B14F-4D97-AF65-F5344CB8AC3E}">
        <p14:creationId xmlns:p14="http://schemas.microsoft.com/office/powerpoint/2010/main" val="28052374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強化学習の考え方</a:t>
            </a:r>
            <a:endParaRPr kumimoji="1" lang="ja-JP" altLang="en-US" dirty="0"/>
          </a:p>
        </p:txBody>
      </p:sp>
      <p:sp>
        <p:nvSpPr>
          <p:cNvPr id="3" name="コンテンツ プレースホルダー 2"/>
          <p:cNvSpPr>
            <a:spLocks noGrp="1"/>
          </p:cNvSpPr>
          <p:nvPr>
            <p:ph idx="4294967295"/>
          </p:nvPr>
        </p:nvSpPr>
        <p:spPr>
          <a:xfrm>
            <a:off x="262759" y="1384190"/>
            <a:ext cx="7609489" cy="5247838"/>
          </a:xfrm>
        </p:spPr>
        <p:txBody>
          <a:bodyPr/>
          <a:lstStyle/>
          <a:p>
            <a:pPr marL="0" indent="0">
              <a:buNone/>
            </a:pPr>
            <a:r>
              <a:rPr kumimoji="1" lang="ja-JP" altLang="en-US" dirty="0" smtClean="0"/>
              <a:t>無人島で生き残ることを例にとって説明する．</a:t>
            </a:r>
            <a:endParaRPr kumimoji="1" lang="en-US" altLang="ja-JP" dirty="0" smtClean="0"/>
          </a:p>
          <a:p>
            <a:pPr marL="0" indent="0">
              <a:buNone/>
            </a:pPr>
            <a:r>
              <a:rPr lang="ja-JP" altLang="en-US" dirty="0" smtClean="0"/>
              <a:t>流れ着いた人</a:t>
            </a:r>
            <a:r>
              <a:rPr lang="en-US" altLang="ja-JP" dirty="0" smtClean="0"/>
              <a:t>(</a:t>
            </a:r>
            <a:r>
              <a:rPr lang="ja-JP" altLang="en-US" dirty="0" smtClean="0"/>
              <a:t>行動する主体</a:t>
            </a:r>
            <a:r>
              <a:rPr lang="en-US" altLang="ja-JP" dirty="0" smtClean="0"/>
              <a:t>)</a:t>
            </a:r>
            <a:r>
              <a:rPr lang="ja-JP" altLang="en-US" dirty="0" smtClean="0"/>
              <a:t>は</a:t>
            </a:r>
            <a:r>
              <a:rPr lang="ja-JP" altLang="en-US" dirty="0" smtClean="0">
                <a:solidFill>
                  <a:srgbClr val="FF0000"/>
                </a:solidFill>
              </a:rPr>
              <a:t>エージェント</a:t>
            </a:r>
            <a:r>
              <a:rPr lang="ja-JP" altLang="en-US" dirty="0" smtClean="0"/>
              <a:t>と</a:t>
            </a:r>
            <a:endParaRPr lang="en-US" altLang="ja-JP" dirty="0" smtClean="0"/>
          </a:p>
          <a:p>
            <a:pPr marL="0" indent="0">
              <a:buNone/>
            </a:pPr>
            <a:r>
              <a:rPr lang="ja-JP" altLang="en-US" dirty="0" smtClean="0"/>
              <a:t>よ</a:t>
            </a:r>
            <a:r>
              <a:rPr lang="ja-JP" altLang="en-US" dirty="0"/>
              <a:t>ぶ</a:t>
            </a:r>
            <a:r>
              <a:rPr lang="ja-JP" altLang="en-US" dirty="0" smtClean="0"/>
              <a:t>．流れ着いた浜辺の周囲</a:t>
            </a:r>
            <a:r>
              <a:rPr lang="en-US" altLang="ja-JP" dirty="0" smtClean="0"/>
              <a:t>(</a:t>
            </a:r>
            <a:r>
              <a:rPr lang="ja-JP" altLang="en-US" dirty="0" smtClean="0"/>
              <a:t>働きかけ</a:t>
            </a:r>
            <a:endParaRPr lang="en-US" altLang="ja-JP" dirty="0" smtClean="0"/>
          </a:p>
          <a:p>
            <a:pPr marL="0" indent="0">
              <a:buNone/>
            </a:pPr>
            <a:r>
              <a:rPr lang="ja-JP" altLang="en-US" dirty="0" err="1" smtClean="0"/>
              <a:t>られる</a:t>
            </a:r>
            <a:r>
              <a:rPr lang="ja-JP" altLang="en-US" dirty="0" smtClean="0"/>
              <a:t>対象</a:t>
            </a:r>
            <a:r>
              <a:rPr lang="en-US" altLang="ja-JP" dirty="0" smtClean="0"/>
              <a:t>)</a:t>
            </a:r>
            <a:r>
              <a:rPr lang="ja-JP" altLang="en-US" dirty="0" smtClean="0"/>
              <a:t>は</a:t>
            </a:r>
            <a:r>
              <a:rPr lang="ja-JP" altLang="en-US" dirty="0" smtClean="0">
                <a:solidFill>
                  <a:srgbClr val="FF0000"/>
                </a:solidFill>
              </a:rPr>
              <a:t>環境</a:t>
            </a:r>
            <a:r>
              <a:rPr lang="ja-JP" altLang="en-US" dirty="0" smtClean="0"/>
              <a:t>とよぶ．</a:t>
            </a:r>
            <a:endParaRPr lang="en-US" altLang="ja-JP" dirty="0" smtClean="0"/>
          </a:p>
          <a:p>
            <a:pPr marL="0" indent="0">
              <a:buNone/>
            </a:pPr>
            <a:r>
              <a:rPr lang="ja-JP" altLang="en-US" dirty="0" smtClean="0"/>
              <a:t>エージェントが環境に行う働きかけを</a:t>
            </a:r>
            <a:endParaRPr lang="en-US" altLang="ja-JP" dirty="0" smtClean="0"/>
          </a:p>
          <a:p>
            <a:pPr marL="0" indent="0">
              <a:buNone/>
            </a:pPr>
            <a:r>
              <a:rPr lang="ja-JP" altLang="en-US" dirty="0" smtClean="0">
                <a:solidFill>
                  <a:srgbClr val="FF0000"/>
                </a:solidFill>
              </a:rPr>
              <a:t>行動</a:t>
            </a:r>
            <a:r>
              <a:rPr lang="ja-JP" altLang="en-US" dirty="0" smtClean="0"/>
              <a:t>とよび，</a:t>
            </a:r>
            <a:r>
              <a:rPr lang="ja-JP" altLang="en-US" dirty="0"/>
              <a:t>エージェント</a:t>
            </a:r>
            <a:r>
              <a:rPr lang="ja-JP" altLang="en-US" dirty="0" smtClean="0"/>
              <a:t>が行動を行</a:t>
            </a:r>
            <a:endParaRPr lang="en-US" altLang="ja-JP" dirty="0" smtClean="0"/>
          </a:p>
          <a:p>
            <a:pPr marL="0" indent="0">
              <a:buNone/>
            </a:pPr>
            <a:r>
              <a:rPr lang="ja-JP" altLang="en-US" dirty="0" smtClean="0"/>
              <a:t>うことで変化する環境の要素を</a:t>
            </a:r>
            <a:r>
              <a:rPr lang="ja-JP" altLang="en-US" dirty="0" smtClean="0">
                <a:solidFill>
                  <a:srgbClr val="FF0000"/>
                </a:solidFill>
              </a:rPr>
              <a:t>状態</a:t>
            </a:r>
            <a:r>
              <a:rPr lang="ja-JP" altLang="en-US" dirty="0" smtClean="0"/>
              <a:t>と</a:t>
            </a:r>
            <a:endParaRPr lang="en-US" altLang="ja-JP" dirty="0" smtClean="0"/>
          </a:p>
          <a:p>
            <a:pPr marL="0" indent="0">
              <a:buNone/>
            </a:pPr>
            <a:r>
              <a:rPr lang="ja-JP" altLang="en-US" dirty="0" smtClean="0"/>
              <a:t>よぶ．</a:t>
            </a:r>
            <a:endParaRPr lang="en-US" altLang="ja-JP" dirty="0" smtClean="0"/>
          </a:p>
          <a:p>
            <a:pPr marL="0" indent="0">
              <a:buNone/>
            </a:pPr>
            <a:endParaRPr lang="en-US" altLang="ja-JP" dirty="0">
              <a:solidFill>
                <a:srgbClr val="FF0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594" y="2330121"/>
            <a:ext cx="5138573" cy="3505649"/>
          </a:xfrm>
          <a:prstGeom prst="rect">
            <a:avLst/>
          </a:prstGeom>
        </p:spPr>
      </p:pic>
    </p:spTree>
    <p:extLst>
      <p:ext uri="{BB962C8B-B14F-4D97-AF65-F5344CB8AC3E}">
        <p14:creationId xmlns:p14="http://schemas.microsoft.com/office/powerpoint/2010/main" val="596498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80" y="3474968"/>
            <a:ext cx="4087771" cy="2738159"/>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762" y="3474969"/>
            <a:ext cx="4087772" cy="2738159"/>
          </a:xfrm>
          <a:prstGeom prst="rect">
            <a:avLst/>
          </a:prstGeom>
        </p:spPr>
      </p:pic>
      <p:sp>
        <p:nvSpPr>
          <p:cNvPr id="4" name="テキスト ボックス 3"/>
          <p:cNvSpPr txBox="1"/>
          <p:nvPr/>
        </p:nvSpPr>
        <p:spPr>
          <a:xfrm>
            <a:off x="362464" y="486032"/>
            <a:ext cx="11582401" cy="2246769"/>
          </a:xfrm>
          <a:prstGeom prst="rect">
            <a:avLst/>
          </a:prstGeom>
          <a:noFill/>
        </p:spPr>
        <p:txBody>
          <a:bodyPr wrap="square" rtlCol="0">
            <a:spAutoFit/>
          </a:bodyPr>
          <a:lstStyle/>
          <a:p>
            <a:r>
              <a:rPr kumimoji="1" lang="ja-JP" altLang="en-US" sz="2800" dirty="0" smtClean="0">
                <a:solidFill>
                  <a:srgbClr val="FF0000"/>
                </a:solidFill>
              </a:rPr>
              <a:t>行動</a:t>
            </a:r>
            <a:r>
              <a:rPr kumimoji="1" lang="ja-JP" altLang="en-US" sz="2800" dirty="0" smtClean="0"/>
              <a:t>が同じでも</a:t>
            </a:r>
            <a:r>
              <a:rPr kumimoji="1" lang="ja-JP" altLang="en-US" sz="2800" dirty="0" smtClean="0">
                <a:solidFill>
                  <a:srgbClr val="FF0000"/>
                </a:solidFill>
              </a:rPr>
              <a:t>状態</a:t>
            </a:r>
            <a:r>
              <a:rPr kumimoji="1" lang="ja-JP" altLang="en-US" sz="2800" dirty="0" smtClean="0"/>
              <a:t>が違えば得られる結果は大きく</a:t>
            </a:r>
            <a:r>
              <a:rPr kumimoji="1" lang="ja-JP" altLang="en-US" sz="2800" dirty="0" smtClean="0">
                <a:solidFill>
                  <a:srgbClr val="FF0000"/>
                </a:solidFill>
              </a:rPr>
              <a:t>異なる</a:t>
            </a:r>
            <a:r>
              <a:rPr kumimoji="1" lang="ja-JP" altLang="en-US" sz="2800" dirty="0" smtClean="0"/>
              <a:t>．</a:t>
            </a:r>
            <a:endParaRPr kumimoji="1" lang="en-US" altLang="ja-JP" sz="2800" dirty="0" smtClean="0"/>
          </a:p>
          <a:p>
            <a:r>
              <a:rPr kumimoji="1" lang="ja-JP" altLang="en-US" sz="2800" dirty="0" smtClean="0"/>
              <a:t>例えば行動が「水を飲む」でも状態が真水と泥水のとき得られる結果は異なる．</a:t>
            </a:r>
            <a:endParaRPr kumimoji="1" lang="en-US" altLang="ja-JP" sz="2800" dirty="0" smtClean="0"/>
          </a:p>
          <a:p>
            <a:r>
              <a:rPr lang="ja-JP" altLang="en-US" sz="2800" dirty="0" smtClean="0"/>
              <a:t>真水➡体力回復</a:t>
            </a:r>
            <a:r>
              <a:rPr lang="en-US" altLang="ja-JP" sz="2800" dirty="0" smtClean="0"/>
              <a:t>(</a:t>
            </a:r>
            <a:r>
              <a:rPr lang="ja-JP" altLang="en-US" sz="2800" dirty="0" smtClean="0"/>
              <a:t>ポジティブな結果</a:t>
            </a:r>
            <a:r>
              <a:rPr lang="en-US" altLang="ja-JP" sz="2800" dirty="0" smtClean="0"/>
              <a:t>)</a:t>
            </a:r>
          </a:p>
          <a:p>
            <a:r>
              <a:rPr kumimoji="1" lang="ja-JP" altLang="en-US" sz="2800" dirty="0" smtClean="0"/>
              <a:t>泥水➡身体にダメージ</a:t>
            </a:r>
            <a:r>
              <a:rPr kumimoji="1" lang="en-US" altLang="ja-JP" sz="2800" dirty="0" smtClean="0"/>
              <a:t>(</a:t>
            </a:r>
            <a:r>
              <a:rPr kumimoji="1" lang="ja-JP" altLang="en-US" sz="2800" dirty="0" smtClean="0"/>
              <a:t>ネガティブな結果</a:t>
            </a:r>
            <a:r>
              <a:rPr kumimoji="1" lang="en-US" altLang="ja-JP" sz="2800" dirty="0" smtClean="0"/>
              <a:t>)</a:t>
            </a:r>
            <a:endParaRPr kumimoji="1" lang="ja-JP" altLang="en-US" sz="2800" dirty="0"/>
          </a:p>
        </p:txBody>
      </p:sp>
    </p:spTree>
    <p:extLst>
      <p:ext uri="{BB962C8B-B14F-4D97-AF65-F5344CB8AC3E}">
        <p14:creationId xmlns:p14="http://schemas.microsoft.com/office/powerpoint/2010/main" val="5685401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9556" y="667265"/>
            <a:ext cx="11269363" cy="3539431"/>
          </a:xfrm>
          <a:prstGeom prst="rect">
            <a:avLst/>
          </a:prstGeom>
          <a:noFill/>
        </p:spPr>
        <p:txBody>
          <a:bodyPr wrap="square" rtlCol="0">
            <a:spAutoFit/>
          </a:bodyPr>
          <a:lstStyle/>
          <a:p>
            <a:r>
              <a:rPr lang="ja-JP" altLang="en-US" sz="2800" dirty="0" smtClean="0">
                <a:solidFill>
                  <a:srgbClr val="FF0000"/>
                </a:solidFill>
              </a:rPr>
              <a:t>ポジティブ</a:t>
            </a:r>
            <a:r>
              <a:rPr lang="ja-JP" altLang="en-US" sz="2800" dirty="0" smtClean="0"/>
              <a:t>，</a:t>
            </a:r>
            <a:r>
              <a:rPr lang="ja-JP" altLang="en-US" sz="2800" dirty="0" smtClean="0">
                <a:solidFill>
                  <a:srgbClr val="0070C0"/>
                </a:solidFill>
              </a:rPr>
              <a:t>ネガティブ</a:t>
            </a:r>
            <a:r>
              <a:rPr lang="ja-JP" altLang="en-US" sz="2800" dirty="0" smtClean="0"/>
              <a:t>の評価は</a:t>
            </a:r>
            <a:r>
              <a:rPr lang="ja-JP" altLang="en-US" sz="2800" dirty="0" smtClean="0">
                <a:solidFill>
                  <a:srgbClr val="FF0000"/>
                </a:solidFill>
              </a:rPr>
              <a:t>報酬</a:t>
            </a:r>
            <a:r>
              <a:rPr lang="ja-JP" altLang="en-US" sz="2800" dirty="0" smtClean="0"/>
              <a:t>と呼ばれるスカラー値で表す．エージェントにとって良い場合は大きな報酬，悪い</a:t>
            </a:r>
            <a:r>
              <a:rPr lang="ja-JP" altLang="en-US" sz="2800" dirty="0"/>
              <a:t>場合</a:t>
            </a:r>
            <a:r>
              <a:rPr lang="ja-JP" altLang="en-US" sz="2800" dirty="0" smtClean="0"/>
              <a:t>は少ない</a:t>
            </a:r>
            <a:r>
              <a:rPr lang="en-US" altLang="ja-JP" sz="2800" dirty="0" smtClean="0"/>
              <a:t>(</a:t>
            </a:r>
            <a:r>
              <a:rPr lang="ja-JP" altLang="en-US" sz="2800" dirty="0" smtClean="0"/>
              <a:t>負値</a:t>
            </a:r>
            <a:r>
              <a:rPr lang="en-US" altLang="ja-JP" sz="2800" dirty="0" smtClean="0"/>
              <a:t>)</a:t>
            </a:r>
            <a:r>
              <a:rPr lang="ja-JP" altLang="en-US" sz="2800" dirty="0" smtClean="0"/>
              <a:t>報酬を割り当てる．</a:t>
            </a:r>
            <a:endParaRPr lang="en-US" altLang="ja-JP" sz="2800" dirty="0" smtClean="0"/>
          </a:p>
          <a:p>
            <a:r>
              <a:rPr lang="en-US" altLang="ja-JP" sz="2800" dirty="0" smtClean="0"/>
              <a:t>(</a:t>
            </a:r>
            <a:r>
              <a:rPr lang="ja-JP" altLang="en-US" sz="2800" dirty="0" smtClean="0"/>
              <a:t>例</a:t>
            </a:r>
            <a:r>
              <a:rPr lang="en-US" altLang="ja-JP" sz="2800" dirty="0" smtClean="0"/>
              <a:t>)</a:t>
            </a:r>
          </a:p>
          <a:p>
            <a:r>
              <a:rPr lang="ja-JP" altLang="en-US" sz="2800" dirty="0" smtClean="0"/>
              <a:t>真水➡</a:t>
            </a:r>
            <a:r>
              <a:rPr lang="en-US" altLang="ja-JP" sz="2800" dirty="0"/>
              <a:t>+</a:t>
            </a:r>
            <a:r>
              <a:rPr lang="en-US" altLang="ja-JP" sz="2800" dirty="0" smtClean="0"/>
              <a:t>1</a:t>
            </a:r>
          </a:p>
          <a:p>
            <a:endParaRPr lang="en-US" altLang="ja-JP" sz="2800" dirty="0" smtClean="0"/>
          </a:p>
          <a:p>
            <a:r>
              <a:rPr lang="ja-JP" altLang="en-US" sz="2800" dirty="0" smtClean="0"/>
              <a:t>泥水➡</a:t>
            </a:r>
            <a:r>
              <a:rPr lang="en-US" altLang="ja-JP" sz="2800" dirty="0"/>
              <a:t>-</a:t>
            </a:r>
            <a:r>
              <a:rPr lang="en-US" altLang="ja-JP" sz="2800" dirty="0" smtClean="0"/>
              <a:t>1</a:t>
            </a:r>
          </a:p>
          <a:p>
            <a:endParaRPr lang="en-US" altLang="ja-JP" sz="2800" dirty="0" smtClean="0"/>
          </a:p>
        </p:txBody>
      </p:sp>
    </p:spTree>
    <p:extLst>
      <p:ext uri="{BB962C8B-B14F-4D97-AF65-F5344CB8AC3E}">
        <p14:creationId xmlns:p14="http://schemas.microsoft.com/office/powerpoint/2010/main" val="12291552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8710" y="917678"/>
            <a:ext cx="11588682" cy="3970318"/>
          </a:xfrm>
          <a:prstGeom prst="rect">
            <a:avLst/>
          </a:prstGeom>
          <a:noFill/>
          <a:ln>
            <a:solidFill>
              <a:schemeClr val="bg1"/>
            </a:solidFill>
          </a:ln>
        </p:spPr>
        <p:txBody>
          <a:bodyPr wrap="square" rtlCol="0">
            <a:spAutoFit/>
          </a:bodyPr>
          <a:lstStyle/>
          <a:p>
            <a:r>
              <a:rPr lang="ja-JP" altLang="en-US" sz="2800" dirty="0"/>
              <a:t>強化学習の問題では，ほとんどの場合エージェントが環境に関して事前の知識を持っていない，あるいは知識が不完全あると仮定する．すなわち，</a:t>
            </a:r>
            <a:r>
              <a:rPr lang="ja-JP" altLang="en-US" sz="2800" u="sng" dirty="0">
                <a:solidFill>
                  <a:srgbClr val="FF0000"/>
                </a:solidFill>
              </a:rPr>
              <a:t>観測できるのは現在の状態だけであり，どの行動をとると，どのように状態が変化するかはわかって</a:t>
            </a:r>
            <a:r>
              <a:rPr lang="ja-JP" altLang="en-US" sz="2800" u="sng" dirty="0" smtClean="0">
                <a:solidFill>
                  <a:srgbClr val="FF0000"/>
                </a:solidFill>
              </a:rPr>
              <a:t>いない</a:t>
            </a:r>
            <a:endParaRPr lang="en-US" altLang="ja-JP" sz="2800" u="sng" dirty="0" smtClean="0">
              <a:solidFill>
                <a:srgbClr val="FF0000"/>
              </a:solidFill>
            </a:endParaRPr>
          </a:p>
          <a:p>
            <a:endParaRPr lang="en-US" altLang="ja-JP" sz="2800" dirty="0" smtClean="0"/>
          </a:p>
          <a:p>
            <a:r>
              <a:rPr lang="ja-JP" altLang="en-US" sz="2800" dirty="0" smtClean="0"/>
              <a:t>このように，強化</a:t>
            </a:r>
            <a:r>
              <a:rPr lang="ja-JP" altLang="en-US" sz="2800" dirty="0"/>
              <a:t>学習</a:t>
            </a:r>
            <a:r>
              <a:rPr lang="ja-JP" altLang="en-US" sz="2800" dirty="0" smtClean="0"/>
              <a:t>では行動の結果や与えられる報酬は</a:t>
            </a:r>
            <a:r>
              <a:rPr lang="ja-JP" altLang="en-US" sz="2800" dirty="0" smtClean="0">
                <a:solidFill>
                  <a:srgbClr val="FF0000"/>
                </a:solidFill>
              </a:rPr>
              <a:t>確率的に</a:t>
            </a:r>
            <a:r>
              <a:rPr lang="ja-JP" altLang="en-US" sz="2800" dirty="0" smtClean="0"/>
              <a:t>変化するものとして与えられるため，一連の行動を最初に決定しておくよりも，</a:t>
            </a:r>
            <a:r>
              <a:rPr lang="ja-JP" altLang="en-US" sz="2800" u="sng" dirty="0" smtClean="0">
                <a:solidFill>
                  <a:srgbClr val="FF0000"/>
                </a:solidFill>
              </a:rPr>
              <a:t>行動の結果を観測してから次の行動を決めるほうがより良い行動を選択できる</a:t>
            </a:r>
            <a:endParaRPr lang="en-US" altLang="ja-JP" sz="2800" dirty="0"/>
          </a:p>
        </p:txBody>
      </p:sp>
    </p:spTree>
    <p:extLst>
      <p:ext uri="{BB962C8B-B14F-4D97-AF65-F5344CB8AC3E}">
        <p14:creationId xmlns:p14="http://schemas.microsoft.com/office/powerpoint/2010/main" val="15377529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2867740" y="2171290"/>
            <a:ext cx="1868130" cy="1991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新規開拓</a:t>
            </a:r>
            <a:endParaRPr kumimoji="1" lang="ja-JP" altLang="en-US" dirty="0"/>
          </a:p>
        </p:txBody>
      </p:sp>
      <p:sp>
        <p:nvSpPr>
          <p:cNvPr id="5" name="円/楕円 4"/>
          <p:cNvSpPr/>
          <p:nvPr/>
        </p:nvSpPr>
        <p:spPr>
          <a:xfrm>
            <a:off x="6666270" y="2168013"/>
            <a:ext cx="1868130" cy="1991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現状維持</a:t>
            </a:r>
            <a:endParaRPr kumimoji="1" lang="ja-JP" altLang="en-US" dirty="0"/>
          </a:p>
        </p:txBody>
      </p:sp>
      <p:cxnSp>
        <p:nvCxnSpPr>
          <p:cNvPr id="9" name="曲線コネクタ 8"/>
          <p:cNvCxnSpPr>
            <a:stCxn id="4" idx="7"/>
            <a:endCxn id="5" idx="1"/>
          </p:cNvCxnSpPr>
          <p:nvPr/>
        </p:nvCxnSpPr>
        <p:spPr>
          <a:xfrm rot="5400000" flipH="1" flipV="1">
            <a:off x="5699432" y="1222451"/>
            <a:ext cx="3277" cy="2477562"/>
          </a:xfrm>
          <a:prstGeom prst="curvedConnector3">
            <a:avLst>
              <a:gd name="adj1" fmla="val 15973665"/>
            </a:avLst>
          </a:prstGeom>
        </p:spPr>
        <p:style>
          <a:lnRef idx="2">
            <a:schemeClr val="accent1"/>
          </a:lnRef>
          <a:fillRef idx="0">
            <a:schemeClr val="accent1"/>
          </a:fillRef>
          <a:effectRef idx="1">
            <a:schemeClr val="accent1"/>
          </a:effectRef>
          <a:fontRef idx="minor">
            <a:schemeClr val="tx1"/>
          </a:fontRef>
        </p:style>
      </p:cxnSp>
      <p:cxnSp>
        <p:nvCxnSpPr>
          <p:cNvPr id="12" name="曲線コネクタ 11"/>
          <p:cNvCxnSpPr>
            <a:stCxn id="5" idx="3"/>
            <a:endCxn id="4" idx="5"/>
          </p:cNvCxnSpPr>
          <p:nvPr/>
        </p:nvCxnSpPr>
        <p:spPr>
          <a:xfrm rot="5400000">
            <a:off x="5699432" y="2630322"/>
            <a:ext cx="3277" cy="2477562"/>
          </a:xfrm>
          <a:prstGeom prst="curvedConnector3">
            <a:avLst>
              <a:gd name="adj1" fmla="val 15973665"/>
            </a:avLst>
          </a:prstGeom>
        </p:spPr>
        <p:style>
          <a:lnRef idx="2">
            <a:schemeClr val="accent1"/>
          </a:lnRef>
          <a:fillRef idx="0">
            <a:schemeClr val="accent1"/>
          </a:fillRef>
          <a:effectRef idx="1">
            <a:schemeClr val="accent1"/>
          </a:effectRef>
          <a:fontRef idx="minor">
            <a:schemeClr val="tx1"/>
          </a:fontRef>
        </p:style>
      </p:cxnSp>
      <p:cxnSp>
        <p:nvCxnSpPr>
          <p:cNvPr id="16" name="曲線コネクタ 15"/>
          <p:cNvCxnSpPr>
            <a:stCxn id="5" idx="7"/>
            <a:endCxn id="5" idx="5"/>
          </p:cNvCxnSpPr>
          <p:nvPr/>
        </p:nvCxnSpPr>
        <p:spPr>
          <a:xfrm rot="16200000" flipH="1">
            <a:off x="7556883" y="3163529"/>
            <a:ext cx="1407872" cy="12700"/>
          </a:xfrm>
          <a:prstGeom prst="curvedConnector5">
            <a:avLst>
              <a:gd name="adj1" fmla="val -16237"/>
              <a:gd name="adj2" fmla="val 14355504"/>
              <a:gd name="adj3" fmla="val 116237"/>
            </a:avLst>
          </a:prstGeom>
        </p:spPr>
        <p:style>
          <a:lnRef idx="2">
            <a:schemeClr val="accent1"/>
          </a:lnRef>
          <a:fillRef idx="0">
            <a:schemeClr val="accent1"/>
          </a:fillRef>
          <a:effectRef idx="1">
            <a:schemeClr val="accent1"/>
          </a:effectRef>
          <a:fontRef idx="minor">
            <a:schemeClr val="tx1"/>
          </a:fontRef>
        </p:style>
      </p:cxnSp>
      <p:cxnSp>
        <p:nvCxnSpPr>
          <p:cNvPr id="18" name="曲線コネクタ 17"/>
          <p:cNvCxnSpPr>
            <a:stCxn id="4" idx="1"/>
            <a:endCxn id="4" idx="3"/>
          </p:cNvCxnSpPr>
          <p:nvPr/>
        </p:nvCxnSpPr>
        <p:spPr>
          <a:xfrm rot="16200000" flipH="1">
            <a:off x="2437385" y="3166806"/>
            <a:ext cx="1407872" cy="12700"/>
          </a:xfrm>
          <a:prstGeom prst="curvedConnector5">
            <a:avLst>
              <a:gd name="adj1" fmla="val -16237"/>
              <a:gd name="adj2" fmla="val -16497441"/>
              <a:gd name="adj3" fmla="val 116237"/>
            </a:avLst>
          </a:prstGeom>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10348452" y="2998839"/>
            <a:ext cx="827548" cy="369332"/>
          </a:xfrm>
          <a:prstGeom prst="rect">
            <a:avLst/>
          </a:prstGeom>
          <a:noFill/>
        </p:spPr>
        <p:txBody>
          <a:bodyPr wrap="square" rtlCol="0">
            <a:spAutoFit/>
          </a:bodyPr>
          <a:lstStyle/>
          <a:p>
            <a:r>
              <a:rPr kumimoji="1" lang="en-US" altLang="ja-JP" b="1" i="1" dirty="0" smtClean="0">
                <a:latin typeface="Times"/>
                <a:cs typeface="Times"/>
              </a:rPr>
              <a:t>P</a:t>
            </a:r>
            <a:r>
              <a:rPr kumimoji="1" lang="en-US" altLang="ja-JP" b="1" i="1" baseline="-25000" dirty="0" smtClean="0">
                <a:latin typeface="Times"/>
                <a:cs typeface="Times"/>
              </a:rPr>
              <a:t>i</a:t>
            </a:r>
            <a:endParaRPr kumimoji="1" lang="ja-JP" altLang="en-US" b="1" i="1" baseline="-25000" dirty="0">
              <a:latin typeface="Times"/>
              <a:cs typeface="Times"/>
            </a:endParaRPr>
          </a:p>
        </p:txBody>
      </p:sp>
    </p:spTree>
    <p:extLst>
      <p:ext uri="{BB962C8B-B14F-4D97-AF65-F5344CB8AC3E}">
        <p14:creationId xmlns:p14="http://schemas.microsoft.com/office/powerpoint/2010/main" val="41365210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gn="ctr"/>
            <a:r>
              <a:rPr kumimoji="1" lang="ja-JP" altLang="en-US" dirty="0" smtClean="0"/>
              <a:t>強化学習の考え方</a:t>
            </a:r>
            <a:r>
              <a:rPr kumimoji="1" lang="en-US" altLang="ja-JP" dirty="0" smtClean="0"/>
              <a:t>(</a:t>
            </a:r>
            <a:r>
              <a:rPr kumimoji="1" lang="ja-JP" altLang="en-US" dirty="0" smtClean="0"/>
              <a:t>まとめ</a:t>
            </a:r>
            <a:r>
              <a:rPr kumimoji="1" lang="en-US" altLang="ja-JP" dirty="0" smtClean="0"/>
              <a:t>)</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en-US" altLang="ja-JP" dirty="0" smtClean="0"/>
              <a:t>1.</a:t>
            </a:r>
            <a:r>
              <a:rPr kumimoji="1" lang="ja-JP" altLang="en-US" dirty="0" smtClean="0"/>
              <a:t>不完全な知識の上で，知識を収集しながら最適な行動を計画するためにはどうすればよいか</a:t>
            </a:r>
            <a:endParaRPr kumimoji="1" lang="en-US" altLang="ja-JP" dirty="0" smtClean="0"/>
          </a:p>
          <a:p>
            <a:pPr marL="0" indent="0">
              <a:buNone/>
            </a:pPr>
            <a:endParaRPr lang="en-US" altLang="ja-JP" dirty="0" smtClean="0"/>
          </a:p>
          <a:p>
            <a:pPr marL="0" indent="0">
              <a:buNone/>
            </a:pPr>
            <a:r>
              <a:rPr lang="ja-JP" altLang="en-US" dirty="0" smtClean="0"/>
              <a:t>2</a:t>
            </a:r>
            <a:r>
              <a:rPr lang="en-US" altLang="ja-JP" dirty="0" smtClean="0"/>
              <a:t>.</a:t>
            </a:r>
            <a:r>
              <a:rPr lang="ja-JP" altLang="en-US" dirty="0" smtClean="0"/>
              <a:t>収集した選択肢のなかの最良な選択肢を選び続けるか，新規開拓し新たな選択肢を選ぶか，どちらを選択したときコストが小さいか</a:t>
            </a:r>
            <a:endParaRPr kumimoji="1" lang="ja-JP" altLang="en-US" dirty="0"/>
          </a:p>
        </p:txBody>
      </p:sp>
    </p:spTree>
    <p:extLst>
      <p:ext uri="{BB962C8B-B14F-4D97-AF65-F5344CB8AC3E}">
        <p14:creationId xmlns:p14="http://schemas.microsoft.com/office/powerpoint/2010/main" val="2024630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595</Words>
  <Application>Microsoft Macintosh PowerPoint</Application>
  <PresentationFormat>ユーザー設定</PresentationFormat>
  <Paragraphs>45</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強化学習入門</vt:lpstr>
      <vt:lpstr>そもそも強化学習って？</vt:lpstr>
      <vt:lpstr>ML,DLとは何が違うの？</vt:lpstr>
      <vt:lpstr>強化学習の考え方</vt:lpstr>
      <vt:lpstr>PowerPoint プレゼンテーション</vt:lpstr>
      <vt:lpstr>PowerPoint プレゼンテーション</vt:lpstr>
      <vt:lpstr>PowerPoint プレゼンテーション</vt:lpstr>
      <vt:lpstr>PowerPoint プレゼンテーション</vt:lpstr>
      <vt:lpstr>強化学習の考え方(まとめ)</vt:lpstr>
      <vt:lpstr>終わりに</vt:lpstr>
    </vt:vector>
  </TitlesOfParts>
  <Company>総合メディアセンター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強化学習入門</dc:title>
  <dc:creator>東京電機大学</dc:creator>
  <cp:lastModifiedBy>高松 USER</cp:lastModifiedBy>
  <cp:revision>27</cp:revision>
  <dcterms:created xsi:type="dcterms:W3CDTF">2017-11-02T04:24:15Z</dcterms:created>
  <dcterms:modified xsi:type="dcterms:W3CDTF">2017-11-02T12:58:31Z</dcterms:modified>
</cp:coreProperties>
</file>