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62" r:id="rId3"/>
    <p:sldId id="274" r:id="rId4"/>
    <p:sldId id="273" r:id="rId5"/>
    <p:sldId id="269" r:id="rId6"/>
    <p:sldId id="270" r:id="rId7"/>
    <p:sldId id="271" r:id="rId8"/>
    <p:sldId id="257" r:id="rId9"/>
    <p:sldId id="258" r:id="rId10"/>
    <p:sldId id="259" r:id="rId11"/>
    <p:sldId id="260" r:id="rId12"/>
    <p:sldId id="272" r:id="rId13"/>
    <p:sldId id="261" r:id="rId14"/>
    <p:sldId id="266" r:id="rId15"/>
    <p:sldId id="263" r:id="rId16"/>
    <p:sldId id="268"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35" d="100"/>
          <a:sy n="135" d="100"/>
        </p:scale>
        <p:origin x="-96" y="-12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402362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4329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1228657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9497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411519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7901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186256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793084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66205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93074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27267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88041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60918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94693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181466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88759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B4B4598-DA85-4111-81CF-708D8B06438A}" type="datetimeFigureOut">
              <a:rPr kumimoji="1" lang="ja-JP" altLang="en-US" smtClean="0"/>
              <a:t>17/11/16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2008988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4B4598-DA85-4111-81CF-708D8B06438A}" type="datetimeFigureOut">
              <a:rPr kumimoji="1" lang="ja-JP" altLang="en-US" smtClean="0"/>
              <a:t>17/11/16</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8DDB58-B167-4F0F-BD75-BD1265AA1AB5}" type="slidenum">
              <a:rPr kumimoji="1" lang="ja-JP" altLang="en-US" smtClean="0"/>
              <a:t>‹#›</a:t>
            </a:fld>
            <a:endParaRPr kumimoji="1" lang="ja-JP" altLang="en-US"/>
          </a:p>
        </p:txBody>
      </p:sp>
    </p:spTree>
    <p:extLst>
      <p:ext uri="{BB962C8B-B14F-4D97-AF65-F5344CB8AC3E}">
        <p14:creationId xmlns:p14="http://schemas.microsoft.com/office/powerpoint/2010/main" val="379563942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kototakamatsu"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ogameguru.com/i/2016/03/deepmind-mastering-go.pdf" TargetMode="External"/><Relationship Id="rId4" Type="http://schemas.openxmlformats.org/officeDocument/2006/relationships/hyperlink" Target="http://home.q00.itscom.net/otsuki/20160415AlphaGopublic.pdf" TargetMode="External"/><Relationship Id="rId1" Type="http://schemas.openxmlformats.org/officeDocument/2006/relationships/slideLayout" Target="../slideLayouts/slideLayout2.xml"/><Relationship Id="rId2" Type="http://schemas.openxmlformats.org/officeDocument/2006/relationships/hyperlink" Target="https://blog.openai.com/univer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ieeexplore.ieee.org/stamp/stamp.jsp?arnumber=712352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1524000" y="1090832"/>
            <a:ext cx="9144000" cy="2387600"/>
          </a:xfrm>
        </p:spPr>
        <p:txBody>
          <a:bodyPr/>
          <a:lstStyle/>
          <a:p>
            <a:pPr algn="ctr"/>
            <a:r>
              <a:rPr kumimoji="1" lang="ja-JP" altLang="en-US" dirty="0" smtClean="0">
                <a:latin typeface="ＭＳ 明朝"/>
                <a:ea typeface="ＭＳ 明朝"/>
                <a:cs typeface="ＭＳ 明朝"/>
              </a:rPr>
              <a:t>強化学習入門</a:t>
            </a:r>
            <a:endParaRPr kumimoji="1" lang="ja-JP" altLang="en-US" dirty="0">
              <a:latin typeface="ＭＳ 明朝"/>
              <a:ea typeface="ＭＳ 明朝"/>
              <a:cs typeface="ＭＳ 明朝"/>
            </a:endParaRPr>
          </a:p>
        </p:txBody>
      </p:sp>
      <p:sp>
        <p:nvSpPr>
          <p:cNvPr id="6" name="サブタイトル 5"/>
          <p:cNvSpPr>
            <a:spLocks noGrp="1"/>
          </p:cNvSpPr>
          <p:nvPr>
            <p:ph type="subTitle" idx="1"/>
          </p:nvPr>
        </p:nvSpPr>
        <p:spPr/>
        <p:txBody>
          <a:bodyPr>
            <a:normAutofit/>
          </a:bodyPr>
          <a:lstStyle/>
          <a:p>
            <a:r>
              <a:rPr kumimoji="1" lang="en-US" altLang="ja-JP" sz="3600" dirty="0" smtClean="0">
                <a:latin typeface="ＭＳ 明朝"/>
                <a:ea typeface="ＭＳ 明朝"/>
                <a:cs typeface="ＭＳ 明朝"/>
              </a:rPr>
              <a:t>16EC68</a:t>
            </a:r>
          </a:p>
          <a:p>
            <a:r>
              <a:rPr kumimoji="1" lang="ja-JP" altLang="en-US" sz="3600" dirty="0" smtClean="0">
                <a:latin typeface="ＭＳ 明朝"/>
                <a:ea typeface="ＭＳ 明朝"/>
                <a:cs typeface="ＭＳ 明朝"/>
              </a:rPr>
              <a:t>高松　真</a:t>
            </a:r>
            <a:endParaRPr kumimoji="1" lang="ja-JP" altLang="en-US" sz="3600" dirty="0">
              <a:latin typeface="ＭＳ 明朝"/>
              <a:ea typeface="ＭＳ 明朝"/>
              <a:cs typeface="ＭＳ 明朝"/>
            </a:endParaRPr>
          </a:p>
        </p:txBody>
      </p:sp>
    </p:spTree>
    <p:extLst>
      <p:ext uri="{BB962C8B-B14F-4D97-AF65-F5344CB8AC3E}">
        <p14:creationId xmlns:p14="http://schemas.microsoft.com/office/powerpoint/2010/main" val="36283938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919111" y="886656"/>
            <a:ext cx="9774296" cy="4524315"/>
          </a:xfrm>
          <a:prstGeom prst="rect">
            <a:avLst/>
          </a:prstGeom>
          <a:noFill/>
        </p:spPr>
        <p:txBody>
          <a:bodyPr wrap="square" rtlCol="0">
            <a:spAutoFit/>
          </a:bodyPr>
          <a:lstStyle/>
          <a:p>
            <a:r>
              <a:rPr kumimoji="1" lang="en-US" altLang="ja-JP" sz="2400" dirty="0" smtClean="0">
                <a:latin typeface="ＭＳ 明朝"/>
                <a:ea typeface="ＭＳ 明朝"/>
                <a:cs typeface="ＭＳ 明朝"/>
              </a:rPr>
              <a:t>(</a:t>
            </a:r>
            <a:r>
              <a:rPr kumimoji="1" lang="ja-JP" altLang="en-US" sz="2400" dirty="0" smtClean="0">
                <a:latin typeface="ＭＳ 明朝"/>
                <a:ea typeface="ＭＳ 明朝"/>
                <a:cs typeface="ＭＳ 明朝"/>
              </a:rPr>
              <a:t>具体例</a:t>
            </a:r>
            <a:r>
              <a:rPr kumimoji="1" lang="en-US" altLang="ja-JP" sz="2400" dirty="0" smtClean="0">
                <a:latin typeface="ＭＳ 明朝"/>
                <a:ea typeface="ＭＳ 明朝"/>
                <a:cs typeface="ＭＳ 明朝"/>
              </a:rPr>
              <a:t>)</a:t>
            </a:r>
            <a:r>
              <a:rPr kumimoji="1" lang="ja-JP" altLang="en-US" sz="2400" dirty="0" smtClean="0">
                <a:latin typeface="ＭＳ 明朝"/>
                <a:ea typeface="ＭＳ 明朝"/>
                <a:cs typeface="ＭＳ 明朝"/>
              </a:rPr>
              <a:t>　慎重でかつあがり性な性格の</a:t>
            </a:r>
            <a:r>
              <a:rPr kumimoji="1" lang="en-US" altLang="ja-JP" sz="2400" dirty="0" smtClean="0">
                <a:latin typeface="ＭＳ 明朝"/>
                <a:ea typeface="ＭＳ 明朝"/>
                <a:cs typeface="ＭＳ 明朝"/>
              </a:rPr>
              <a:t>A</a:t>
            </a:r>
            <a:r>
              <a:rPr kumimoji="1" lang="ja-JP" altLang="en-US" sz="2400" dirty="0" smtClean="0">
                <a:latin typeface="ＭＳ 明朝"/>
                <a:ea typeface="ＭＳ 明朝"/>
                <a:cs typeface="ＭＳ 明朝"/>
              </a:rPr>
              <a:t>君は</a:t>
            </a:r>
            <a:r>
              <a:rPr kumimoji="1" lang="en-US" altLang="ja-JP" sz="2400" dirty="0" smtClean="0">
                <a:latin typeface="ＭＳ 明朝"/>
                <a:ea typeface="ＭＳ 明朝"/>
                <a:cs typeface="ＭＳ 明朝"/>
              </a:rPr>
              <a:t>B</a:t>
            </a:r>
            <a:r>
              <a:rPr kumimoji="1" lang="ja-JP" altLang="en-US" sz="2400" dirty="0" smtClean="0">
                <a:latin typeface="ＭＳ 明朝"/>
                <a:ea typeface="ＭＳ 明朝"/>
                <a:cs typeface="ＭＳ 明朝"/>
              </a:rPr>
              <a:t>子さんとデートに行きます．</a:t>
            </a:r>
            <a:endParaRPr kumimoji="1" lang="en-US" altLang="ja-JP" sz="2400" dirty="0" smtClean="0">
              <a:latin typeface="ＭＳ 明朝"/>
              <a:ea typeface="ＭＳ 明朝"/>
              <a:cs typeface="ＭＳ 明朝"/>
            </a:endParaRPr>
          </a:p>
          <a:p>
            <a:r>
              <a:rPr kumimoji="1" lang="en-US" altLang="ja-JP" sz="2400" dirty="0" smtClean="0">
                <a:latin typeface="ＭＳ 明朝"/>
                <a:ea typeface="ＭＳ 明朝"/>
                <a:cs typeface="ＭＳ 明朝"/>
              </a:rPr>
              <a:t>if</a:t>
            </a:r>
          </a:p>
          <a:p>
            <a:r>
              <a:rPr kumimoji="1" lang="en-US" altLang="ja-JP" sz="2400" dirty="0" smtClean="0">
                <a:latin typeface="ＭＳ 明朝"/>
                <a:ea typeface="ＭＳ 明朝"/>
                <a:cs typeface="ＭＳ 明朝"/>
              </a:rPr>
              <a:t>A</a:t>
            </a:r>
            <a:r>
              <a:rPr kumimoji="1" lang="ja-JP" altLang="en-US" sz="2400" dirty="0" smtClean="0">
                <a:latin typeface="ＭＳ 明朝"/>
                <a:ea typeface="ＭＳ 明朝"/>
                <a:cs typeface="ＭＳ 明朝"/>
              </a:rPr>
              <a:t>君のデートプランは，</a:t>
            </a:r>
            <a:r>
              <a:rPr kumimoji="1" lang="en-US" altLang="ja-JP" sz="2400" dirty="0" smtClean="0">
                <a:latin typeface="ＭＳ 明朝"/>
                <a:ea typeface="ＭＳ 明朝"/>
                <a:cs typeface="ＭＳ 明朝"/>
              </a:rPr>
              <a:t>B</a:t>
            </a:r>
            <a:r>
              <a:rPr kumimoji="1" lang="ja-JP" altLang="en-US" sz="2400" dirty="0" smtClean="0">
                <a:latin typeface="ＭＳ 明朝"/>
                <a:ea typeface="ＭＳ 明朝"/>
                <a:cs typeface="ＭＳ 明朝"/>
              </a:rPr>
              <a:t>子さんが以前すごく喜んでくれた東京ディズニーランドに今日で</a:t>
            </a:r>
            <a:r>
              <a:rPr kumimoji="1" lang="ja-JP" altLang="ja-JP" sz="2400" dirty="0" smtClean="0">
                <a:latin typeface="ＭＳ 明朝"/>
                <a:ea typeface="ＭＳ 明朝"/>
                <a:cs typeface="ＭＳ 明朝"/>
              </a:rPr>
              <a:t>10</a:t>
            </a:r>
            <a:r>
              <a:rPr kumimoji="1" lang="ja-JP" altLang="en-US" sz="2400" dirty="0" smtClean="0">
                <a:latin typeface="ＭＳ 明朝"/>
                <a:ea typeface="ＭＳ 明朝"/>
                <a:cs typeface="ＭＳ 明朝"/>
              </a:rPr>
              <a:t>回目です．</a:t>
            </a:r>
            <a:r>
              <a:rPr kumimoji="1" lang="en-US" altLang="ja-JP" sz="2400" dirty="0" smtClean="0">
                <a:latin typeface="ＭＳ 明朝"/>
                <a:ea typeface="ＭＳ 明朝"/>
                <a:cs typeface="ＭＳ 明朝"/>
              </a:rPr>
              <a:t>→B</a:t>
            </a:r>
            <a:r>
              <a:rPr kumimoji="1" lang="ja-JP" altLang="en-US" sz="2400" dirty="0" smtClean="0">
                <a:latin typeface="ＭＳ 明朝"/>
                <a:ea typeface="ＭＳ 明朝"/>
                <a:cs typeface="ＭＳ 明朝"/>
              </a:rPr>
              <a:t>子さんはいい加減飽きてうんざり。。。</a:t>
            </a:r>
            <a:endParaRPr kumimoji="1" lang="en-US" altLang="ja-JP" sz="2400" dirty="0" smtClean="0">
              <a:latin typeface="ＭＳ 明朝"/>
              <a:ea typeface="ＭＳ 明朝"/>
              <a:cs typeface="ＭＳ 明朝"/>
            </a:endParaRPr>
          </a:p>
          <a:p>
            <a:r>
              <a:rPr kumimoji="1" lang="en-US" altLang="ja-JP" sz="2400" dirty="0" smtClean="0">
                <a:latin typeface="ＭＳ 明朝"/>
                <a:ea typeface="ＭＳ 明朝"/>
                <a:cs typeface="ＭＳ 明朝"/>
              </a:rPr>
              <a:t>(</a:t>
            </a:r>
            <a:r>
              <a:rPr kumimoji="1" lang="ja-JP" altLang="en-US" sz="2400" dirty="0" smtClean="0">
                <a:latin typeface="ＭＳ 明朝"/>
                <a:ea typeface="ＭＳ 明朝"/>
                <a:cs typeface="ＭＳ 明朝"/>
              </a:rPr>
              <a:t>探索が減ってる</a:t>
            </a:r>
            <a:r>
              <a:rPr kumimoji="1" lang="en-US" altLang="ja-JP" sz="2400" dirty="0" smtClean="0">
                <a:latin typeface="ＭＳ 明朝"/>
                <a:ea typeface="ＭＳ 明朝"/>
                <a:cs typeface="ＭＳ 明朝"/>
              </a:rPr>
              <a:t>)</a:t>
            </a:r>
          </a:p>
          <a:p>
            <a:r>
              <a:rPr kumimoji="1" lang="en-US" altLang="ja-JP" sz="2400" dirty="0">
                <a:latin typeface="ＭＳ 明朝"/>
                <a:ea typeface="ＭＳ 明朝"/>
                <a:cs typeface="ＭＳ 明朝"/>
              </a:rPr>
              <a:t>e</a:t>
            </a:r>
            <a:r>
              <a:rPr kumimoji="1" lang="en-US" altLang="ja-JP" sz="2400" dirty="0" smtClean="0">
                <a:latin typeface="ＭＳ 明朝"/>
                <a:ea typeface="ＭＳ 明朝"/>
                <a:cs typeface="ＭＳ 明朝"/>
              </a:rPr>
              <a:t>lse </a:t>
            </a:r>
            <a:endParaRPr kumimoji="1" lang="en-US" altLang="ja-JP" sz="2400" dirty="0">
              <a:latin typeface="ＭＳ 明朝"/>
              <a:ea typeface="ＭＳ 明朝"/>
              <a:cs typeface="ＭＳ 明朝"/>
            </a:endParaRPr>
          </a:p>
          <a:p>
            <a:r>
              <a:rPr kumimoji="1" lang="en-US" altLang="ja-JP" sz="2400" dirty="0" smtClean="0">
                <a:latin typeface="ＭＳ 明朝"/>
                <a:ea typeface="ＭＳ 明朝"/>
                <a:cs typeface="ＭＳ 明朝"/>
              </a:rPr>
              <a:t>A</a:t>
            </a:r>
            <a:r>
              <a:rPr kumimoji="1" lang="ja-JP" altLang="en-US" sz="2400" dirty="0" smtClean="0">
                <a:latin typeface="ＭＳ 明朝"/>
                <a:ea typeface="ＭＳ 明朝"/>
                <a:cs typeface="ＭＳ 明朝"/>
              </a:rPr>
              <a:t>君は思い切って渋谷ヒカリエへ決めました．</a:t>
            </a:r>
            <a:r>
              <a:rPr kumimoji="1" lang="en-US" altLang="ja-JP" sz="2400" dirty="0" smtClean="0">
                <a:latin typeface="ＭＳ 明朝"/>
                <a:ea typeface="ＭＳ 明朝"/>
                <a:cs typeface="ＭＳ 明朝"/>
              </a:rPr>
              <a:t>A</a:t>
            </a:r>
            <a:r>
              <a:rPr kumimoji="1" lang="ja-JP" altLang="en-US" sz="2400" dirty="0" smtClean="0">
                <a:latin typeface="ＭＳ 明朝"/>
                <a:ea typeface="ＭＳ 明朝"/>
                <a:cs typeface="ＭＳ 明朝"/>
              </a:rPr>
              <a:t>君は緊張のため，渋谷駅に降りてからずっと顔が真っ赤でビクビクしてビビりっぱなし</a:t>
            </a:r>
            <a:r>
              <a:rPr kumimoji="1" lang="en-US" altLang="ja-JP" sz="2400" dirty="0" smtClean="0">
                <a:latin typeface="ＭＳ 明朝"/>
                <a:ea typeface="ＭＳ 明朝"/>
                <a:cs typeface="ＭＳ 明朝"/>
              </a:rPr>
              <a:t>→B</a:t>
            </a:r>
            <a:r>
              <a:rPr kumimoji="1" lang="ja-JP" altLang="en-US" sz="2400" dirty="0" smtClean="0">
                <a:latin typeface="ＭＳ 明朝"/>
                <a:ea typeface="ＭＳ 明朝"/>
                <a:cs typeface="ＭＳ 明朝"/>
              </a:rPr>
              <a:t>子さんは</a:t>
            </a:r>
            <a:r>
              <a:rPr kumimoji="1" lang="en-US" altLang="ja-JP" sz="2400" dirty="0" smtClean="0">
                <a:latin typeface="ＭＳ 明朝"/>
                <a:ea typeface="ＭＳ 明朝"/>
                <a:cs typeface="ＭＳ 明朝"/>
              </a:rPr>
              <a:t>A</a:t>
            </a:r>
            <a:r>
              <a:rPr kumimoji="1" lang="ja-JP" altLang="en-US" sz="2400" dirty="0" smtClean="0">
                <a:latin typeface="ＭＳ 明朝"/>
                <a:ea typeface="ＭＳ 明朝"/>
                <a:cs typeface="ＭＳ 明朝"/>
              </a:rPr>
              <a:t>君の態度にがっかりして興ざめ。。。</a:t>
            </a:r>
            <a:endParaRPr kumimoji="1" lang="en-US" altLang="ja-JP" sz="2400" dirty="0" smtClean="0">
              <a:latin typeface="ＭＳ 明朝"/>
              <a:ea typeface="ＭＳ 明朝"/>
              <a:cs typeface="ＭＳ 明朝"/>
            </a:endParaRPr>
          </a:p>
          <a:p>
            <a:r>
              <a:rPr kumimoji="1" lang="en-US" altLang="ja-JP" sz="2400" dirty="0" smtClean="0">
                <a:latin typeface="ＭＳ 明朝"/>
                <a:ea typeface="ＭＳ 明朝"/>
                <a:cs typeface="ＭＳ 明朝"/>
              </a:rPr>
              <a:t>(</a:t>
            </a:r>
            <a:r>
              <a:rPr kumimoji="1" lang="ja-JP" altLang="en-US" sz="2400" dirty="0" smtClean="0">
                <a:latin typeface="ＭＳ 明朝"/>
                <a:ea typeface="ＭＳ 明朝"/>
                <a:cs typeface="ＭＳ 明朝"/>
              </a:rPr>
              <a:t>最良の結果ではないので得られる報酬が少ない</a:t>
            </a:r>
            <a:r>
              <a:rPr kumimoji="1" lang="en-US" altLang="ja-JP" sz="2400" dirty="0" smtClean="0">
                <a:latin typeface="ＭＳ 明朝"/>
                <a:ea typeface="ＭＳ 明朝"/>
                <a:cs typeface="ＭＳ 明朝"/>
              </a:rPr>
              <a:t>)</a:t>
            </a:r>
            <a:endParaRPr kumimoji="1" lang="ja-JP" altLang="en-US" sz="2400" dirty="0">
              <a:latin typeface="ＭＳ 明朝"/>
              <a:ea typeface="ＭＳ 明朝"/>
              <a:cs typeface="ＭＳ 明朝"/>
            </a:endParaRPr>
          </a:p>
        </p:txBody>
      </p:sp>
    </p:spTree>
    <p:extLst>
      <p:ext uri="{BB962C8B-B14F-4D97-AF65-F5344CB8AC3E}">
        <p14:creationId xmlns:p14="http://schemas.microsoft.com/office/powerpoint/2010/main" val="41789346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ＭＳ 明朝"/>
                <a:ea typeface="ＭＳ 明朝"/>
                <a:cs typeface="ＭＳ 明朝"/>
              </a:rPr>
              <a:t>多腕バンディット問題</a:t>
            </a:r>
            <a:endParaRPr kumimoji="1" lang="ja-JP" altLang="en-US" dirty="0">
              <a:latin typeface="ＭＳ 明朝"/>
              <a:ea typeface="ＭＳ 明朝"/>
              <a:cs typeface="ＭＳ 明朝"/>
            </a:endParaRPr>
          </a:p>
        </p:txBody>
      </p:sp>
      <p:sp>
        <p:nvSpPr>
          <p:cNvPr id="3" name="コンテンツ プレースホルダー 2"/>
          <p:cNvSpPr>
            <a:spLocks noGrp="1"/>
          </p:cNvSpPr>
          <p:nvPr>
            <p:ph idx="1"/>
          </p:nvPr>
        </p:nvSpPr>
        <p:spPr>
          <a:xfrm>
            <a:off x="1636709" y="2067996"/>
            <a:ext cx="10018713" cy="2832848"/>
          </a:xfrm>
        </p:spPr>
        <p:txBody>
          <a:bodyPr/>
          <a:lstStyle/>
          <a:p>
            <a:pPr marL="0" indent="0">
              <a:buNone/>
            </a:pPr>
            <a:r>
              <a:rPr kumimoji="1" lang="ja-JP" altLang="en-US" dirty="0" smtClean="0">
                <a:latin typeface="ＭＳ 明朝"/>
                <a:ea typeface="ＭＳ 明朝"/>
                <a:cs typeface="ＭＳ 明朝"/>
              </a:rPr>
              <a:t>コインを入れて腕を引くとスロットマシーンの表示</a:t>
            </a:r>
            <a:endParaRPr kumimoji="1" lang="en-US" altLang="ja-JP" dirty="0" smtClean="0">
              <a:latin typeface="ＭＳ 明朝"/>
              <a:ea typeface="ＭＳ 明朝"/>
              <a:cs typeface="ＭＳ 明朝"/>
            </a:endParaRPr>
          </a:p>
          <a:p>
            <a:pPr marL="0" indent="0">
              <a:buNone/>
            </a:pPr>
            <a:r>
              <a:rPr kumimoji="1" lang="ja-JP" altLang="en-US" dirty="0" smtClean="0">
                <a:latin typeface="ＭＳ 明朝"/>
                <a:ea typeface="ＭＳ 明朝"/>
                <a:cs typeface="ＭＳ 明朝"/>
              </a:rPr>
              <a:t>が変化し，確率的に当たりが出ることによりかけた</a:t>
            </a:r>
            <a:endParaRPr kumimoji="1" lang="en-US" altLang="ja-JP" dirty="0" smtClean="0">
              <a:latin typeface="ＭＳ 明朝"/>
              <a:ea typeface="ＭＳ 明朝"/>
              <a:cs typeface="ＭＳ 明朝"/>
            </a:endParaRPr>
          </a:p>
          <a:p>
            <a:pPr marL="0" indent="0">
              <a:buNone/>
            </a:pPr>
            <a:r>
              <a:rPr kumimoji="1" lang="ja-JP" altLang="en-US" dirty="0" smtClean="0">
                <a:latin typeface="ＭＳ 明朝"/>
                <a:ea typeface="ＭＳ 明朝"/>
                <a:cs typeface="ＭＳ 明朝"/>
              </a:rPr>
              <a:t>額の何倍かが払い戻されるゲーム．ここでは，腕を</a:t>
            </a:r>
            <a:endParaRPr kumimoji="1" lang="en-US" altLang="ja-JP" dirty="0" smtClean="0">
              <a:latin typeface="ＭＳ 明朝"/>
              <a:ea typeface="ＭＳ 明朝"/>
              <a:cs typeface="ＭＳ 明朝"/>
            </a:endParaRPr>
          </a:p>
          <a:p>
            <a:pPr marL="0" indent="0">
              <a:buNone/>
            </a:pPr>
            <a:r>
              <a:rPr kumimoji="1" lang="en-US" altLang="ja-JP" dirty="0" smtClean="0">
                <a:latin typeface="ＭＳ 明朝"/>
                <a:ea typeface="ＭＳ 明朝"/>
                <a:cs typeface="ＭＳ 明朝"/>
              </a:rPr>
              <a:t>K</a:t>
            </a:r>
            <a:r>
              <a:rPr kumimoji="1" lang="ja-JP" altLang="en-US" dirty="0" smtClean="0">
                <a:latin typeface="ＭＳ 明朝"/>
                <a:ea typeface="ＭＳ 明朝"/>
                <a:cs typeface="ＭＳ 明朝"/>
              </a:rPr>
              <a:t>本あるスロットマシンを考えよう</a:t>
            </a:r>
            <a:endParaRPr kumimoji="1" lang="en-US" altLang="ja-JP" dirty="0" smtClean="0">
              <a:latin typeface="ＭＳ 明朝"/>
              <a:ea typeface="ＭＳ 明朝"/>
              <a:cs typeface="ＭＳ 明朝"/>
            </a:endParaRPr>
          </a:p>
          <a:p>
            <a:pPr marL="0" indent="0">
              <a:buNone/>
            </a:pPr>
            <a:r>
              <a:rPr kumimoji="1" lang="en-US" altLang="ja-JP" dirty="0" smtClean="0">
                <a:latin typeface="ＭＳ 明朝"/>
                <a:ea typeface="ＭＳ 明朝"/>
                <a:cs typeface="ＭＳ 明朝"/>
              </a:rPr>
              <a:t>(</a:t>
            </a:r>
            <a:r>
              <a:rPr kumimoji="1" lang="ja-JP" altLang="en-US" dirty="0" smtClean="0">
                <a:latin typeface="ＭＳ 明朝"/>
                <a:ea typeface="ＭＳ 明朝"/>
                <a:cs typeface="ＭＳ 明朝"/>
              </a:rPr>
              <a:t>多腕バンディット問題</a:t>
            </a:r>
            <a:r>
              <a:rPr kumimoji="1" lang="en-US" altLang="ja-JP" dirty="0" smtClean="0">
                <a:latin typeface="ＭＳ 明朝"/>
                <a:ea typeface="ＭＳ 明朝"/>
                <a:cs typeface="ＭＳ 明朝"/>
              </a:rPr>
              <a:t>)</a:t>
            </a:r>
          </a:p>
          <a:p>
            <a:pPr marL="0" indent="0">
              <a:buNone/>
            </a:pPr>
            <a:endParaRPr kumimoji="1" lang="ja-JP" altLang="en-US" dirty="0">
              <a:latin typeface="游明朝" panose="02020400000000000000" pitchFamily="18" charset="-128"/>
              <a:ea typeface="游明朝" panose="02020400000000000000" pitchFamily="18"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7190" y="2213533"/>
            <a:ext cx="3205163" cy="3205163"/>
          </a:xfrm>
          <a:prstGeom prst="rect">
            <a:avLst/>
          </a:prstGeom>
        </p:spPr>
      </p:pic>
    </p:spTree>
    <p:extLst>
      <p:ext uri="{BB962C8B-B14F-4D97-AF65-F5344CB8AC3E}">
        <p14:creationId xmlns:p14="http://schemas.microsoft.com/office/powerpoint/2010/main" val="24929628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201410291054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668" y="202257"/>
            <a:ext cx="10160000" cy="5715000"/>
          </a:xfrm>
          <a:prstGeom prst="rect">
            <a:avLst/>
          </a:prstGeom>
        </p:spPr>
      </p:pic>
    </p:spTree>
    <p:extLst>
      <p:ext uri="{BB962C8B-B14F-4D97-AF65-F5344CB8AC3E}">
        <p14:creationId xmlns:p14="http://schemas.microsoft.com/office/powerpoint/2010/main" val="68431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354106"/>
            <a:ext cx="10018713" cy="1232647"/>
          </a:xfrm>
        </p:spPr>
        <p:txBody>
          <a:bodyPr/>
          <a:lstStyle/>
          <a:p>
            <a:r>
              <a:rPr kumimoji="1" lang="ja-JP" altLang="en-US" dirty="0" smtClean="0">
                <a:latin typeface="ＭＳ 明朝"/>
                <a:ea typeface="ＭＳ 明朝"/>
                <a:cs typeface="ＭＳ 明朝"/>
              </a:rPr>
              <a:t>目的</a:t>
            </a:r>
            <a:endParaRPr kumimoji="1" lang="ja-JP" altLang="en-US" dirty="0">
              <a:latin typeface="ＭＳ 明朝"/>
              <a:ea typeface="ＭＳ 明朝"/>
              <a:cs typeface="ＭＳ 明朝"/>
            </a:endParaRPr>
          </a:p>
        </p:txBody>
      </p:sp>
      <p:sp>
        <p:nvSpPr>
          <p:cNvPr id="3" name="コンテンツ プレースホルダー 2"/>
          <p:cNvSpPr>
            <a:spLocks noGrp="1"/>
          </p:cNvSpPr>
          <p:nvPr>
            <p:ph idx="1"/>
          </p:nvPr>
        </p:nvSpPr>
        <p:spPr>
          <a:xfrm>
            <a:off x="1484310" y="1586753"/>
            <a:ext cx="10018713" cy="4204447"/>
          </a:xfrm>
        </p:spPr>
        <p:txBody>
          <a:bodyPr/>
          <a:lstStyle/>
          <a:p>
            <a:pPr marL="0" indent="0">
              <a:buNone/>
            </a:pPr>
            <a:r>
              <a:rPr lang="ja-JP" altLang="en-US" dirty="0" smtClean="0">
                <a:latin typeface="ＭＳ 明朝"/>
                <a:ea typeface="ＭＳ 明朝"/>
                <a:cs typeface="ＭＳ 明朝"/>
              </a:rPr>
              <a:t>払い戻される額</a:t>
            </a:r>
            <a:r>
              <a:rPr lang="en-US" altLang="ja-JP" b="1" i="1" dirty="0" smtClean="0">
                <a:latin typeface="ＭＳ 明朝"/>
                <a:ea typeface="ＭＳ 明朝"/>
                <a:cs typeface="ＭＳ 明朝"/>
              </a:rPr>
              <a:t>R</a:t>
            </a:r>
            <a:r>
              <a:rPr lang="ja-JP" altLang="en-US" dirty="0" smtClean="0">
                <a:latin typeface="ＭＳ 明朝"/>
                <a:ea typeface="ＭＳ 明朝"/>
                <a:cs typeface="ＭＳ 明朝"/>
              </a:rPr>
              <a:t>，確率値</a:t>
            </a:r>
            <a:r>
              <a:rPr lang="en-US" altLang="ja-JP" b="1" i="1" dirty="0" err="1" smtClean="0">
                <a:latin typeface="ＭＳ 明朝"/>
                <a:ea typeface="ＭＳ 明朝"/>
                <a:cs typeface="ＭＳ 明朝"/>
              </a:rPr>
              <a:t>p</a:t>
            </a:r>
            <a:r>
              <a:rPr lang="en-US" altLang="ja-JP" sz="1100" b="1" i="1" dirty="0" err="1" smtClean="0">
                <a:latin typeface="ＭＳ 明朝"/>
                <a:ea typeface="ＭＳ 明朝"/>
                <a:cs typeface="ＭＳ 明朝"/>
              </a:rPr>
              <a:t>k</a:t>
            </a:r>
            <a:r>
              <a:rPr lang="ja-JP" altLang="en-US" dirty="0">
                <a:latin typeface="ＭＳ 明朝"/>
                <a:ea typeface="ＭＳ 明朝"/>
                <a:cs typeface="ＭＳ 明朝"/>
              </a:rPr>
              <a:t> </a:t>
            </a:r>
            <a:r>
              <a:rPr lang="ja-JP" altLang="en-US" dirty="0" smtClean="0">
                <a:latin typeface="ＭＳ 明朝"/>
                <a:ea typeface="ＭＳ 明朝"/>
                <a:cs typeface="ＭＳ 明朝"/>
              </a:rPr>
              <a:t>とする．</a:t>
            </a:r>
            <a:endParaRPr lang="en-US" altLang="ja-JP" dirty="0" smtClean="0">
              <a:latin typeface="ＭＳ 明朝"/>
              <a:ea typeface="ＭＳ 明朝"/>
              <a:cs typeface="ＭＳ 明朝"/>
            </a:endParaRPr>
          </a:p>
          <a:p>
            <a:pPr marL="0" indent="0">
              <a:buNone/>
            </a:pPr>
            <a:r>
              <a:rPr lang="ja-JP" altLang="en-US" dirty="0" smtClean="0">
                <a:solidFill>
                  <a:srgbClr val="FF0000"/>
                </a:solidFill>
                <a:latin typeface="ＭＳ 明朝"/>
                <a:ea typeface="ＭＳ 明朝"/>
                <a:cs typeface="ＭＳ 明朝"/>
              </a:rPr>
              <a:t>腕</a:t>
            </a:r>
            <a:r>
              <a:rPr lang="ja-JP" altLang="en-US" dirty="0" smtClean="0">
                <a:solidFill>
                  <a:srgbClr val="FF0000"/>
                </a:solidFill>
                <a:latin typeface="ＭＳ 明朝"/>
                <a:ea typeface="ＭＳ 明朝"/>
                <a:cs typeface="ＭＳ 明朝"/>
              </a:rPr>
              <a:t>の選び方を通して多数回の試行で得られる払い戻し額の和を最大化</a:t>
            </a:r>
            <a:r>
              <a:rPr lang="ja-JP" altLang="en-US" dirty="0" smtClean="0">
                <a:solidFill>
                  <a:srgbClr val="FF0000"/>
                </a:solidFill>
                <a:latin typeface="ＭＳ 明朝"/>
                <a:ea typeface="ＭＳ 明朝"/>
                <a:cs typeface="ＭＳ 明朝"/>
              </a:rPr>
              <a:t>する</a:t>
            </a:r>
            <a:r>
              <a:rPr lang="ja-JP" altLang="en-US" dirty="0" smtClean="0">
                <a:solidFill>
                  <a:srgbClr val="FF0000"/>
                </a:solidFill>
                <a:latin typeface="ＭＳ 明朝"/>
                <a:ea typeface="ＭＳ 明朝"/>
                <a:cs typeface="ＭＳ 明朝"/>
              </a:rPr>
              <a:t>．</a:t>
            </a:r>
            <a:endParaRPr lang="en-US" altLang="ja-JP" dirty="0" smtClean="0">
              <a:solidFill>
                <a:srgbClr val="FF0000"/>
              </a:solidFill>
              <a:latin typeface="ＭＳ 明朝"/>
              <a:ea typeface="ＭＳ 明朝"/>
              <a:cs typeface="ＭＳ 明朝"/>
            </a:endParaRPr>
          </a:p>
          <a:p>
            <a:pPr marL="0" indent="0">
              <a:buNone/>
            </a:pPr>
            <a:r>
              <a:rPr lang="ja-JP" altLang="en-US" dirty="0" smtClean="0">
                <a:latin typeface="ＭＳ 明朝"/>
                <a:ea typeface="ＭＳ 明朝"/>
                <a:cs typeface="ＭＳ 明朝"/>
              </a:rPr>
              <a:t>プレーヤーは事前にスロットの確率値を知ることができない．できるのは，</a:t>
            </a:r>
            <a:r>
              <a:rPr lang="ja-JP" altLang="en-US" dirty="0" smtClean="0">
                <a:solidFill>
                  <a:srgbClr val="FF0000"/>
                </a:solidFill>
                <a:latin typeface="ＭＳ 明朝"/>
                <a:ea typeface="ＭＳ 明朝"/>
                <a:cs typeface="ＭＳ 明朝"/>
              </a:rPr>
              <a:t>実際にその腕を引いてみて結果を知るだけ</a:t>
            </a:r>
            <a:r>
              <a:rPr lang="ja-JP" altLang="en-US" dirty="0" smtClean="0">
                <a:latin typeface="ＭＳ 明朝"/>
                <a:ea typeface="ＭＳ 明朝"/>
                <a:cs typeface="ＭＳ 明朝"/>
              </a:rPr>
              <a:t>である</a:t>
            </a:r>
            <a:r>
              <a:rPr lang="ja-JP" altLang="en-US" dirty="0" smtClean="0">
                <a:latin typeface="ＭＳ 明朝"/>
                <a:ea typeface="ＭＳ 明朝"/>
                <a:cs typeface="ＭＳ 明朝"/>
              </a:rPr>
              <a:t>．</a:t>
            </a:r>
            <a:endParaRPr lang="en-US" altLang="ja-JP" dirty="0" smtClean="0">
              <a:latin typeface="ＭＳ 明朝"/>
              <a:ea typeface="ＭＳ 明朝"/>
              <a:cs typeface="ＭＳ 明朝"/>
            </a:endParaRPr>
          </a:p>
          <a:p>
            <a:pPr marL="0" indent="0">
              <a:buNone/>
            </a:pPr>
            <a:endParaRPr lang="en-US" altLang="ja-JP" dirty="0" smtClean="0">
              <a:latin typeface="ＭＳ 明朝"/>
              <a:ea typeface="ＭＳ 明朝"/>
              <a:cs typeface="ＭＳ 明朝"/>
            </a:endParaRPr>
          </a:p>
          <a:p>
            <a:pPr marL="0" indent="0">
              <a:buNone/>
            </a:pPr>
            <a:r>
              <a:rPr lang="ja-JP" altLang="en-US" dirty="0" smtClean="0">
                <a:latin typeface="ＭＳ 明朝"/>
                <a:ea typeface="ＭＳ 明朝"/>
                <a:cs typeface="ＭＳ 明朝"/>
              </a:rPr>
              <a:t>この状況で，どのように腕を選んだら，払い戻し額を最大化できるか？</a:t>
            </a:r>
            <a:endParaRPr lang="en-US" altLang="ja-JP" dirty="0" smtClean="0">
              <a:latin typeface="ＭＳ 明朝"/>
              <a:ea typeface="ＭＳ 明朝"/>
              <a:cs typeface="ＭＳ 明朝"/>
            </a:endParaRPr>
          </a:p>
          <a:p>
            <a:pPr marL="0" indent="0">
              <a:buNone/>
            </a:pPr>
            <a:endParaRPr lang="en-US" altLang="ja-JP" dirty="0" smtClean="0">
              <a:solidFill>
                <a:srgbClr val="FF0000"/>
              </a:solidFill>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kumimoji="1" lang="ja-JP" altLang="en-US" sz="1100" b="1" i="1" dirty="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9864436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640543" y="1613646"/>
            <a:ext cx="10040470" cy="2677656"/>
          </a:xfrm>
          <a:prstGeom prst="rect">
            <a:avLst/>
          </a:prstGeom>
          <a:noFill/>
        </p:spPr>
        <p:txBody>
          <a:bodyPr wrap="square" rtlCol="0">
            <a:spAutoFit/>
          </a:bodyPr>
          <a:lstStyle/>
          <a:p>
            <a:r>
              <a:rPr kumimoji="1" lang="ja-JP" altLang="en-US" sz="2400" dirty="0" smtClean="0">
                <a:latin typeface="ＭＳ 明朝"/>
                <a:ea typeface="ＭＳ 明朝"/>
                <a:cs typeface="ＭＳ 明朝"/>
              </a:rPr>
              <a:t>確率の値</a:t>
            </a:r>
            <a:r>
              <a:rPr kumimoji="1" lang="en-US" altLang="ja-JP" sz="2400" b="1" i="1" dirty="0" err="1" smtClean="0">
                <a:latin typeface="ＭＳ 明朝"/>
                <a:ea typeface="ＭＳ 明朝"/>
                <a:cs typeface="ＭＳ 明朝"/>
              </a:rPr>
              <a:t>p</a:t>
            </a:r>
            <a:r>
              <a:rPr kumimoji="1" lang="en-US" altLang="ja-JP" sz="1400" b="1" i="1" dirty="0" err="1" smtClean="0">
                <a:latin typeface="ＭＳ 明朝"/>
                <a:ea typeface="ＭＳ 明朝"/>
                <a:cs typeface="ＭＳ 明朝"/>
              </a:rPr>
              <a:t>k</a:t>
            </a:r>
            <a:r>
              <a:rPr kumimoji="1" lang="en-US" altLang="ja-JP" sz="2400" b="1" i="1" dirty="0" smtClean="0">
                <a:latin typeface="ＭＳ 明朝"/>
                <a:ea typeface="ＭＳ 明朝"/>
                <a:cs typeface="ＭＳ 明朝"/>
              </a:rPr>
              <a:t> </a:t>
            </a:r>
            <a:r>
              <a:rPr kumimoji="1" lang="ja-JP" altLang="en-US" sz="2400" dirty="0" smtClean="0">
                <a:latin typeface="ＭＳ 明朝"/>
                <a:ea typeface="ＭＳ 明朝"/>
                <a:cs typeface="ＭＳ 明朝"/>
              </a:rPr>
              <a:t>が既知の場合なら腕を引いた場合の払い戻し額の期待値が</a:t>
            </a:r>
            <a:r>
              <a:rPr kumimoji="1" lang="en-US" altLang="ja-JP" sz="2400" b="1" i="1" dirty="0" err="1" smtClean="0">
                <a:latin typeface="ＭＳ 明朝"/>
                <a:ea typeface="ＭＳ 明朝"/>
                <a:cs typeface="ＭＳ 明朝"/>
              </a:rPr>
              <a:t>Rp</a:t>
            </a:r>
            <a:r>
              <a:rPr kumimoji="1" lang="en-US" altLang="ja-JP" sz="1200" b="1" i="1" dirty="0" err="1" smtClean="0">
                <a:latin typeface="ＭＳ 明朝"/>
                <a:ea typeface="ＭＳ 明朝"/>
                <a:cs typeface="ＭＳ 明朝"/>
              </a:rPr>
              <a:t>k</a:t>
            </a:r>
            <a:r>
              <a:rPr kumimoji="1" lang="ja-JP" altLang="en-US" sz="2400" dirty="0" smtClean="0">
                <a:latin typeface="ＭＳ 明朝"/>
                <a:ea typeface="ＭＳ 明朝"/>
                <a:cs typeface="ＭＳ 明朝"/>
              </a:rPr>
              <a:t>であるから，払い戻し額</a:t>
            </a:r>
            <a:r>
              <a:rPr kumimoji="1" lang="en-US" altLang="ja-JP" sz="2400" b="1" i="1" dirty="0" smtClean="0">
                <a:latin typeface="ＭＳ 明朝"/>
                <a:ea typeface="ＭＳ 明朝"/>
                <a:cs typeface="ＭＳ 明朝"/>
              </a:rPr>
              <a:t>R</a:t>
            </a:r>
            <a:r>
              <a:rPr kumimoji="1" lang="ja-JP" altLang="en-US" sz="2400" dirty="0" smtClean="0">
                <a:latin typeface="ＭＳ 明朝"/>
                <a:ea typeface="ＭＳ 明朝"/>
                <a:cs typeface="ＭＳ 明朝"/>
              </a:rPr>
              <a:t>と確率</a:t>
            </a:r>
            <a:r>
              <a:rPr kumimoji="1" lang="en-US" altLang="ja-JP" sz="2400" b="1" i="1" dirty="0" err="1" smtClean="0">
                <a:latin typeface="ＭＳ 明朝"/>
                <a:ea typeface="ＭＳ 明朝"/>
                <a:cs typeface="ＭＳ 明朝"/>
              </a:rPr>
              <a:t>p</a:t>
            </a:r>
            <a:r>
              <a:rPr kumimoji="1" lang="en-US" altLang="ja-JP" sz="1400" b="1" i="1" dirty="0" err="1" smtClean="0">
                <a:latin typeface="ＭＳ 明朝"/>
                <a:ea typeface="ＭＳ 明朝"/>
                <a:cs typeface="ＭＳ 明朝"/>
              </a:rPr>
              <a:t>k</a:t>
            </a:r>
            <a:r>
              <a:rPr kumimoji="1" lang="ja-JP" altLang="en-US" sz="2400" dirty="0" smtClean="0">
                <a:latin typeface="ＭＳ 明朝"/>
                <a:ea typeface="ＭＳ 明朝"/>
                <a:cs typeface="ＭＳ 明朝"/>
              </a:rPr>
              <a:t>の積が最大になる腕を選び続けることになる．しかし，確率値が未知の場合はこのアプローチをとることが</a:t>
            </a:r>
            <a:r>
              <a:rPr kumimoji="1" lang="ja-JP" altLang="en-US" sz="2400" dirty="0" smtClean="0">
                <a:solidFill>
                  <a:srgbClr val="FF0000"/>
                </a:solidFill>
                <a:latin typeface="ＭＳ 明朝"/>
                <a:ea typeface="ＭＳ 明朝"/>
                <a:cs typeface="ＭＳ 明朝"/>
              </a:rPr>
              <a:t>できない</a:t>
            </a:r>
            <a:r>
              <a:rPr kumimoji="1" lang="ja-JP" altLang="en-US" sz="2400" dirty="0" smtClean="0">
                <a:latin typeface="ＭＳ 明朝"/>
                <a:ea typeface="ＭＳ 明朝"/>
                <a:cs typeface="ＭＳ 明朝"/>
              </a:rPr>
              <a:t>．</a:t>
            </a:r>
            <a:endParaRPr kumimoji="1" lang="en-US" altLang="ja-JP" sz="2400" dirty="0" smtClean="0">
              <a:latin typeface="ＭＳ 明朝"/>
              <a:ea typeface="ＭＳ 明朝"/>
              <a:cs typeface="ＭＳ 明朝"/>
            </a:endParaRPr>
          </a:p>
          <a:p>
            <a:endParaRPr kumimoji="1" lang="en-US" altLang="ja-JP" sz="2400" dirty="0">
              <a:latin typeface="ＭＳ 明朝"/>
              <a:ea typeface="ＭＳ 明朝"/>
              <a:cs typeface="ＭＳ 明朝"/>
            </a:endParaRPr>
          </a:p>
          <a:p>
            <a:pPr algn="ctr"/>
            <a:r>
              <a:rPr kumimoji="1" lang="ja-JP" altLang="en-US" sz="2400" dirty="0" smtClean="0">
                <a:latin typeface="ＭＳ 明朝"/>
                <a:ea typeface="ＭＳ 明朝"/>
                <a:cs typeface="ＭＳ 明朝"/>
              </a:rPr>
              <a:t>強化学習は確率の値が未知の場合である．払い戻し額を最大化する方法</a:t>
            </a:r>
            <a:r>
              <a:rPr kumimoji="1" lang="en-US" altLang="ja-JP" sz="2400" dirty="0" smtClean="0">
                <a:latin typeface="ＭＳ 明朝"/>
                <a:ea typeface="ＭＳ 明朝"/>
                <a:cs typeface="ＭＳ 明朝"/>
              </a:rPr>
              <a:t>greedy</a:t>
            </a:r>
            <a:r>
              <a:rPr kumimoji="1" lang="ja-JP" altLang="en-US" sz="2400" dirty="0" smtClean="0">
                <a:latin typeface="ＭＳ 明朝"/>
                <a:ea typeface="ＭＳ 明朝"/>
                <a:cs typeface="ＭＳ 明朝"/>
              </a:rPr>
              <a:t>アルゴリズムと</a:t>
            </a:r>
            <a:r>
              <a:rPr kumimoji="1" lang="en-US" altLang="ja-JP" sz="2400" dirty="0" smtClean="0">
                <a:latin typeface="ＭＳ 明朝"/>
                <a:ea typeface="ＭＳ 明朝"/>
                <a:cs typeface="ＭＳ 明朝"/>
              </a:rPr>
              <a:t>ε-greedy</a:t>
            </a:r>
            <a:r>
              <a:rPr kumimoji="1" lang="ja-JP" altLang="en-US" sz="2400" dirty="0" smtClean="0">
                <a:latin typeface="ＭＳ 明朝"/>
                <a:ea typeface="ＭＳ 明朝"/>
                <a:cs typeface="ＭＳ 明朝"/>
              </a:rPr>
              <a:t>アルゴリズム</a:t>
            </a:r>
            <a:endParaRPr kumimoji="1" lang="en-US" altLang="ja-JP" sz="2400" dirty="0" smtClean="0">
              <a:latin typeface="ＭＳ 明朝"/>
              <a:ea typeface="ＭＳ 明朝"/>
              <a:cs typeface="ＭＳ 明朝"/>
            </a:endParaRPr>
          </a:p>
        </p:txBody>
      </p:sp>
    </p:spTree>
    <p:extLst>
      <p:ext uri="{BB962C8B-B14F-4D97-AF65-F5344CB8AC3E}">
        <p14:creationId xmlns:p14="http://schemas.microsoft.com/office/powerpoint/2010/main" val="11237681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Times New Roman" panose="02020603050405020304" pitchFamily="18" charset="0"/>
                <a:ea typeface="游明朝" panose="02020400000000000000" pitchFamily="18" charset="-128"/>
                <a:cs typeface="Times New Roman" panose="02020603050405020304" pitchFamily="18" charset="0"/>
              </a:rPr>
              <a:t>Greedy</a:t>
            </a:r>
            <a:r>
              <a:rPr kumimoji="1" lang="ja-JP" altLang="en-US" dirty="0" smtClean="0">
                <a:latin typeface="ＭＳ 明朝"/>
                <a:ea typeface="ＭＳ 明朝"/>
                <a:cs typeface="ＭＳ 明朝"/>
              </a:rPr>
              <a:t>アルゴリズム</a:t>
            </a:r>
            <a:endParaRPr kumimoji="1" lang="ja-JP" altLang="en-US" dirty="0">
              <a:latin typeface="ＭＳ 明朝"/>
              <a:ea typeface="ＭＳ 明朝"/>
              <a:cs typeface="ＭＳ 明朝"/>
            </a:endParaRPr>
          </a:p>
        </p:txBody>
      </p:sp>
      <p:sp>
        <p:nvSpPr>
          <p:cNvPr id="3" name="コンテンツ プレースホルダー 2"/>
          <p:cNvSpPr>
            <a:spLocks noGrp="1"/>
          </p:cNvSpPr>
          <p:nvPr>
            <p:ph idx="1"/>
          </p:nvPr>
        </p:nvSpPr>
        <p:spPr>
          <a:xfrm>
            <a:off x="1484310" y="2286000"/>
            <a:ext cx="10018713" cy="2832847"/>
          </a:xfrm>
        </p:spPr>
        <p:txBody>
          <a:bodyPr/>
          <a:lstStyle/>
          <a:p>
            <a:pPr marL="0" indent="0">
              <a:buNone/>
            </a:pPr>
            <a:r>
              <a:rPr kumimoji="1" lang="ja-JP" altLang="en-US" dirty="0" smtClean="0">
                <a:latin typeface="ＭＳ 明朝"/>
                <a:ea typeface="ＭＳ 明朝"/>
                <a:cs typeface="ＭＳ 明朝"/>
              </a:rPr>
              <a:t>これまでの結果から期待値が最大の腕を選択する．何も情報がない時点では最初に探索をすることで情報を収集する．</a:t>
            </a:r>
            <a:endParaRPr kumimoji="1" lang="en-US" altLang="ja-JP" dirty="0" smtClean="0">
              <a:latin typeface="ＭＳ 明朝"/>
              <a:ea typeface="ＭＳ 明朝"/>
              <a:cs typeface="ＭＳ 明朝"/>
            </a:endParaRPr>
          </a:p>
          <a:p>
            <a:pPr marL="0" indent="0">
              <a:buNone/>
            </a:pPr>
            <a:r>
              <a:rPr lang="ja-JP" altLang="en-US" dirty="0" smtClean="0">
                <a:latin typeface="ＭＳ 明朝"/>
                <a:ea typeface="ＭＳ 明朝"/>
                <a:cs typeface="ＭＳ 明朝"/>
              </a:rPr>
              <a:t>多腕バンディット問題では，各腕を</a:t>
            </a:r>
            <a:r>
              <a:rPr lang="en-US" altLang="ja-JP" dirty="0" smtClean="0">
                <a:latin typeface="ＭＳ 明朝"/>
                <a:ea typeface="ＭＳ 明朝"/>
                <a:cs typeface="ＭＳ 明朝"/>
              </a:rPr>
              <a:t>n</a:t>
            </a:r>
            <a:r>
              <a:rPr lang="ja-JP" altLang="en-US" dirty="0" smtClean="0">
                <a:latin typeface="ＭＳ 明朝"/>
                <a:ea typeface="ＭＳ 明朝"/>
                <a:cs typeface="ＭＳ 明朝"/>
              </a:rPr>
              <a:t>回ずつ引く，探索のあと正確な期待値を見積もることができた場合，その正確な期待値の情報を「利用し」最適な腕を選ぶ</a:t>
            </a:r>
            <a:endParaRPr kumimoji="1" lang="ja-JP" altLang="en-US" dirty="0">
              <a:latin typeface="ＭＳ 明朝"/>
              <a:ea typeface="ＭＳ 明朝"/>
              <a:cs typeface="ＭＳ 明朝"/>
            </a:endParaRPr>
          </a:p>
        </p:txBody>
      </p:sp>
    </p:spTree>
    <p:extLst>
      <p:ext uri="{BB962C8B-B14F-4D97-AF65-F5344CB8AC3E}">
        <p14:creationId xmlns:p14="http://schemas.microsoft.com/office/powerpoint/2010/main" val="35850087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29007" y="219636"/>
            <a:ext cx="10018713" cy="1752599"/>
          </a:xfrm>
        </p:spPr>
        <p:txBody>
          <a:bodyPr/>
          <a:lstStyle/>
          <a:p>
            <a:r>
              <a:rPr kumimoji="1" lang="ja-JP" altLang="en-US" dirty="0" smtClean="0">
                <a:latin typeface="ＭＳ 明朝"/>
                <a:ea typeface="ＭＳ 明朝"/>
                <a:cs typeface="ＭＳ 明朝"/>
              </a:rPr>
              <a:t>アルゴリズムの問題点</a:t>
            </a:r>
            <a:endParaRPr kumimoji="1" lang="ja-JP" altLang="en-US" dirty="0">
              <a:latin typeface="ＭＳ 明朝"/>
              <a:ea typeface="ＭＳ 明朝"/>
              <a:cs typeface="ＭＳ 明朝"/>
            </a:endParaRPr>
          </a:p>
        </p:txBody>
      </p:sp>
      <p:sp>
        <p:nvSpPr>
          <p:cNvPr id="3" name="コンテンツ プレースホルダー 2"/>
          <p:cNvSpPr>
            <a:spLocks noGrp="1"/>
          </p:cNvSpPr>
          <p:nvPr>
            <p:ph idx="1"/>
          </p:nvPr>
        </p:nvSpPr>
        <p:spPr>
          <a:xfrm>
            <a:off x="1165411" y="1819835"/>
            <a:ext cx="10945906" cy="4491319"/>
          </a:xfrm>
        </p:spPr>
        <p:txBody>
          <a:bodyPr>
            <a:normAutofit/>
          </a:bodyPr>
          <a:lstStyle/>
          <a:p>
            <a:pPr marL="0" indent="0">
              <a:buNone/>
            </a:pPr>
            <a:r>
              <a:rPr lang="ja-JP" altLang="en-US" dirty="0" smtClean="0">
                <a:latin typeface="ＭＳ 明朝"/>
                <a:ea typeface="ＭＳ 明朝"/>
                <a:cs typeface="ＭＳ 明朝"/>
              </a:rPr>
              <a:t>どの程度情報を収集できれば十分となるの</a:t>
            </a:r>
            <a:r>
              <a:rPr lang="ja-JP" altLang="en-US" dirty="0">
                <a:latin typeface="ＭＳ 明朝"/>
                <a:ea typeface="ＭＳ 明朝"/>
                <a:cs typeface="ＭＳ 明朝"/>
              </a:rPr>
              <a:t>か</a:t>
            </a:r>
            <a:r>
              <a:rPr lang="ja-JP" altLang="en-US" dirty="0" smtClean="0">
                <a:latin typeface="ＭＳ 明朝"/>
                <a:ea typeface="ＭＳ 明朝"/>
                <a:cs typeface="ＭＳ 明朝"/>
              </a:rPr>
              <a:t>？試行回数を増やせばより正確な期待値を見積もれる．最適でない腕を含めて試行回数を賭けると得られる払い戻し額は減る．</a:t>
            </a:r>
            <a:endParaRPr lang="en-US" altLang="ja-JP" dirty="0" smtClean="0">
              <a:latin typeface="ＭＳ 明朝"/>
              <a:ea typeface="ＭＳ 明朝"/>
              <a:cs typeface="ＭＳ 明朝"/>
            </a:endParaRPr>
          </a:p>
          <a:p>
            <a:pPr marL="0" indent="0">
              <a:buNone/>
            </a:pPr>
            <a:r>
              <a:rPr lang="ja-JP" altLang="en-US" dirty="0" smtClean="0">
                <a:latin typeface="ＭＳ 明朝"/>
                <a:ea typeface="ＭＳ 明朝"/>
                <a:cs typeface="ＭＳ 明朝"/>
              </a:rPr>
              <a:t>少ない探索で最適な腕を見つけられれば得られる払い戻し額は多い</a:t>
            </a:r>
            <a:r>
              <a:rPr lang="en-US" altLang="ja-JP" dirty="0" smtClean="0">
                <a:latin typeface="ＭＳ 明朝"/>
                <a:ea typeface="ＭＳ 明朝"/>
                <a:cs typeface="ＭＳ 明朝"/>
              </a:rPr>
              <a:t>(</a:t>
            </a:r>
            <a:r>
              <a:rPr lang="ja-JP" altLang="en-US" dirty="0" smtClean="0">
                <a:latin typeface="ＭＳ 明朝"/>
                <a:ea typeface="ＭＳ 明朝"/>
                <a:cs typeface="ＭＳ 明朝"/>
              </a:rPr>
              <a:t>探索コストは少ないほうが望ましい</a:t>
            </a:r>
            <a:r>
              <a:rPr lang="en-US" altLang="ja-JP" dirty="0" smtClean="0">
                <a:latin typeface="ＭＳ 明朝"/>
                <a:ea typeface="ＭＳ 明朝"/>
                <a:cs typeface="ＭＳ 明朝"/>
              </a:rPr>
              <a:t>)</a:t>
            </a:r>
            <a:r>
              <a:rPr lang="ja-JP" altLang="en-US" dirty="0" err="1" smtClean="0">
                <a:latin typeface="ＭＳ 明朝"/>
                <a:ea typeface="ＭＳ 明朝"/>
                <a:cs typeface="ＭＳ 明朝"/>
              </a:rPr>
              <a:t>，</a:t>
            </a:r>
            <a:r>
              <a:rPr lang="ja-JP" altLang="en-US" dirty="0" smtClean="0">
                <a:latin typeface="ＭＳ 明朝"/>
                <a:ea typeface="ＭＳ 明朝"/>
                <a:cs typeface="ＭＳ 明朝"/>
              </a:rPr>
              <a:t>一方，試行回数が少ないと最適でない腕を選択してしまう可能性が増える．</a:t>
            </a:r>
            <a:endParaRPr lang="en-US" altLang="ja-JP" dirty="0">
              <a:latin typeface="ＭＳ 明朝"/>
              <a:ea typeface="ＭＳ 明朝"/>
              <a:cs typeface="ＭＳ 明朝"/>
            </a:endParaRPr>
          </a:p>
          <a:p>
            <a:pPr marL="0" indent="0" algn="ctr">
              <a:buNone/>
            </a:pPr>
            <a:r>
              <a:rPr lang="ja-JP" altLang="en-US" dirty="0" smtClean="0">
                <a:solidFill>
                  <a:srgbClr val="FF0000"/>
                </a:solidFill>
                <a:latin typeface="ＭＳ 明朝"/>
                <a:ea typeface="ＭＳ 明朝"/>
                <a:cs typeface="ＭＳ 明朝"/>
              </a:rPr>
              <a:t>探索</a:t>
            </a:r>
            <a:r>
              <a:rPr lang="ja-JP" altLang="en-US" dirty="0">
                <a:solidFill>
                  <a:srgbClr val="FF0000"/>
                </a:solidFill>
                <a:latin typeface="ＭＳ 明朝"/>
                <a:ea typeface="ＭＳ 明朝"/>
                <a:cs typeface="ＭＳ 明朝"/>
              </a:rPr>
              <a:t>と利用の</a:t>
            </a:r>
            <a:r>
              <a:rPr lang="ja-JP" altLang="en-US" dirty="0" smtClean="0">
                <a:solidFill>
                  <a:srgbClr val="FF0000"/>
                </a:solidFill>
                <a:latin typeface="ＭＳ 明朝"/>
                <a:ea typeface="ＭＳ 明朝"/>
                <a:cs typeface="ＭＳ 明朝"/>
              </a:rPr>
              <a:t>トレードオフ</a:t>
            </a:r>
            <a:r>
              <a:rPr lang="ja-JP" altLang="en-US" dirty="0" smtClean="0">
                <a:latin typeface="ＭＳ 明朝"/>
                <a:ea typeface="ＭＳ 明朝"/>
                <a:cs typeface="ＭＳ 明朝"/>
              </a:rPr>
              <a:t>のジレンマ</a:t>
            </a:r>
            <a:endParaRPr lang="en-US" altLang="ja-JP" dirty="0" smtClean="0">
              <a:latin typeface="ＭＳ 明朝"/>
              <a:ea typeface="ＭＳ 明朝"/>
              <a:cs typeface="ＭＳ 明朝"/>
            </a:endParaRPr>
          </a:p>
          <a:p>
            <a:pPr marL="0" indent="0" algn="ctr">
              <a:buNone/>
            </a:pPr>
            <a:r>
              <a:rPr lang="ja-JP" altLang="en-US" dirty="0" smtClean="0">
                <a:latin typeface="ＭＳ 明朝"/>
                <a:ea typeface="ＭＳ 明朝"/>
                <a:cs typeface="ＭＳ 明朝"/>
              </a:rPr>
              <a:t>↓</a:t>
            </a:r>
            <a:endParaRPr lang="en-US" altLang="ja-JP" dirty="0" smtClean="0">
              <a:latin typeface="ＭＳ 明朝"/>
              <a:ea typeface="ＭＳ 明朝"/>
              <a:cs typeface="ＭＳ 明朝"/>
            </a:endParaRPr>
          </a:p>
          <a:p>
            <a:pPr marL="0" indent="0" algn="ctr">
              <a:buNone/>
            </a:pPr>
            <a:r>
              <a:rPr lang="ja-JP" altLang="en-US" dirty="0">
                <a:latin typeface="ＭＳ 明朝"/>
                <a:ea typeface="ＭＳ 明朝"/>
                <a:cs typeface="ＭＳ 明朝"/>
              </a:rPr>
              <a:t>利用と探索を織り交ぜてコストを減らしつつリスクを漸減</a:t>
            </a:r>
            <a:r>
              <a:rPr lang="ja-JP" altLang="en-US" dirty="0" smtClean="0">
                <a:latin typeface="ＭＳ 明朝"/>
                <a:ea typeface="ＭＳ 明朝"/>
                <a:cs typeface="ＭＳ 明朝"/>
              </a:rPr>
              <a:t>させる</a:t>
            </a:r>
            <a:endParaRPr lang="en-US" altLang="ja-JP" dirty="0" smtClean="0">
              <a:latin typeface="ＭＳ 明朝"/>
              <a:ea typeface="ＭＳ 明朝"/>
              <a:cs typeface="ＭＳ 明朝"/>
            </a:endParaRPr>
          </a:p>
          <a:p>
            <a:pPr marL="0" indent="0">
              <a:buNone/>
            </a:pPr>
            <a:endParaRPr kumimoji="1" lang="ja-JP" altLang="en-US"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3635080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09" y="156884"/>
            <a:ext cx="10018713" cy="1752599"/>
          </a:xfrm>
        </p:spPr>
        <p:txBody>
          <a:bodyPr/>
          <a:lstStyle/>
          <a:p>
            <a:r>
              <a:rPr kumimoji="1" lang="en-US" altLang="ja-JP" dirty="0" smtClean="0">
                <a:latin typeface="Times New Roman" panose="02020603050405020304" pitchFamily="18" charset="0"/>
                <a:cs typeface="Times New Roman" panose="02020603050405020304" pitchFamily="18" charset="0"/>
              </a:rPr>
              <a:t>ε-greedy</a:t>
            </a:r>
            <a:r>
              <a:rPr kumimoji="1" lang="ja-JP" altLang="en-US" dirty="0" smtClean="0">
                <a:latin typeface="ＭＳ 明朝"/>
                <a:ea typeface="ＭＳ 明朝"/>
                <a:cs typeface="ＭＳ 明朝"/>
              </a:rPr>
              <a:t>アルゴリズム</a:t>
            </a:r>
            <a:endParaRPr kumimoji="1" lang="ja-JP" altLang="en-US" dirty="0">
              <a:latin typeface="ＭＳ 明朝"/>
              <a:ea typeface="ＭＳ 明朝"/>
              <a:cs typeface="ＭＳ 明朝"/>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14736" y="1615970"/>
                <a:ext cx="10018713" cy="3711390"/>
              </a:xfrm>
            </p:spPr>
            <p:txBody>
              <a:bodyPr>
                <a:normAutofit/>
              </a:bodyPr>
              <a:lstStyle/>
              <a:p>
                <a:pPr marL="0" indent="0">
                  <a:buNone/>
                </a:pPr>
                <a:r>
                  <a:rPr kumimoji="1" lang="ja-JP" altLang="en-US" dirty="0" smtClean="0">
                    <a:latin typeface="ＭＳ 明朝"/>
                    <a:ea typeface="ＭＳ 明朝"/>
                    <a:cs typeface="ＭＳ 明朝"/>
                  </a:rPr>
                  <a:t>確率</a:t>
                </a:r>
                <a:r>
                  <a:rPr kumimoji="1" lang="en-US" altLang="ja-JP" dirty="0" smtClean="0">
                    <a:latin typeface="ＭＳ 明朝"/>
                    <a:ea typeface="ＭＳ 明朝"/>
                    <a:cs typeface="ＭＳ 明朝"/>
                  </a:rPr>
                  <a:t>ε</a:t>
                </a:r>
                <a:r>
                  <a:rPr kumimoji="1" lang="ja-JP" altLang="en-US" dirty="0" smtClean="0">
                    <a:latin typeface="ＭＳ 明朝"/>
                    <a:ea typeface="ＭＳ 明朝"/>
                    <a:cs typeface="ＭＳ 明朝"/>
                  </a:rPr>
                  <a:t>でランダム</a:t>
                </a:r>
                <a:r>
                  <a:rPr lang="ja-JP" altLang="en-US" dirty="0" smtClean="0">
                    <a:latin typeface="ＭＳ 明朝"/>
                    <a:ea typeface="ＭＳ 明朝"/>
                    <a:cs typeface="ＭＳ 明朝"/>
                  </a:rPr>
                  <a:t>な選択を選ぶ．</a:t>
                </a:r>
                <a:r>
                  <a:rPr lang="en-US" altLang="ja-JP" dirty="0">
                    <a:latin typeface="ＭＳ 明朝"/>
                    <a:ea typeface="ＭＳ 明朝"/>
                    <a:cs typeface="ＭＳ 明朝"/>
                  </a:rPr>
                  <a:t>ε</a:t>
                </a:r>
                <a:r>
                  <a:rPr lang="ja-JP" altLang="en-US" dirty="0" smtClean="0">
                    <a:latin typeface="ＭＳ 明朝"/>
                    <a:ea typeface="ＭＳ 明朝"/>
                    <a:cs typeface="ＭＳ 明朝"/>
                  </a:rPr>
                  <a:t>は人が設定するパラメータ</a:t>
                </a:r>
                <a:endParaRPr lang="en-US" altLang="ja-JP" dirty="0" smtClean="0">
                  <a:latin typeface="ＭＳ 明朝"/>
                  <a:ea typeface="ＭＳ 明朝"/>
                  <a:cs typeface="ＭＳ 明朝"/>
                </a:endParaRPr>
              </a:p>
              <a:p>
                <a:pPr marL="0" indent="0">
                  <a:buNone/>
                </a:pPr>
                <a:r>
                  <a:rPr lang="ja-JP" altLang="en-US" dirty="0">
                    <a:latin typeface="ＭＳ 明朝"/>
                    <a:ea typeface="ＭＳ 明朝"/>
                    <a:cs typeface="ＭＳ 明朝"/>
                  </a:rPr>
                  <a:t>他</a:t>
                </a:r>
                <a:r>
                  <a:rPr lang="ja-JP" altLang="en-US" dirty="0" smtClean="0">
                    <a:latin typeface="ＭＳ 明朝"/>
                    <a:ea typeface="ＭＳ 明朝"/>
                    <a:cs typeface="ＭＳ 明朝"/>
                  </a:rPr>
                  <a:t>は</a:t>
                </a:r>
                <a:r>
                  <a:rPr lang="en-US" altLang="ja-JP" dirty="0" smtClean="0">
                    <a:latin typeface="ＭＳ 明朝"/>
                    <a:ea typeface="ＭＳ 明朝"/>
                    <a:cs typeface="ＭＳ 明朝"/>
                  </a:rPr>
                  <a:t>greedy</a:t>
                </a:r>
                <a:r>
                  <a:rPr lang="ja-JP" altLang="en-US" dirty="0" smtClean="0">
                    <a:latin typeface="ＭＳ 明朝"/>
                    <a:ea typeface="ＭＳ 明朝"/>
                    <a:cs typeface="ＭＳ 明朝"/>
                  </a:rPr>
                  <a:t>アルゴリズムと同じ．</a:t>
                </a:r>
                <a:endParaRPr lang="en-US" altLang="ja-JP" dirty="0" smtClean="0">
                  <a:latin typeface="ＭＳ 明朝"/>
                  <a:ea typeface="ＭＳ 明朝"/>
                  <a:cs typeface="ＭＳ 明朝"/>
                </a:endParaRPr>
              </a:p>
              <a:p>
                <a:pPr marL="0" indent="0">
                  <a:buNone/>
                </a:pPr>
                <a:endParaRPr lang="en-US" altLang="ja-JP" dirty="0" smtClean="0">
                  <a:latin typeface="ＭＳ 明朝"/>
                  <a:ea typeface="ＭＳ 明朝"/>
                  <a:cs typeface="ＭＳ 明朝"/>
                </a:endParaRPr>
              </a:p>
              <a:p>
                <a:pPr marL="0" indent="0">
                  <a:buNone/>
                </a:pPr>
                <a:r>
                  <a:rPr lang="ja-JP" altLang="en-US" dirty="0">
                    <a:latin typeface="ＭＳ 明朝"/>
                    <a:ea typeface="ＭＳ 明朝"/>
                    <a:cs typeface="ＭＳ 明朝"/>
                  </a:rPr>
                  <a:t>まだ選んだことがない選んだことのない腕がある場合，その腕から一つ選ぶ確率</a:t>
                </a:r>
                <a:r>
                  <a:rPr lang="en-US" altLang="ja-JP" dirty="0">
                    <a:latin typeface="ＭＳ 明朝"/>
                    <a:ea typeface="ＭＳ 明朝"/>
                    <a:cs typeface="ＭＳ 明朝"/>
                  </a:rPr>
                  <a:t>ε</a:t>
                </a:r>
                <a:r>
                  <a:rPr lang="ja-JP" altLang="en-US" dirty="0">
                    <a:latin typeface="ＭＳ 明朝"/>
                    <a:ea typeface="ＭＳ 明朝"/>
                    <a:cs typeface="ＭＳ 明朝"/>
                  </a:rPr>
                  <a:t>で，すべての腕からランダムに一つ選ぶ</a:t>
                </a:r>
                <a:endParaRPr lang="en-US" altLang="ja-JP" dirty="0">
                  <a:latin typeface="ＭＳ 明朝"/>
                  <a:ea typeface="ＭＳ 明朝"/>
                  <a:cs typeface="ＭＳ 明朝"/>
                </a:endParaRPr>
              </a:p>
              <a:p>
                <a:pPr marL="0" indent="0">
                  <a:buNone/>
                </a:pPr>
                <a:r>
                  <a:rPr lang="ja-JP" altLang="en-US" dirty="0">
                    <a:latin typeface="ＭＳ 明朝"/>
                    <a:ea typeface="ＭＳ 明朝"/>
                    <a:cs typeface="ＭＳ 明朝"/>
                  </a:rPr>
                  <a:t>確率</a:t>
                </a:r>
                <a:r>
                  <a:rPr lang="en-US" altLang="ja-JP" dirty="0">
                    <a:latin typeface="ＭＳ 明朝"/>
                    <a:ea typeface="ＭＳ 明朝"/>
                    <a:cs typeface="ＭＳ 明朝"/>
                  </a:rPr>
                  <a:t>1-ε</a:t>
                </a:r>
                <a:r>
                  <a:rPr lang="ja-JP" altLang="en-US" dirty="0">
                    <a:latin typeface="ＭＳ 明朝"/>
                    <a:ea typeface="ＭＳ 明朝"/>
                    <a:cs typeface="ＭＳ 明朝"/>
                  </a:rPr>
                  <a:t>で，これまでの報酬の平均</a:t>
                </a:r>
                <a14:m/>
                <a:r>
                  <a:rPr lang="ja-JP" altLang="en-US" dirty="0">
                    <a:latin typeface="ＭＳ 明朝"/>
                    <a:ea typeface="ＭＳ 明朝"/>
                    <a:cs typeface="ＭＳ 明朝"/>
                  </a:rPr>
                  <a:t>が最大の腕を選ぶ</a:t>
                </a:r>
              </a:p>
              <a:p>
                <a:pPr marL="0" indent="0">
                  <a:buNone/>
                </a:pPr>
                <a:endParaRPr lang="en-US" altLang="ja-JP" dirty="0" smtClean="0">
                  <a:latin typeface="ＭＳ 明朝"/>
                  <a:ea typeface="ＭＳ 明朝"/>
                  <a:cs typeface="ＭＳ 明朝"/>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14736" y="1615970"/>
                <a:ext cx="10018713" cy="3711390"/>
              </a:xfrm>
              <a:blipFill rotWithShape="1">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553576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ＭＳ 明朝"/>
                <a:ea typeface="ＭＳ 明朝"/>
                <a:cs typeface="ＭＳ 明朝"/>
              </a:rPr>
              <a:t>コード</a:t>
            </a:r>
            <a:r>
              <a:rPr lang="ja-JP" altLang="en-US" dirty="0" smtClean="0">
                <a:latin typeface="ＭＳ 明朝"/>
                <a:ea typeface="ＭＳ 明朝"/>
                <a:cs typeface="ＭＳ 明朝"/>
              </a:rPr>
              <a:t>で理解しよう</a:t>
            </a:r>
            <a:endParaRPr kumimoji="1" lang="ja-JP" altLang="en-US" dirty="0">
              <a:latin typeface="ＭＳ 明朝"/>
              <a:ea typeface="ＭＳ 明朝"/>
              <a:cs typeface="ＭＳ 明朝"/>
            </a:endParaRPr>
          </a:p>
        </p:txBody>
      </p:sp>
      <p:sp>
        <p:nvSpPr>
          <p:cNvPr id="3" name="コンテンツ プレースホルダー 2"/>
          <p:cNvSpPr>
            <a:spLocks noGrp="1"/>
          </p:cNvSpPr>
          <p:nvPr>
            <p:ph idx="1"/>
          </p:nvPr>
        </p:nvSpPr>
        <p:spPr>
          <a:xfrm>
            <a:off x="4163453" y="2357718"/>
            <a:ext cx="5168806" cy="2433917"/>
          </a:xfrm>
        </p:spPr>
        <p:txBody>
          <a:bodyPr/>
          <a:lstStyle/>
          <a:p>
            <a:pPr marL="0" indent="0">
              <a:buNone/>
            </a:pPr>
            <a:r>
              <a:rPr lang="en-US" altLang="ja-JP" dirty="0">
                <a:hlinkClick r:id="rId2"/>
              </a:rPr>
              <a:t>https://</a:t>
            </a:r>
            <a:r>
              <a:rPr lang="en-US" altLang="ja-JP" dirty="0" smtClean="0">
                <a:hlinkClick r:id="rId2"/>
              </a:rPr>
              <a:t>github.com/makototakamatsu</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3889455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28904" y="215429"/>
            <a:ext cx="10018713" cy="1752599"/>
          </a:xfrm>
        </p:spPr>
        <p:txBody>
          <a:bodyPr/>
          <a:lstStyle/>
          <a:p>
            <a:r>
              <a:rPr kumimoji="1" lang="ja-JP" altLang="en-US" dirty="0" smtClean="0">
                <a:latin typeface="ＭＳ 明朝"/>
                <a:ea typeface="ＭＳ 明朝"/>
                <a:cs typeface="ＭＳ 明朝"/>
              </a:rPr>
              <a:t>このワークショップの目標</a:t>
            </a:r>
            <a:endParaRPr kumimoji="1" lang="ja-JP" altLang="en-US" dirty="0">
              <a:latin typeface="ＭＳ 明朝"/>
              <a:ea typeface="ＭＳ 明朝"/>
              <a:cs typeface="ＭＳ 明朝"/>
            </a:endParaRPr>
          </a:p>
        </p:txBody>
      </p:sp>
      <p:sp>
        <p:nvSpPr>
          <p:cNvPr id="3" name="コンテンツ プレースホルダー 2"/>
          <p:cNvSpPr>
            <a:spLocks noGrp="1"/>
          </p:cNvSpPr>
          <p:nvPr>
            <p:ph idx="1"/>
          </p:nvPr>
        </p:nvSpPr>
        <p:spPr>
          <a:xfrm>
            <a:off x="1871453" y="1504080"/>
            <a:ext cx="10018713" cy="4840941"/>
          </a:xfrm>
        </p:spPr>
        <p:txBody>
          <a:bodyPr>
            <a:normAutofit/>
          </a:bodyPr>
          <a:lstStyle/>
          <a:p>
            <a:pPr marL="0" indent="0">
              <a:buNone/>
            </a:pPr>
            <a:r>
              <a:rPr lang="ja-JP" altLang="en-US" dirty="0" smtClean="0">
                <a:latin typeface="ＭＳ 明朝"/>
                <a:ea typeface="ＭＳ 明朝"/>
                <a:cs typeface="ＭＳ 明朝"/>
              </a:rPr>
              <a:t>第零段階</a:t>
            </a:r>
            <a:endParaRPr lang="en-US" altLang="ja-JP" dirty="0" smtClean="0">
              <a:latin typeface="ＭＳ 明朝"/>
              <a:ea typeface="ＭＳ 明朝"/>
              <a:cs typeface="ＭＳ 明朝"/>
            </a:endParaRPr>
          </a:p>
          <a:p>
            <a:pPr marL="0" indent="0">
              <a:buNone/>
            </a:pPr>
            <a:r>
              <a:rPr lang="en-US" altLang="ja-JP" dirty="0" err="1" smtClean="0">
                <a:latin typeface="ＭＳ 明朝"/>
                <a:ea typeface="ＭＳ 明朝"/>
                <a:cs typeface="ＭＳ 明朝"/>
              </a:rPr>
              <a:t>O</a:t>
            </a:r>
            <a:r>
              <a:rPr lang="en-US" altLang="ja-JP" dirty="0" err="1" smtClean="0">
                <a:latin typeface="ＭＳ 明朝"/>
                <a:ea typeface="ＭＳ 明朝"/>
                <a:cs typeface="ＭＳ 明朝"/>
              </a:rPr>
              <a:t>penGym</a:t>
            </a:r>
            <a:r>
              <a:rPr lang="ja-JP" altLang="en-US" dirty="0" smtClean="0">
                <a:latin typeface="ＭＳ 明朝"/>
                <a:ea typeface="ＭＳ 明朝"/>
                <a:cs typeface="ＭＳ 明朝"/>
              </a:rPr>
              <a:t>で簡単に</a:t>
            </a:r>
            <a:r>
              <a:rPr lang="ja-JP" altLang="en-US" dirty="0" smtClean="0">
                <a:latin typeface="ＭＳ 明朝"/>
                <a:ea typeface="ＭＳ 明朝"/>
                <a:cs typeface="ＭＳ 明朝"/>
              </a:rPr>
              <a:t>三目並べやブロック落としを作って遊んでみよう</a:t>
            </a:r>
            <a:endParaRPr lang="en-US" altLang="ja-JP" dirty="0" smtClean="0">
              <a:latin typeface="ＭＳ 明朝"/>
              <a:ea typeface="ＭＳ 明朝"/>
              <a:cs typeface="ＭＳ 明朝"/>
            </a:endParaRPr>
          </a:p>
          <a:p>
            <a:pPr marL="0" indent="0">
              <a:buNone/>
            </a:pPr>
            <a:r>
              <a:rPr lang="en-US" altLang="ja-JP" dirty="0">
                <a:latin typeface="ＭＳ 明朝"/>
                <a:ea typeface="ＭＳ 明朝"/>
                <a:cs typeface="ＭＳ 明朝"/>
                <a:hlinkClick r:id="rId2"/>
              </a:rPr>
              <a:t>https://openai.com/</a:t>
            </a:r>
          </a:p>
          <a:p>
            <a:pPr marL="0" indent="0">
              <a:buNone/>
            </a:pPr>
            <a:r>
              <a:rPr lang="en-US" altLang="ja-JP" dirty="0" smtClean="0">
                <a:latin typeface="ＭＳ 明朝"/>
                <a:ea typeface="ＭＳ 明朝"/>
                <a:cs typeface="ＭＳ 明朝"/>
                <a:hlinkClick r:id="rId2"/>
              </a:rPr>
              <a:t>https</a:t>
            </a:r>
            <a:r>
              <a:rPr lang="en-US" altLang="ja-JP" dirty="0">
                <a:latin typeface="ＭＳ 明朝"/>
                <a:ea typeface="ＭＳ 明朝"/>
                <a:cs typeface="ＭＳ 明朝"/>
                <a:hlinkClick r:id="rId2"/>
              </a:rPr>
              <a:t>://blog.openai.com/universe</a:t>
            </a:r>
            <a:r>
              <a:rPr lang="en-US" altLang="ja-JP" dirty="0" smtClean="0">
                <a:latin typeface="ＭＳ 明朝"/>
                <a:ea typeface="ＭＳ 明朝"/>
                <a:cs typeface="ＭＳ 明朝"/>
                <a:hlinkClick r:id="rId2"/>
              </a:rPr>
              <a:t>/</a:t>
            </a:r>
            <a:endParaRPr lang="en-US" altLang="ja-JP" dirty="0" smtClean="0">
              <a:latin typeface="ＭＳ 明朝"/>
              <a:ea typeface="ＭＳ 明朝"/>
              <a:cs typeface="ＭＳ 明朝"/>
            </a:endParaRPr>
          </a:p>
          <a:p>
            <a:pPr marL="0" indent="0">
              <a:buNone/>
            </a:pPr>
            <a:r>
              <a:rPr lang="ja-JP" altLang="en-US" dirty="0" smtClean="0">
                <a:latin typeface="ＭＳ 明朝"/>
                <a:ea typeface="ＭＳ 明朝"/>
                <a:cs typeface="ＭＳ 明朝"/>
              </a:rPr>
              <a:t>第一</a:t>
            </a:r>
            <a:r>
              <a:rPr lang="ja-JP" altLang="en-US" dirty="0" smtClean="0">
                <a:latin typeface="ＭＳ 明朝"/>
                <a:ea typeface="ＭＳ 明朝"/>
                <a:cs typeface="ＭＳ 明朝"/>
              </a:rPr>
              <a:t>段階</a:t>
            </a:r>
            <a:endParaRPr lang="en-US" altLang="ja-JP" dirty="0" smtClean="0">
              <a:latin typeface="ＭＳ 明朝"/>
              <a:ea typeface="ＭＳ 明朝"/>
              <a:cs typeface="ＭＳ 明朝"/>
            </a:endParaRPr>
          </a:p>
          <a:p>
            <a:pPr marL="0" indent="0">
              <a:buNone/>
            </a:pPr>
            <a:r>
              <a:rPr lang="en-US" altLang="ja-JP" dirty="0" smtClean="0">
                <a:latin typeface="Times New Roman"/>
                <a:ea typeface="ＭＳ 明朝"/>
                <a:cs typeface="Times New Roman"/>
              </a:rPr>
              <a:t>Mastering </a:t>
            </a:r>
            <a:r>
              <a:rPr lang="en-US" altLang="ja-JP" dirty="0">
                <a:latin typeface="Times New Roman"/>
                <a:ea typeface="ＭＳ 明朝"/>
                <a:cs typeface="Times New Roman"/>
              </a:rPr>
              <a:t>the Game of Go with Deep Neural Networks </a:t>
            </a:r>
            <a:r>
              <a:rPr lang="en-US" altLang="ja-JP" dirty="0" smtClean="0">
                <a:latin typeface="Times New Roman"/>
                <a:ea typeface="ＭＳ 明朝"/>
                <a:cs typeface="Times New Roman"/>
              </a:rPr>
              <a:t>and</a:t>
            </a:r>
            <a:r>
              <a:rPr lang="ja-JP" altLang="en-US" dirty="0">
                <a:latin typeface="Times New Roman"/>
                <a:ea typeface="ＭＳ 明朝"/>
                <a:cs typeface="Times New Roman"/>
              </a:rPr>
              <a:t> </a:t>
            </a:r>
            <a:r>
              <a:rPr lang="en-US" altLang="ja-JP" dirty="0" smtClean="0">
                <a:latin typeface="Times New Roman"/>
                <a:ea typeface="ＭＳ 明朝"/>
                <a:cs typeface="Times New Roman"/>
              </a:rPr>
              <a:t>Tree </a:t>
            </a:r>
            <a:r>
              <a:rPr lang="en-US" altLang="ja-JP" dirty="0" smtClean="0">
                <a:latin typeface="Times New Roman"/>
                <a:ea typeface="ＭＳ 明朝"/>
                <a:cs typeface="Times New Roman"/>
              </a:rPr>
              <a:t>Search</a:t>
            </a:r>
            <a:endParaRPr lang="en-US" altLang="ja-JP" dirty="0">
              <a:latin typeface="Times New Roman"/>
              <a:ea typeface="ＭＳ 明朝"/>
              <a:cs typeface="Times New Roman"/>
            </a:endParaRPr>
          </a:p>
          <a:p>
            <a:pPr marL="0" indent="0">
              <a:buNone/>
            </a:pPr>
            <a:r>
              <a:rPr lang="en-US" altLang="ja-JP" dirty="0">
                <a:latin typeface="ＭＳ 明朝"/>
                <a:ea typeface="ＭＳ 明朝"/>
                <a:cs typeface="ＭＳ 明朝"/>
                <a:hlinkClick r:id="rId3"/>
              </a:rPr>
              <a:t>https://gogameguru.com/i/2016/03/deepmind-mastering-</a:t>
            </a:r>
            <a:r>
              <a:rPr lang="en-US" altLang="ja-JP" dirty="0" smtClean="0">
                <a:latin typeface="ＭＳ 明朝"/>
                <a:ea typeface="ＭＳ 明朝"/>
                <a:cs typeface="ＭＳ 明朝"/>
                <a:hlinkClick r:id="rId3"/>
              </a:rPr>
              <a:t>go.pdf</a:t>
            </a:r>
            <a:endParaRPr lang="en-US" altLang="ja-JP" dirty="0" smtClean="0">
              <a:latin typeface="Times New Roman"/>
              <a:ea typeface="ＭＳ 明朝"/>
              <a:cs typeface="Times New Roman"/>
            </a:endParaRPr>
          </a:p>
          <a:p>
            <a:pPr marL="0" indent="0">
              <a:buNone/>
            </a:pPr>
            <a:r>
              <a:rPr lang="en-US" altLang="ja-JP" dirty="0">
                <a:latin typeface="Times New Roman"/>
                <a:ea typeface="ＭＳ 明朝"/>
                <a:cs typeface="Times New Roman"/>
                <a:hlinkClick r:id="rId4"/>
              </a:rPr>
              <a:t>http://home.q00.itscom.net/otsuki/</a:t>
            </a:r>
            <a:r>
              <a:rPr lang="en-US" altLang="ja-JP" dirty="0" smtClean="0">
                <a:latin typeface="Times New Roman"/>
                <a:ea typeface="ＭＳ 明朝"/>
                <a:cs typeface="Times New Roman"/>
                <a:hlinkClick r:id="rId4"/>
              </a:rPr>
              <a:t>20160415AlphaGopublic.pdf</a:t>
            </a:r>
            <a:endParaRPr lang="en-US" altLang="ja-JP" dirty="0" smtClean="0">
              <a:latin typeface="Times New Roman"/>
              <a:ea typeface="ＭＳ 明朝"/>
              <a:cs typeface="Times New Roman"/>
            </a:endParaRPr>
          </a:p>
          <a:p>
            <a:pPr marL="0" indent="0">
              <a:buNone/>
            </a:pPr>
            <a:r>
              <a:rPr lang="ja-JP" altLang="en-US" dirty="0" smtClean="0">
                <a:latin typeface="ＭＳ 明朝"/>
                <a:ea typeface="ＭＳ 明朝"/>
                <a:cs typeface="ＭＳ 明朝"/>
              </a:rPr>
              <a:t>強化</a:t>
            </a:r>
            <a:r>
              <a:rPr lang="ja-JP" altLang="en-US" dirty="0">
                <a:latin typeface="ＭＳ 明朝"/>
                <a:ea typeface="ＭＳ 明朝"/>
                <a:cs typeface="ＭＳ 明朝"/>
              </a:rPr>
              <a:t>学習</a:t>
            </a:r>
            <a:r>
              <a:rPr lang="ja-JP" altLang="en-US" dirty="0" smtClean="0">
                <a:latin typeface="ＭＳ 明朝"/>
                <a:ea typeface="ＭＳ 明朝"/>
                <a:cs typeface="ＭＳ 明朝"/>
              </a:rPr>
              <a:t>の知識を得ることで</a:t>
            </a:r>
            <a:r>
              <a:rPr lang="en-US" altLang="ja-JP" dirty="0" smtClean="0">
                <a:latin typeface="ＭＳ 明朝"/>
                <a:ea typeface="ＭＳ 明朝"/>
                <a:cs typeface="ＭＳ 明朝"/>
              </a:rPr>
              <a:t>alpha</a:t>
            </a:r>
            <a:r>
              <a:rPr lang="ja-JP" altLang="en-US" dirty="0" smtClean="0">
                <a:latin typeface="ＭＳ 明朝"/>
                <a:ea typeface="ＭＳ 明朝"/>
                <a:cs typeface="ＭＳ 明朝"/>
              </a:rPr>
              <a:t>碁についての論文を読める．</a:t>
            </a:r>
            <a:endParaRPr lang="en-US" altLang="ja-JP" dirty="0" smtClean="0">
              <a:latin typeface="ＭＳ 明朝"/>
              <a:ea typeface="ＭＳ 明朝"/>
              <a:cs typeface="ＭＳ 明朝"/>
            </a:endParaRPr>
          </a:p>
          <a:p>
            <a:pPr marL="0" indent="0">
              <a:buNone/>
            </a:pPr>
            <a:endParaRPr lang="en-US" altLang="ja-JP" dirty="0" smtClean="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0032455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872075" y="1025408"/>
            <a:ext cx="9407406" cy="1569660"/>
          </a:xfrm>
          <a:prstGeom prst="rect">
            <a:avLst/>
          </a:prstGeom>
          <a:noFill/>
        </p:spPr>
        <p:txBody>
          <a:bodyPr wrap="square" rtlCol="0">
            <a:spAutoFit/>
          </a:bodyPr>
          <a:lstStyle/>
          <a:p>
            <a:r>
              <a:rPr lang="ja-JP" altLang="en-US" sz="2400" dirty="0">
                <a:latin typeface="ＭＳ 明朝"/>
                <a:ea typeface="ＭＳ 明朝"/>
                <a:cs typeface="ＭＳ 明朝"/>
              </a:rPr>
              <a:t>第二段階</a:t>
            </a:r>
            <a:endParaRPr lang="en-US" altLang="ja-JP" sz="2400" dirty="0">
              <a:latin typeface="ＭＳ 明朝"/>
              <a:ea typeface="ＭＳ 明朝"/>
              <a:cs typeface="ＭＳ 明朝"/>
            </a:endParaRPr>
          </a:p>
          <a:p>
            <a:r>
              <a:rPr lang="en-US" altLang="ja-JP" sz="2400" dirty="0">
                <a:latin typeface="Times New Roman"/>
                <a:ea typeface="ＭＳ 明朝"/>
                <a:cs typeface="Times New Roman"/>
              </a:rPr>
              <a:t>Reinforcement Learning based Search(RLS) algorithm in Social Networks</a:t>
            </a:r>
          </a:p>
          <a:p>
            <a:r>
              <a:rPr lang="en-US" altLang="ja-JP" sz="2400" dirty="0">
                <a:latin typeface="ＭＳ 明朝"/>
                <a:ea typeface="ＭＳ 明朝"/>
                <a:cs typeface="ＭＳ 明朝"/>
                <a:hlinkClick r:id="rId2"/>
              </a:rPr>
              <a:t>http://ieeexplore.ieee.org/stamp/stamp.jsp?arnumber=7123527</a:t>
            </a:r>
            <a:endParaRPr lang="en-US" altLang="ja-JP" sz="2400" dirty="0">
              <a:latin typeface="ＭＳ 明朝"/>
              <a:ea typeface="ＭＳ 明朝"/>
              <a:cs typeface="ＭＳ 明朝"/>
            </a:endParaRPr>
          </a:p>
          <a:p>
            <a:r>
              <a:rPr lang="ja-JP" altLang="en-US" sz="2400" dirty="0">
                <a:latin typeface="ＭＳ 明朝"/>
                <a:ea typeface="ＭＳ 明朝"/>
                <a:cs typeface="ＭＳ 明朝"/>
              </a:rPr>
              <a:t>ソーシャルネットワークと強化学習の関係性を理解できる．</a:t>
            </a:r>
            <a:endParaRPr lang="en-US" altLang="ja-JP" sz="2400" dirty="0">
              <a:latin typeface="ＭＳ 明朝"/>
              <a:ea typeface="ＭＳ 明朝"/>
              <a:cs typeface="ＭＳ 明朝"/>
            </a:endParaRPr>
          </a:p>
        </p:txBody>
      </p:sp>
    </p:spTree>
    <p:extLst>
      <p:ext uri="{BB962C8B-B14F-4D97-AF65-F5344CB8AC3E}">
        <p14:creationId xmlns:p14="http://schemas.microsoft.com/office/powerpoint/2010/main" val="318030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1" y="685800"/>
            <a:ext cx="10018713" cy="1327385"/>
          </a:xfrm>
        </p:spPr>
        <p:txBody>
          <a:bodyPr/>
          <a:lstStyle/>
          <a:p>
            <a:r>
              <a:rPr kumimoji="1" lang="ja-JP" altLang="en-US" dirty="0" smtClean="0">
                <a:latin typeface="ＭＳ 明朝"/>
                <a:ea typeface="ＭＳ 明朝"/>
                <a:cs typeface="ＭＳ 明朝"/>
              </a:rPr>
              <a:t>強化学習とは？</a:t>
            </a:r>
            <a:endParaRPr kumimoji="1" lang="ja-JP" altLang="en-US" dirty="0">
              <a:latin typeface="ＭＳ 明朝"/>
              <a:ea typeface="ＭＳ 明朝"/>
              <a:cs typeface="ＭＳ 明朝"/>
            </a:endParaRPr>
          </a:p>
        </p:txBody>
      </p:sp>
      <p:sp>
        <p:nvSpPr>
          <p:cNvPr id="3" name="コンテンツ プレースホルダー 2"/>
          <p:cNvSpPr>
            <a:spLocks noGrp="1"/>
          </p:cNvSpPr>
          <p:nvPr>
            <p:ph idx="1"/>
          </p:nvPr>
        </p:nvSpPr>
        <p:spPr>
          <a:xfrm>
            <a:off x="1663051" y="2097851"/>
            <a:ext cx="10018713" cy="2210742"/>
          </a:xfrm>
        </p:spPr>
        <p:txBody>
          <a:bodyPr/>
          <a:lstStyle/>
          <a:p>
            <a:pPr marL="0" indent="0">
              <a:buNone/>
            </a:pPr>
            <a:r>
              <a:rPr kumimoji="1" lang="ja-JP" altLang="en-US" dirty="0" smtClean="0">
                <a:latin typeface="ＭＳ 明朝"/>
                <a:ea typeface="ＭＳ 明朝"/>
                <a:cs typeface="ＭＳ 明朝"/>
              </a:rPr>
              <a:t>対象について不完全な知識しかなく</a:t>
            </a:r>
            <a:r>
              <a:rPr kumimoji="1" lang="en-US" altLang="ja-JP" dirty="0" smtClean="0">
                <a:latin typeface="ＭＳ 明朝"/>
                <a:ea typeface="ＭＳ 明朝"/>
                <a:cs typeface="ＭＳ 明朝"/>
              </a:rPr>
              <a:t>.</a:t>
            </a:r>
            <a:r>
              <a:rPr kumimoji="1" lang="ja-JP" altLang="en-US" dirty="0" smtClean="0">
                <a:latin typeface="ＭＳ 明朝"/>
                <a:ea typeface="ＭＳ 明朝"/>
                <a:cs typeface="ＭＳ 明朝"/>
              </a:rPr>
              <a:t>また，対象へのはたらきかけによって観測できることが変わってくる場合に最適な働きかけ方の系列を発見するような問題である．</a:t>
            </a:r>
            <a:endParaRPr kumimoji="1" lang="en-US" altLang="ja-JP" dirty="0" smtClean="0">
              <a:latin typeface="ＭＳ 明朝"/>
              <a:ea typeface="ＭＳ 明朝"/>
              <a:cs typeface="ＭＳ 明朝"/>
            </a:endParaRPr>
          </a:p>
          <a:p>
            <a:pPr marL="0" indent="0">
              <a:buNone/>
            </a:pPr>
            <a:r>
              <a:rPr lang="ja-JP" altLang="en-US" dirty="0" smtClean="0">
                <a:latin typeface="ＭＳ 明朝"/>
                <a:ea typeface="ＭＳ 明朝"/>
                <a:cs typeface="ＭＳ 明朝"/>
              </a:rPr>
              <a:t>次のスライドでは，自律的に動く主体が周囲に働きかける場合を示す．</a:t>
            </a:r>
            <a:endParaRPr kumimoji="1" lang="ja-JP" altLang="en-US" dirty="0">
              <a:latin typeface="ＭＳ 明朝"/>
              <a:ea typeface="ＭＳ 明朝"/>
              <a:cs typeface="ＭＳ 明朝"/>
            </a:endParaRPr>
          </a:p>
        </p:txBody>
      </p:sp>
    </p:spTree>
    <p:extLst>
      <p:ext uri="{BB962C8B-B14F-4D97-AF65-F5344CB8AC3E}">
        <p14:creationId xmlns:p14="http://schemas.microsoft.com/office/powerpoint/2010/main" val="356482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456" y="2341148"/>
            <a:ext cx="3660545" cy="2497305"/>
          </a:xfrm>
          <a:prstGeom prst="rect">
            <a:avLst/>
          </a:prstGeom>
        </p:spPr>
      </p:pic>
      <p:sp>
        <p:nvSpPr>
          <p:cNvPr id="6" name="テキスト ボックス 5"/>
          <p:cNvSpPr txBox="1"/>
          <p:nvPr/>
        </p:nvSpPr>
        <p:spPr>
          <a:xfrm>
            <a:off x="1589852" y="1175926"/>
            <a:ext cx="5889037" cy="369332"/>
          </a:xfrm>
          <a:prstGeom prst="rect">
            <a:avLst/>
          </a:prstGeom>
          <a:noFill/>
        </p:spPr>
        <p:txBody>
          <a:bodyPr wrap="square" rtlCol="0">
            <a:spAutoFit/>
          </a:bodyPr>
          <a:lstStyle/>
          <a:p>
            <a:endParaRPr kumimoji="1" lang="ja-JP" altLang="en-US" dirty="0"/>
          </a:p>
        </p:txBody>
      </p:sp>
      <p:sp>
        <p:nvSpPr>
          <p:cNvPr id="7" name="コンテンツ プレースホルダー 2"/>
          <p:cNvSpPr>
            <a:spLocks noGrp="1"/>
          </p:cNvSpPr>
          <p:nvPr/>
        </p:nvSpPr>
        <p:spPr>
          <a:xfrm>
            <a:off x="1519848" y="1280156"/>
            <a:ext cx="7609489" cy="524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1" lang="ja-JP" altLang="en-US" kern="1200" dirty="0" smtClean="0">
                <a:latin typeface="ＭＳ 明朝"/>
                <a:ea typeface="ＭＳ 明朝"/>
                <a:cs typeface="ＭＳ 明朝"/>
              </a:rPr>
              <a:t>無人島で生き残ることを例にとって説明する．</a:t>
            </a:r>
            <a:endParaRPr kumimoji="1" lang="en-US" altLang="ja-JP" kern="1200" dirty="0" smtClean="0">
              <a:latin typeface="ＭＳ 明朝"/>
              <a:ea typeface="ＭＳ 明朝"/>
              <a:cs typeface="ＭＳ 明朝"/>
            </a:endParaRPr>
          </a:p>
          <a:p>
            <a:pPr marL="0" indent="0">
              <a:buNone/>
            </a:pPr>
            <a:r>
              <a:rPr lang="ja-JP" altLang="en-US" kern="1200" dirty="0" smtClean="0">
                <a:latin typeface="ＭＳ 明朝"/>
                <a:ea typeface="ＭＳ 明朝"/>
                <a:cs typeface="ＭＳ 明朝"/>
              </a:rPr>
              <a:t>流れ着いた人</a:t>
            </a:r>
            <a:r>
              <a:rPr lang="en-US" altLang="ja-JP" kern="1200" dirty="0" smtClean="0">
                <a:latin typeface="ＭＳ 明朝"/>
                <a:ea typeface="ＭＳ 明朝"/>
                <a:cs typeface="ＭＳ 明朝"/>
              </a:rPr>
              <a:t>(</a:t>
            </a:r>
            <a:r>
              <a:rPr lang="ja-JP" altLang="en-US" kern="1200" dirty="0" smtClean="0">
                <a:latin typeface="ＭＳ 明朝"/>
                <a:ea typeface="ＭＳ 明朝"/>
                <a:cs typeface="ＭＳ 明朝"/>
              </a:rPr>
              <a:t>行動する主体</a:t>
            </a:r>
            <a:r>
              <a:rPr lang="en-US" altLang="ja-JP" kern="1200" dirty="0" smtClean="0">
                <a:latin typeface="ＭＳ 明朝"/>
                <a:ea typeface="ＭＳ 明朝"/>
                <a:cs typeface="ＭＳ 明朝"/>
              </a:rPr>
              <a:t>)</a:t>
            </a:r>
            <a:r>
              <a:rPr lang="ja-JP" altLang="en-US" kern="1200" dirty="0" smtClean="0">
                <a:latin typeface="ＭＳ 明朝"/>
                <a:ea typeface="ＭＳ 明朝"/>
                <a:cs typeface="ＭＳ 明朝"/>
              </a:rPr>
              <a:t>は</a:t>
            </a:r>
            <a:r>
              <a:rPr lang="ja-JP" altLang="en-US" kern="1200" dirty="0" smtClean="0">
                <a:solidFill>
                  <a:srgbClr val="FF0000"/>
                </a:solidFill>
                <a:latin typeface="ＭＳ 明朝"/>
                <a:ea typeface="ＭＳ 明朝"/>
                <a:cs typeface="ＭＳ 明朝"/>
              </a:rPr>
              <a:t>エージェント</a:t>
            </a:r>
            <a:r>
              <a:rPr lang="ja-JP" altLang="en-US" kern="1200" dirty="0" smtClean="0">
                <a:latin typeface="ＭＳ 明朝"/>
                <a:ea typeface="ＭＳ 明朝"/>
                <a:cs typeface="ＭＳ 明朝"/>
              </a:rPr>
              <a:t>とよぶ</a:t>
            </a:r>
            <a:r>
              <a:rPr lang="ja-JP" altLang="en-US" kern="1200" dirty="0" smtClean="0">
                <a:latin typeface="ＭＳ 明朝"/>
                <a:ea typeface="ＭＳ 明朝"/>
                <a:cs typeface="ＭＳ 明朝"/>
              </a:rPr>
              <a:t>．流れ着いた浜辺の周囲</a:t>
            </a:r>
            <a:r>
              <a:rPr lang="en-US" altLang="ja-JP" kern="1200" dirty="0" smtClean="0">
                <a:latin typeface="ＭＳ 明朝"/>
                <a:ea typeface="ＭＳ 明朝"/>
                <a:cs typeface="ＭＳ 明朝"/>
              </a:rPr>
              <a:t>(</a:t>
            </a:r>
            <a:r>
              <a:rPr lang="ja-JP" altLang="en-US" kern="1200" dirty="0" smtClean="0">
                <a:latin typeface="ＭＳ 明朝"/>
                <a:ea typeface="ＭＳ 明朝"/>
                <a:cs typeface="ＭＳ 明朝"/>
              </a:rPr>
              <a:t>働きかけ</a:t>
            </a:r>
            <a:endParaRPr lang="en-US" altLang="ja-JP" kern="1200" dirty="0" smtClean="0">
              <a:latin typeface="ＭＳ 明朝"/>
              <a:ea typeface="ＭＳ 明朝"/>
              <a:cs typeface="ＭＳ 明朝"/>
            </a:endParaRPr>
          </a:p>
          <a:p>
            <a:pPr marL="0" indent="0">
              <a:buNone/>
            </a:pPr>
            <a:r>
              <a:rPr lang="ja-JP" altLang="en-US" kern="1200" dirty="0" err="1" smtClean="0">
                <a:latin typeface="ＭＳ 明朝"/>
                <a:ea typeface="ＭＳ 明朝"/>
                <a:cs typeface="ＭＳ 明朝"/>
              </a:rPr>
              <a:t>られる</a:t>
            </a:r>
            <a:r>
              <a:rPr lang="ja-JP" altLang="en-US" kern="1200" dirty="0" smtClean="0">
                <a:latin typeface="ＭＳ 明朝"/>
                <a:ea typeface="ＭＳ 明朝"/>
                <a:cs typeface="ＭＳ 明朝"/>
              </a:rPr>
              <a:t>対象</a:t>
            </a:r>
            <a:r>
              <a:rPr lang="en-US" altLang="ja-JP" kern="1200" dirty="0" smtClean="0">
                <a:latin typeface="ＭＳ 明朝"/>
                <a:ea typeface="ＭＳ 明朝"/>
                <a:cs typeface="ＭＳ 明朝"/>
              </a:rPr>
              <a:t>)</a:t>
            </a:r>
            <a:r>
              <a:rPr lang="ja-JP" altLang="en-US" kern="1200" dirty="0" smtClean="0">
                <a:latin typeface="ＭＳ 明朝"/>
                <a:ea typeface="ＭＳ 明朝"/>
                <a:cs typeface="ＭＳ 明朝"/>
              </a:rPr>
              <a:t>は</a:t>
            </a:r>
            <a:r>
              <a:rPr lang="ja-JP" altLang="en-US" kern="1200" dirty="0" smtClean="0">
                <a:solidFill>
                  <a:srgbClr val="FF0000"/>
                </a:solidFill>
                <a:latin typeface="ＭＳ 明朝"/>
                <a:ea typeface="ＭＳ 明朝"/>
                <a:cs typeface="ＭＳ 明朝"/>
              </a:rPr>
              <a:t>環境</a:t>
            </a:r>
            <a:r>
              <a:rPr lang="ja-JP" altLang="en-US" kern="1200" dirty="0" smtClean="0">
                <a:latin typeface="ＭＳ 明朝"/>
                <a:ea typeface="ＭＳ 明朝"/>
                <a:cs typeface="ＭＳ 明朝"/>
              </a:rPr>
              <a:t>とよぶ．</a:t>
            </a:r>
            <a:endParaRPr lang="en-US" altLang="ja-JP" kern="1200" dirty="0" smtClean="0">
              <a:latin typeface="ＭＳ 明朝"/>
              <a:ea typeface="ＭＳ 明朝"/>
              <a:cs typeface="ＭＳ 明朝"/>
            </a:endParaRPr>
          </a:p>
          <a:p>
            <a:pPr marL="0" indent="0">
              <a:buNone/>
            </a:pPr>
            <a:r>
              <a:rPr lang="ja-JP" altLang="en-US" kern="1200" dirty="0" smtClean="0">
                <a:latin typeface="ＭＳ 明朝"/>
                <a:ea typeface="ＭＳ 明朝"/>
                <a:cs typeface="ＭＳ 明朝"/>
              </a:rPr>
              <a:t>エージェントが環境に行う働きかけを</a:t>
            </a:r>
            <a:endParaRPr lang="en-US" altLang="ja-JP" kern="1200" dirty="0" smtClean="0">
              <a:latin typeface="ＭＳ 明朝"/>
              <a:ea typeface="ＭＳ 明朝"/>
              <a:cs typeface="ＭＳ 明朝"/>
            </a:endParaRPr>
          </a:p>
          <a:p>
            <a:pPr marL="0" indent="0">
              <a:buNone/>
            </a:pPr>
            <a:r>
              <a:rPr lang="ja-JP" altLang="en-US" kern="1200" dirty="0" smtClean="0">
                <a:solidFill>
                  <a:srgbClr val="FF0000"/>
                </a:solidFill>
                <a:latin typeface="ＭＳ 明朝"/>
                <a:ea typeface="ＭＳ 明朝"/>
                <a:cs typeface="ＭＳ 明朝"/>
              </a:rPr>
              <a:t>行動</a:t>
            </a:r>
            <a:r>
              <a:rPr lang="ja-JP" altLang="en-US" kern="1200" dirty="0" smtClean="0">
                <a:latin typeface="ＭＳ 明朝"/>
                <a:ea typeface="ＭＳ 明朝"/>
                <a:cs typeface="ＭＳ 明朝"/>
              </a:rPr>
              <a:t>とよび，</a:t>
            </a:r>
            <a:r>
              <a:rPr lang="ja-JP" altLang="en-US" kern="1200" dirty="0">
                <a:latin typeface="ＭＳ 明朝"/>
                <a:ea typeface="ＭＳ 明朝"/>
                <a:cs typeface="ＭＳ 明朝"/>
              </a:rPr>
              <a:t>エージェント</a:t>
            </a:r>
            <a:r>
              <a:rPr lang="ja-JP" altLang="en-US" kern="1200" dirty="0" smtClean="0">
                <a:latin typeface="ＭＳ 明朝"/>
                <a:ea typeface="ＭＳ 明朝"/>
                <a:cs typeface="ＭＳ 明朝"/>
              </a:rPr>
              <a:t>が行動を行</a:t>
            </a:r>
            <a:endParaRPr lang="en-US" altLang="ja-JP" kern="1200" dirty="0" smtClean="0">
              <a:latin typeface="ＭＳ 明朝"/>
              <a:ea typeface="ＭＳ 明朝"/>
              <a:cs typeface="ＭＳ 明朝"/>
            </a:endParaRPr>
          </a:p>
          <a:p>
            <a:pPr marL="0" indent="0">
              <a:buNone/>
            </a:pPr>
            <a:r>
              <a:rPr lang="ja-JP" altLang="en-US" kern="1200" dirty="0" smtClean="0">
                <a:latin typeface="ＭＳ 明朝"/>
                <a:ea typeface="ＭＳ 明朝"/>
                <a:cs typeface="ＭＳ 明朝"/>
              </a:rPr>
              <a:t>うことで変化する環境の要素を</a:t>
            </a:r>
            <a:r>
              <a:rPr lang="ja-JP" altLang="en-US" kern="1200" dirty="0" smtClean="0">
                <a:solidFill>
                  <a:srgbClr val="FF0000"/>
                </a:solidFill>
                <a:latin typeface="ＭＳ 明朝"/>
                <a:ea typeface="ＭＳ 明朝"/>
                <a:cs typeface="ＭＳ 明朝"/>
              </a:rPr>
              <a:t>状態</a:t>
            </a:r>
            <a:r>
              <a:rPr lang="ja-JP" altLang="en-US" kern="1200" dirty="0" smtClean="0">
                <a:latin typeface="ＭＳ 明朝"/>
                <a:ea typeface="ＭＳ 明朝"/>
                <a:cs typeface="ＭＳ 明朝"/>
              </a:rPr>
              <a:t>と</a:t>
            </a:r>
            <a:endParaRPr lang="en-US" altLang="ja-JP" kern="1200" dirty="0" smtClean="0">
              <a:latin typeface="ＭＳ 明朝"/>
              <a:ea typeface="ＭＳ 明朝"/>
              <a:cs typeface="ＭＳ 明朝"/>
            </a:endParaRPr>
          </a:p>
          <a:p>
            <a:pPr marL="0" indent="0">
              <a:buNone/>
            </a:pPr>
            <a:r>
              <a:rPr lang="ja-JP" altLang="en-US" kern="1200" dirty="0" smtClean="0">
                <a:latin typeface="ＭＳ 明朝"/>
                <a:ea typeface="ＭＳ 明朝"/>
                <a:cs typeface="ＭＳ 明朝"/>
              </a:rPr>
              <a:t>よぶ．</a:t>
            </a:r>
            <a:endParaRPr lang="en-US" altLang="ja-JP" kern="1200" dirty="0" smtClean="0">
              <a:latin typeface="ＭＳ 明朝"/>
              <a:ea typeface="ＭＳ 明朝"/>
              <a:cs typeface="ＭＳ 明朝"/>
            </a:endParaRPr>
          </a:p>
          <a:p>
            <a:pPr marL="0" indent="0">
              <a:buNone/>
            </a:pPr>
            <a:endParaRPr lang="en-US" altLang="ja-JP" kern="1200" dirty="0">
              <a:solidFill>
                <a:srgbClr val="FF0000"/>
              </a:solidFill>
            </a:endParaRPr>
          </a:p>
        </p:txBody>
      </p:sp>
    </p:spTree>
    <p:extLst>
      <p:ext uri="{BB962C8B-B14F-4D97-AF65-F5344CB8AC3E}">
        <p14:creationId xmlns:p14="http://schemas.microsoft.com/office/powerpoint/2010/main" val="336058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74801" y="391208"/>
            <a:ext cx="11582401" cy="2308324"/>
          </a:xfrm>
          <a:prstGeom prst="rect">
            <a:avLst/>
          </a:prstGeom>
          <a:noFill/>
        </p:spPr>
        <p:txBody>
          <a:bodyPr wrap="square" rtlCol="0">
            <a:spAutoFit/>
          </a:bodyPr>
          <a:lstStyle/>
          <a:p>
            <a:r>
              <a:rPr kumimoji="1" lang="ja-JP" altLang="en-US" sz="2400" kern="1200" dirty="0" smtClean="0">
                <a:solidFill>
                  <a:srgbClr val="FF0000"/>
                </a:solidFill>
                <a:latin typeface="ＭＳ 明朝"/>
                <a:ea typeface="ＭＳ 明朝"/>
                <a:cs typeface="ＭＳ 明朝"/>
              </a:rPr>
              <a:t>行動</a:t>
            </a:r>
            <a:r>
              <a:rPr kumimoji="1" lang="ja-JP" altLang="en-US" sz="2400" kern="1200" dirty="0" smtClean="0">
                <a:latin typeface="ＭＳ 明朝"/>
                <a:ea typeface="ＭＳ 明朝"/>
                <a:cs typeface="ＭＳ 明朝"/>
              </a:rPr>
              <a:t>が同じでも</a:t>
            </a:r>
            <a:r>
              <a:rPr kumimoji="1" lang="ja-JP" altLang="en-US" sz="2400" kern="1200" dirty="0" smtClean="0">
                <a:solidFill>
                  <a:srgbClr val="FF0000"/>
                </a:solidFill>
                <a:latin typeface="ＭＳ 明朝"/>
                <a:ea typeface="ＭＳ 明朝"/>
                <a:cs typeface="ＭＳ 明朝"/>
              </a:rPr>
              <a:t>状態</a:t>
            </a:r>
            <a:r>
              <a:rPr kumimoji="1" lang="ja-JP" altLang="en-US" sz="2400" kern="1200" dirty="0" smtClean="0">
                <a:latin typeface="ＭＳ 明朝"/>
                <a:ea typeface="ＭＳ 明朝"/>
                <a:cs typeface="ＭＳ 明朝"/>
              </a:rPr>
              <a:t>が違えば得られる結果は大きく</a:t>
            </a:r>
            <a:r>
              <a:rPr kumimoji="1" lang="ja-JP" altLang="en-US" sz="2400" kern="1200" dirty="0" smtClean="0">
                <a:solidFill>
                  <a:srgbClr val="FF0000"/>
                </a:solidFill>
                <a:latin typeface="ＭＳ 明朝"/>
                <a:ea typeface="ＭＳ 明朝"/>
                <a:cs typeface="ＭＳ 明朝"/>
              </a:rPr>
              <a:t>異なる</a:t>
            </a:r>
            <a:r>
              <a:rPr kumimoji="1" lang="ja-JP" altLang="en-US" sz="2400" kern="1200" dirty="0" smtClean="0">
                <a:latin typeface="ＭＳ 明朝"/>
                <a:ea typeface="ＭＳ 明朝"/>
                <a:cs typeface="ＭＳ 明朝"/>
              </a:rPr>
              <a:t>．</a:t>
            </a:r>
            <a:endParaRPr kumimoji="1" lang="en-US" altLang="ja-JP" sz="2400" kern="1200" dirty="0" smtClean="0">
              <a:latin typeface="ＭＳ 明朝"/>
              <a:ea typeface="ＭＳ 明朝"/>
              <a:cs typeface="ＭＳ 明朝"/>
            </a:endParaRPr>
          </a:p>
          <a:p>
            <a:r>
              <a:rPr kumimoji="1" lang="ja-JP" altLang="en-US" sz="2400" kern="1200" dirty="0" smtClean="0">
                <a:latin typeface="ＭＳ 明朝"/>
                <a:ea typeface="ＭＳ 明朝"/>
                <a:cs typeface="ＭＳ 明朝"/>
              </a:rPr>
              <a:t>例えば行動が「水を飲む」でも状態が真水と泥水のとき得られる</a:t>
            </a:r>
            <a:r>
              <a:rPr kumimoji="1" lang="ja-JP" altLang="en-US" sz="2400" kern="1200" dirty="0" smtClean="0">
                <a:latin typeface="ＭＳ 明朝"/>
                <a:ea typeface="ＭＳ 明朝"/>
                <a:cs typeface="ＭＳ 明朝"/>
              </a:rPr>
              <a:t>結果</a:t>
            </a:r>
            <a:endParaRPr kumimoji="1" lang="en-US" altLang="ja-JP" sz="2400" kern="1200" dirty="0" smtClean="0">
              <a:latin typeface="ＭＳ 明朝"/>
              <a:ea typeface="ＭＳ 明朝"/>
              <a:cs typeface="ＭＳ 明朝"/>
            </a:endParaRPr>
          </a:p>
          <a:p>
            <a:r>
              <a:rPr kumimoji="1" lang="ja-JP" altLang="en-US" sz="2400" kern="1200" dirty="0" smtClean="0">
                <a:latin typeface="ＭＳ 明朝"/>
                <a:ea typeface="ＭＳ 明朝"/>
                <a:cs typeface="ＭＳ 明朝"/>
              </a:rPr>
              <a:t>は</a:t>
            </a:r>
            <a:r>
              <a:rPr kumimoji="1" lang="ja-JP" altLang="en-US" sz="2400" kern="1200" dirty="0" smtClean="0">
                <a:latin typeface="ＭＳ 明朝"/>
                <a:ea typeface="ＭＳ 明朝"/>
                <a:cs typeface="ＭＳ 明朝"/>
              </a:rPr>
              <a:t>異なる</a:t>
            </a:r>
            <a:r>
              <a:rPr kumimoji="1" lang="ja-JP" altLang="en-US" sz="2400" kern="1200" dirty="0" smtClean="0">
                <a:latin typeface="ＭＳ 明朝"/>
                <a:ea typeface="ＭＳ 明朝"/>
                <a:cs typeface="ＭＳ 明朝"/>
              </a:rPr>
              <a:t>．</a:t>
            </a:r>
            <a:endParaRPr kumimoji="1" lang="en-US" altLang="ja-JP" sz="2400" kern="1200" dirty="0" smtClean="0">
              <a:latin typeface="ＭＳ 明朝"/>
              <a:ea typeface="ＭＳ 明朝"/>
              <a:cs typeface="ＭＳ 明朝"/>
            </a:endParaRPr>
          </a:p>
          <a:p>
            <a:endParaRPr kumimoji="1" lang="en-US" altLang="ja-JP" sz="2400" kern="1200" dirty="0" smtClean="0">
              <a:latin typeface="ＭＳ 明朝"/>
              <a:ea typeface="ＭＳ 明朝"/>
              <a:cs typeface="ＭＳ 明朝"/>
            </a:endParaRPr>
          </a:p>
          <a:p>
            <a:r>
              <a:rPr lang="ja-JP" altLang="en-US" sz="2400" kern="1200" dirty="0" smtClean="0">
                <a:latin typeface="ＭＳ 明朝"/>
                <a:ea typeface="ＭＳ 明朝"/>
                <a:cs typeface="ＭＳ 明朝"/>
              </a:rPr>
              <a:t>真水➡体力回復</a:t>
            </a:r>
            <a:r>
              <a:rPr lang="en-US" altLang="ja-JP" sz="2400" kern="1200" dirty="0" smtClean="0">
                <a:latin typeface="ＭＳ 明朝"/>
                <a:ea typeface="ＭＳ 明朝"/>
                <a:cs typeface="ＭＳ 明朝"/>
              </a:rPr>
              <a:t>(</a:t>
            </a:r>
            <a:r>
              <a:rPr lang="ja-JP" altLang="en-US" sz="2400" kern="1200" dirty="0" smtClean="0">
                <a:latin typeface="ＭＳ 明朝"/>
                <a:ea typeface="ＭＳ 明朝"/>
                <a:cs typeface="ＭＳ 明朝"/>
              </a:rPr>
              <a:t>ポジティブな結果</a:t>
            </a:r>
            <a:r>
              <a:rPr lang="en-US" altLang="ja-JP" sz="2400" kern="1200" dirty="0" smtClean="0">
                <a:latin typeface="ＭＳ 明朝"/>
                <a:ea typeface="ＭＳ 明朝"/>
                <a:cs typeface="ＭＳ 明朝"/>
              </a:rPr>
              <a:t>)</a:t>
            </a:r>
          </a:p>
          <a:p>
            <a:r>
              <a:rPr kumimoji="1" lang="ja-JP" altLang="en-US" sz="2400" kern="1200" dirty="0" smtClean="0">
                <a:latin typeface="ＭＳ 明朝"/>
                <a:ea typeface="ＭＳ 明朝"/>
                <a:cs typeface="ＭＳ 明朝"/>
              </a:rPr>
              <a:t>泥水➡身体にダメージ</a:t>
            </a:r>
            <a:r>
              <a:rPr kumimoji="1" lang="en-US" altLang="ja-JP" sz="2400" kern="1200" dirty="0" smtClean="0">
                <a:latin typeface="ＭＳ 明朝"/>
                <a:ea typeface="ＭＳ 明朝"/>
                <a:cs typeface="ＭＳ 明朝"/>
              </a:rPr>
              <a:t>(</a:t>
            </a:r>
            <a:r>
              <a:rPr kumimoji="1" lang="ja-JP" altLang="en-US" sz="2400" kern="1200" dirty="0" smtClean="0">
                <a:latin typeface="ＭＳ 明朝"/>
                <a:ea typeface="ＭＳ 明朝"/>
                <a:cs typeface="ＭＳ 明朝"/>
              </a:rPr>
              <a:t>ネガティブな結果</a:t>
            </a:r>
            <a:r>
              <a:rPr kumimoji="1" lang="en-US" altLang="ja-JP" sz="2400" kern="1200" dirty="0" smtClean="0">
                <a:latin typeface="ＭＳ 明朝"/>
                <a:ea typeface="ＭＳ 明朝"/>
                <a:cs typeface="ＭＳ 明朝"/>
              </a:rPr>
              <a:t>)</a:t>
            </a:r>
            <a:endParaRPr kumimoji="1" lang="ja-JP" altLang="en-US" sz="2400" kern="1200" dirty="0">
              <a:latin typeface="ＭＳ 明朝"/>
              <a:ea typeface="ＭＳ 明朝"/>
              <a:cs typeface="ＭＳ 明朝"/>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818" y="3490357"/>
            <a:ext cx="3953589" cy="2648278"/>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14" y="3499556"/>
            <a:ext cx="3869637" cy="2662296"/>
          </a:xfrm>
          <a:prstGeom prst="rect">
            <a:avLst/>
          </a:prstGeom>
        </p:spPr>
      </p:pic>
    </p:spTree>
    <p:extLst>
      <p:ext uri="{BB962C8B-B14F-4D97-AF65-F5344CB8AC3E}">
        <p14:creationId xmlns:p14="http://schemas.microsoft.com/office/powerpoint/2010/main" val="207869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74192" y="1805100"/>
            <a:ext cx="10695511" cy="3539431"/>
          </a:xfrm>
          <a:prstGeom prst="rect">
            <a:avLst/>
          </a:prstGeom>
          <a:noFill/>
        </p:spPr>
        <p:txBody>
          <a:bodyPr wrap="square" rtlCol="0">
            <a:spAutoFit/>
          </a:bodyPr>
          <a:lstStyle/>
          <a:p>
            <a:r>
              <a:rPr lang="ja-JP" altLang="en-US" sz="2800" kern="1200" dirty="0" smtClean="0">
                <a:solidFill>
                  <a:srgbClr val="FF0000"/>
                </a:solidFill>
                <a:latin typeface="ＭＳ 明朝"/>
                <a:ea typeface="ＭＳ 明朝"/>
                <a:cs typeface="ＭＳ 明朝"/>
              </a:rPr>
              <a:t>ポジティブ</a:t>
            </a:r>
            <a:r>
              <a:rPr lang="ja-JP" altLang="en-US" sz="2800" kern="1200" dirty="0" smtClean="0">
                <a:latin typeface="ＭＳ 明朝"/>
                <a:ea typeface="ＭＳ 明朝"/>
                <a:cs typeface="ＭＳ 明朝"/>
              </a:rPr>
              <a:t>，</a:t>
            </a:r>
            <a:r>
              <a:rPr lang="ja-JP" altLang="en-US" sz="2800" kern="1200" dirty="0" smtClean="0">
                <a:solidFill>
                  <a:srgbClr val="0070C0"/>
                </a:solidFill>
                <a:latin typeface="ＭＳ 明朝"/>
                <a:ea typeface="ＭＳ 明朝"/>
                <a:cs typeface="ＭＳ 明朝"/>
              </a:rPr>
              <a:t>ネガティブ</a:t>
            </a:r>
            <a:r>
              <a:rPr lang="ja-JP" altLang="en-US" sz="2800" kern="1200" dirty="0" smtClean="0">
                <a:latin typeface="ＭＳ 明朝"/>
                <a:ea typeface="ＭＳ 明朝"/>
                <a:cs typeface="ＭＳ 明朝"/>
              </a:rPr>
              <a:t>の評価は</a:t>
            </a:r>
            <a:r>
              <a:rPr lang="ja-JP" altLang="en-US" sz="2800" kern="1200" dirty="0" smtClean="0">
                <a:solidFill>
                  <a:srgbClr val="FF0000"/>
                </a:solidFill>
                <a:latin typeface="ＭＳ 明朝"/>
                <a:ea typeface="ＭＳ 明朝"/>
                <a:cs typeface="ＭＳ 明朝"/>
              </a:rPr>
              <a:t>報酬</a:t>
            </a:r>
            <a:r>
              <a:rPr lang="ja-JP" altLang="en-US" sz="2800" kern="1200" dirty="0" smtClean="0">
                <a:latin typeface="ＭＳ 明朝"/>
                <a:ea typeface="ＭＳ 明朝"/>
                <a:cs typeface="ＭＳ 明朝"/>
              </a:rPr>
              <a:t>と呼ばれるスカラー値で表す．エージェントにとって良い場合は大きな報酬，悪い</a:t>
            </a:r>
            <a:r>
              <a:rPr lang="ja-JP" altLang="en-US" sz="2800" kern="1200" dirty="0">
                <a:latin typeface="ＭＳ 明朝"/>
                <a:ea typeface="ＭＳ 明朝"/>
                <a:cs typeface="ＭＳ 明朝"/>
              </a:rPr>
              <a:t>場合</a:t>
            </a:r>
            <a:r>
              <a:rPr lang="ja-JP" altLang="en-US" sz="2800" kern="1200" dirty="0" smtClean="0">
                <a:latin typeface="ＭＳ 明朝"/>
                <a:ea typeface="ＭＳ 明朝"/>
                <a:cs typeface="ＭＳ 明朝"/>
              </a:rPr>
              <a:t>は少ない</a:t>
            </a:r>
            <a:r>
              <a:rPr lang="en-US" altLang="ja-JP" sz="2800" kern="1200" dirty="0" smtClean="0">
                <a:latin typeface="ＭＳ 明朝"/>
                <a:ea typeface="ＭＳ 明朝"/>
                <a:cs typeface="ＭＳ 明朝"/>
              </a:rPr>
              <a:t>(</a:t>
            </a:r>
            <a:r>
              <a:rPr lang="ja-JP" altLang="en-US" sz="2800" kern="1200" dirty="0" smtClean="0">
                <a:latin typeface="ＭＳ 明朝"/>
                <a:ea typeface="ＭＳ 明朝"/>
                <a:cs typeface="ＭＳ 明朝"/>
              </a:rPr>
              <a:t>負値</a:t>
            </a:r>
            <a:r>
              <a:rPr lang="en-US" altLang="ja-JP" sz="2800" kern="1200" dirty="0" smtClean="0">
                <a:latin typeface="ＭＳ 明朝"/>
                <a:ea typeface="ＭＳ 明朝"/>
                <a:cs typeface="ＭＳ 明朝"/>
              </a:rPr>
              <a:t>)</a:t>
            </a:r>
            <a:r>
              <a:rPr lang="ja-JP" altLang="en-US" sz="2800" kern="1200" dirty="0" smtClean="0">
                <a:latin typeface="ＭＳ 明朝"/>
                <a:ea typeface="ＭＳ 明朝"/>
                <a:cs typeface="ＭＳ 明朝"/>
              </a:rPr>
              <a:t>報酬を割り当てる．</a:t>
            </a:r>
            <a:endParaRPr lang="en-US" altLang="ja-JP" sz="2800" kern="1200" dirty="0" smtClean="0">
              <a:latin typeface="ＭＳ 明朝"/>
              <a:ea typeface="ＭＳ 明朝"/>
              <a:cs typeface="ＭＳ 明朝"/>
            </a:endParaRPr>
          </a:p>
          <a:p>
            <a:r>
              <a:rPr lang="en-US" altLang="ja-JP" sz="2800" kern="1200" dirty="0" smtClean="0">
                <a:latin typeface="ＭＳ 明朝"/>
                <a:ea typeface="ＭＳ 明朝"/>
                <a:cs typeface="ＭＳ 明朝"/>
              </a:rPr>
              <a:t>(</a:t>
            </a:r>
            <a:r>
              <a:rPr lang="ja-JP" altLang="en-US" sz="2800" kern="1200" dirty="0" smtClean="0">
                <a:latin typeface="ＭＳ 明朝"/>
                <a:ea typeface="ＭＳ 明朝"/>
                <a:cs typeface="ＭＳ 明朝"/>
              </a:rPr>
              <a:t>例</a:t>
            </a:r>
            <a:r>
              <a:rPr lang="en-US" altLang="ja-JP" sz="2800" kern="1200" dirty="0" smtClean="0">
                <a:latin typeface="ＭＳ 明朝"/>
                <a:ea typeface="ＭＳ 明朝"/>
                <a:cs typeface="ＭＳ 明朝"/>
              </a:rPr>
              <a:t>)</a:t>
            </a:r>
          </a:p>
          <a:p>
            <a:r>
              <a:rPr lang="ja-JP" altLang="en-US" sz="2800" kern="1200" dirty="0" smtClean="0">
                <a:latin typeface="ＭＳ 明朝"/>
                <a:ea typeface="ＭＳ 明朝"/>
                <a:cs typeface="ＭＳ 明朝"/>
              </a:rPr>
              <a:t>真水➡</a:t>
            </a:r>
            <a:r>
              <a:rPr lang="en-US" altLang="ja-JP" sz="2800" kern="1200" dirty="0">
                <a:latin typeface="ＭＳ 明朝"/>
                <a:ea typeface="ＭＳ 明朝"/>
                <a:cs typeface="ＭＳ 明朝"/>
              </a:rPr>
              <a:t>+</a:t>
            </a:r>
            <a:r>
              <a:rPr lang="en-US" altLang="ja-JP" sz="2800" kern="1200" dirty="0" smtClean="0">
                <a:latin typeface="ＭＳ 明朝"/>
                <a:ea typeface="ＭＳ 明朝"/>
                <a:cs typeface="ＭＳ 明朝"/>
              </a:rPr>
              <a:t>1</a:t>
            </a:r>
          </a:p>
          <a:p>
            <a:endParaRPr lang="en-US" altLang="ja-JP" sz="2800" kern="1200" dirty="0" smtClean="0">
              <a:latin typeface="ＭＳ 明朝"/>
              <a:ea typeface="ＭＳ 明朝"/>
              <a:cs typeface="ＭＳ 明朝"/>
            </a:endParaRPr>
          </a:p>
          <a:p>
            <a:r>
              <a:rPr lang="ja-JP" altLang="en-US" sz="2800" kern="1200" dirty="0" smtClean="0">
                <a:latin typeface="ＭＳ 明朝"/>
                <a:ea typeface="ＭＳ 明朝"/>
                <a:cs typeface="ＭＳ 明朝"/>
              </a:rPr>
              <a:t>泥水➡</a:t>
            </a:r>
            <a:r>
              <a:rPr lang="en-US" altLang="ja-JP" sz="2800" kern="1200" dirty="0">
                <a:latin typeface="ＭＳ 明朝"/>
                <a:ea typeface="ＭＳ 明朝"/>
                <a:cs typeface="ＭＳ 明朝"/>
              </a:rPr>
              <a:t>-</a:t>
            </a:r>
            <a:r>
              <a:rPr lang="en-US" altLang="ja-JP" sz="2800" kern="1200" dirty="0" smtClean="0">
                <a:latin typeface="ＭＳ 明朝"/>
                <a:ea typeface="ＭＳ 明朝"/>
                <a:cs typeface="ＭＳ 明朝"/>
              </a:rPr>
              <a:t>1</a:t>
            </a:r>
          </a:p>
          <a:p>
            <a:endParaRPr lang="en-US" altLang="ja-JP" sz="2800" kern="1200" dirty="0" smtClean="0"/>
          </a:p>
        </p:txBody>
      </p:sp>
    </p:spTree>
    <p:extLst>
      <p:ext uri="{BB962C8B-B14F-4D97-AF65-F5344CB8AC3E}">
        <p14:creationId xmlns:p14="http://schemas.microsoft.com/office/powerpoint/2010/main" val="247933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31348" y="441208"/>
            <a:ext cx="10018713" cy="1752599"/>
          </a:xfrm>
        </p:spPr>
        <p:txBody>
          <a:bodyPr/>
          <a:lstStyle/>
          <a:p>
            <a:pPr algn="ctr"/>
            <a:r>
              <a:rPr kumimoji="1" lang="ja-JP" altLang="en-US" dirty="0" smtClean="0">
                <a:latin typeface="ＭＳ 明朝"/>
                <a:ea typeface="ＭＳ 明朝"/>
                <a:cs typeface="ＭＳ 明朝"/>
              </a:rPr>
              <a:t>強化</a:t>
            </a:r>
            <a:r>
              <a:rPr kumimoji="1" lang="ja-JP" altLang="en-US" dirty="0" smtClean="0">
                <a:latin typeface="ＭＳ 明朝"/>
                <a:ea typeface="ＭＳ 明朝"/>
                <a:cs typeface="ＭＳ 明朝"/>
              </a:rPr>
              <a:t>学習</a:t>
            </a:r>
            <a:r>
              <a:rPr lang="ja-JP" altLang="en-US" dirty="0" smtClean="0">
                <a:latin typeface="ＭＳ 明朝"/>
                <a:ea typeface="ＭＳ 明朝"/>
                <a:cs typeface="ＭＳ 明朝"/>
              </a:rPr>
              <a:t>思考の核心</a:t>
            </a:r>
            <a:endParaRPr kumimoji="1" lang="ja-JP" altLang="en-US" dirty="0">
              <a:latin typeface="ＭＳ 明朝"/>
              <a:ea typeface="ＭＳ 明朝"/>
              <a:cs typeface="ＭＳ 明朝"/>
            </a:endParaRPr>
          </a:p>
        </p:txBody>
      </p:sp>
      <p:sp>
        <p:nvSpPr>
          <p:cNvPr id="3" name="コンテンツ プレースホルダー 2"/>
          <p:cNvSpPr>
            <a:spLocks noGrp="1"/>
          </p:cNvSpPr>
          <p:nvPr>
            <p:ph idx="1"/>
          </p:nvPr>
        </p:nvSpPr>
        <p:spPr>
          <a:xfrm>
            <a:off x="1766532" y="2107260"/>
            <a:ext cx="10018713" cy="3354681"/>
          </a:xfrm>
        </p:spPr>
        <p:txBody>
          <a:bodyPr>
            <a:normAutofit/>
          </a:bodyPr>
          <a:lstStyle/>
          <a:p>
            <a:pPr marL="0" indent="0">
              <a:buNone/>
            </a:pPr>
            <a:r>
              <a:rPr kumimoji="1" lang="ja-JP" altLang="en-US" dirty="0" smtClean="0">
                <a:latin typeface="ＭＳ 明朝"/>
                <a:ea typeface="ＭＳ 明朝"/>
                <a:cs typeface="ＭＳ 明朝"/>
              </a:rPr>
              <a:t>エージェントが環境に関して事前知識を持っていない</a:t>
            </a:r>
            <a:r>
              <a:rPr kumimoji="1" lang="en-US" altLang="ja-JP" dirty="0" smtClean="0">
                <a:latin typeface="ＭＳ 明朝"/>
                <a:ea typeface="ＭＳ 明朝"/>
                <a:cs typeface="ＭＳ 明朝"/>
              </a:rPr>
              <a:t>or</a:t>
            </a:r>
            <a:r>
              <a:rPr kumimoji="1" lang="ja-JP" altLang="en-US" dirty="0" smtClean="0">
                <a:latin typeface="ＭＳ 明朝"/>
                <a:ea typeface="ＭＳ 明朝"/>
                <a:cs typeface="ＭＳ 明朝"/>
              </a:rPr>
              <a:t>知識が不完全であると仮定する</a:t>
            </a:r>
            <a:r>
              <a:rPr kumimoji="1" lang="en-US" altLang="ja-JP" dirty="0" smtClean="0">
                <a:latin typeface="ＭＳ 明朝"/>
                <a:ea typeface="ＭＳ 明朝"/>
                <a:cs typeface="ＭＳ 明朝"/>
              </a:rPr>
              <a:t>.</a:t>
            </a:r>
          </a:p>
          <a:p>
            <a:pPr marL="0" indent="0">
              <a:buNone/>
            </a:pPr>
            <a:r>
              <a:rPr lang="ja-JP" altLang="en-US" dirty="0" smtClean="0">
                <a:latin typeface="ＭＳ 明朝"/>
                <a:ea typeface="ＭＳ 明朝"/>
                <a:cs typeface="ＭＳ 明朝"/>
              </a:rPr>
              <a:t>観測できるのは現在の状態だけである．</a:t>
            </a:r>
            <a:endParaRPr lang="en-US" altLang="ja-JP" dirty="0" smtClean="0">
              <a:latin typeface="ＭＳ 明朝"/>
              <a:ea typeface="ＭＳ 明朝"/>
              <a:cs typeface="ＭＳ 明朝"/>
            </a:endParaRPr>
          </a:p>
          <a:p>
            <a:pPr marL="0" indent="0">
              <a:buNone/>
            </a:pPr>
            <a:r>
              <a:rPr lang="ja-JP" altLang="en-US" dirty="0" smtClean="0">
                <a:latin typeface="ＭＳ 明朝"/>
                <a:ea typeface="ＭＳ 明朝"/>
                <a:cs typeface="ＭＳ 明朝"/>
              </a:rPr>
              <a:t>どの行動をとるとどのように状態が変化するのかはわかって</a:t>
            </a:r>
            <a:r>
              <a:rPr lang="ja-JP" altLang="en-US" dirty="0" smtClean="0">
                <a:latin typeface="ＭＳ 明朝"/>
                <a:ea typeface="ＭＳ 明朝"/>
                <a:cs typeface="ＭＳ 明朝"/>
              </a:rPr>
              <a:t>いない</a:t>
            </a:r>
            <a:endParaRPr lang="en-US" altLang="ja-JP" dirty="0" smtClean="0">
              <a:latin typeface="ＭＳ 明朝"/>
              <a:ea typeface="ＭＳ 明朝"/>
              <a:cs typeface="ＭＳ 明朝"/>
            </a:endParaRPr>
          </a:p>
          <a:p>
            <a:pPr marL="0" indent="0">
              <a:buNone/>
            </a:pPr>
            <a:r>
              <a:rPr lang="ja-JP" altLang="en-US" dirty="0">
                <a:latin typeface="ＭＳ 明朝"/>
                <a:ea typeface="ＭＳ 明朝"/>
                <a:cs typeface="ＭＳ 明朝"/>
              </a:rPr>
              <a:t>強化学習では行動の結果や与えられる報酬は</a:t>
            </a:r>
            <a:r>
              <a:rPr lang="ja-JP" altLang="en-US" dirty="0">
                <a:solidFill>
                  <a:srgbClr val="FF0000"/>
                </a:solidFill>
                <a:latin typeface="ＭＳ 明朝"/>
                <a:ea typeface="ＭＳ 明朝"/>
                <a:cs typeface="ＭＳ 明朝"/>
              </a:rPr>
              <a:t>確率的に</a:t>
            </a:r>
            <a:r>
              <a:rPr lang="ja-JP" altLang="en-US" dirty="0">
                <a:latin typeface="ＭＳ 明朝"/>
                <a:ea typeface="ＭＳ 明朝"/>
                <a:cs typeface="ＭＳ 明朝"/>
              </a:rPr>
              <a:t>変化する</a:t>
            </a:r>
            <a:endParaRPr lang="en-US" altLang="ja-JP" dirty="0" smtClean="0">
              <a:latin typeface="ＭＳ 明朝"/>
              <a:ea typeface="ＭＳ 明朝"/>
              <a:cs typeface="ＭＳ 明朝"/>
            </a:endParaRPr>
          </a:p>
          <a:p>
            <a:pPr marL="0" indent="0">
              <a:buNone/>
            </a:pPr>
            <a:r>
              <a:rPr lang="ja-JP" altLang="en-US" dirty="0">
                <a:solidFill>
                  <a:srgbClr val="FF0000"/>
                </a:solidFill>
                <a:latin typeface="ＭＳ 明朝"/>
                <a:ea typeface="ＭＳ 明朝"/>
                <a:cs typeface="ＭＳ 明朝"/>
              </a:rPr>
              <a:t>不完全</a:t>
            </a:r>
            <a:r>
              <a:rPr lang="ja-JP" altLang="en-US" dirty="0" smtClean="0">
                <a:solidFill>
                  <a:srgbClr val="FF0000"/>
                </a:solidFill>
                <a:latin typeface="ＭＳ 明朝"/>
                <a:ea typeface="ＭＳ 明朝"/>
                <a:cs typeface="ＭＳ 明朝"/>
              </a:rPr>
              <a:t>の知識の上で，知識を収集しながら最適な行動を計画</a:t>
            </a:r>
            <a:r>
              <a:rPr lang="ja-JP" altLang="en-US" dirty="0" smtClean="0">
                <a:latin typeface="ＭＳ 明朝"/>
                <a:ea typeface="ＭＳ 明朝"/>
                <a:cs typeface="ＭＳ 明朝"/>
              </a:rPr>
              <a:t>するかを考察すること</a:t>
            </a:r>
            <a:endParaRPr lang="en-US" altLang="ja-JP" dirty="0" smtClean="0">
              <a:latin typeface="ＭＳ 明朝"/>
              <a:ea typeface="ＭＳ 明朝"/>
              <a:cs typeface="ＭＳ 明朝"/>
            </a:endParaRPr>
          </a:p>
          <a:p>
            <a:pPr marL="0" indent="0">
              <a:buNone/>
            </a:pPr>
            <a:endParaRPr kumimoji="1" lang="ja-JP" altLang="en-US" dirty="0"/>
          </a:p>
        </p:txBody>
      </p:sp>
    </p:spTree>
    <p:extLst>
      <p:ext uri="{BB962C8B-B14F-4D97-AF65-F5344CB8AC3E}">
        <p14:creationId xmlns:p14="http://schemas.microsoft.com/office/powerpoint/2010/main" val="36921182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1" y="685800"/>
            <a:ext cx="10018713" cy="1290145"/>
          </a:xfrm>
        </p:spPr>
        <p:txBody>
          <a:bodyPr/>
          <a:lstStyle/>
          <a:p>
            <a:r>
              <a:rPr kumimoji="1" lang="ja-JP" altLang="en-US" dirty="0" smtClean="0">
                <a:solidFill>
                  <a:srgbClr val="FF0000"/>
                </a:solidFill>
                <a:latin typeface="ＭＳ 明朝"/>
                <a:ea typeface="ＭＳ 明朝"/>
                <a:cs typeface="ＭＳ 明朝"/>
              </a:rPr>
              <a:t>探索と利用のトレードオフ</a:t>
            </a:r>
            <a:endParaRPr kumimoji="1" lang="ja-JP" altLang="en-US" dirty="0">
              <a:solidFill>
                <a:srgbClr val="FF0000"/>
              </a:solidFill>
              <a:latin typeface="ＭＳ 明朝"/>
              <a:ea typeface="ＭＳ 明朝"/>
              <a:cs typeface="ＭＳ 明朝"/>
            </a:endParaRPr>
          </a:p>
        </p:txBody>
      </p:sp>
      <p:sp>
        <p:nvSpPr>
          <p:cNvPr id="3" name="コンテンツ プレースホルダー 2"/>
          <p:cNvSpPr>
            <a:spLocks noGrp="1"/>
          </p:cNvSpPr>
          <p:nvPr>
            <p:ph idx="1"/>
          </p:nvPr>
        </p:nvSpPr>
        <p:spPr>
          <a:xfrm>
            <a:off x="1484310" y="1975945"/>
            <a:ext cx="10018713" cy="3815255"/>
          </a:xfrm>
        </p:spPr>
        <p:txBody>
          <a:bodyPr>
            <a:normAutofit/>
          </a:bodyPr>
          <a:lstStyle/>
          <a:p>
            <a:pPr marL="0" indent="0" algn="ctr">
              <a:buNone/>
            </a:pPr>
            <a:r>
              <a:rPr lang="ja-JP" altLang="en-US" dirty="0" smtClean="0">
                <a:latin typeface="ＭＳ 明朝"/>
                <a:ea typeface="ＭＳ 明朝"/>
                <a:cs typeface="ＭＳ 明朝"/>
              </a:rPr>
              <a:t>これまでの学習結果を</a:t>
            </a:r>
            <a:r>
              <a:rPr lang="ja-JP" altLang="en-US" dirty="0" smtClean="0">
                <a:latin typeface="ＭＳ 明朝"/>
                <a:ea typeface="ＭＳ 明朝"/>
                <a:cs typeface="ＭＳ 明朝"/>
              </a:rPr>
              <a:t>利用</a:t>
            </a:r>
            <a:r>
              <a:rPr lang="ja-JP" altLang="en-US" dirty="0" smtClean="0">
                <a:latin typeface="ＭＳ 明朝"/>
                <a:ea typeface="ＭＳ 明朝"/>
                <a:cs typeface="ＭＳ 明朝"/>
              </a:rPr>
              <a:t>しようとすると</a:t>
            </a:r>
            <a:r>
              <a:rPr lang="ja-JP" altLang="en-US" dirty="0" smtClean="0">
                <a:latin typeface="ＭＳ 明朝"/>
                <a:ea typeface="ＭＳ 明朝"/>
                <a:cs typeface="ＭＳ 明朝"/>
              </a:rPr>
              <a:t>探索</a:t>
            </a:r>
            <a:r>
              <a:rPr lang="ja-JP" altLang="en-US" dirty="0" smtClean="0">
                <a:latin typeface="ＭＳ 明朝"/>
                <a:ea typeface="ＭＳ 明朝"/>
                <a:cs typeface="ＭＳ 明朝"/>
              </a:rPr>
              <a:t>が減って</a:t>
            </a:r>
            <a:r>
              <a:rPr lang="ja-JP" altLang="en-US" dirty="0" smtClean="0">
                <a:latin typeface="ＭＳ 明朝"/>
                <a:ea typeface="ＭＳ 明朝"/>
                <a:cs typeface="ＭＳ 明朝"/>
              </a:rPr>
              <a:t>しま</a:t>
            </a:r>
            <a:r>
              <a:rPr lang="ja-JP" altLang="en-US" dirty="0" smtClean="0">
                <a:latin typeface="ＭＳ 明朝"/>
                <a:ea typeface="ＭＳ 明朝"/>
                <a:cs typeface="ＭＳ 明朝"/>
              </a:rPr>
              <a:t>い</a:t>
            </a:r>
            <a:endParaRPr lang="en-US" altLang="ja-JP" dirty="0" smtClean="0">
              <a:latin typeface="ＭＳ 明朝"/>
              <a:ea typeface="ＭＳ 明朝"/>
              <a:cs typeface="ＭＳ 明朝"/>
            </a:endParaRPr>
          </a:p>
          <a:p>
            <a:pPr marL="0" indent="0" algn="ctr">
              <a:buNone/>
            </a:pPr>
            <a:r>
              <a:rPr lang="ja-JP" altLang="en-US" dirty="0" smtClean="0">
                <a:latin typeface="ＭＳ 明朝"/>
                <a:ea typeface="ＭＳ 明朝"/>
                <a:cs typeface="ＭＳ 明朝"/>
              </a:rPr>
              <a:t>↓</a:t>
            </a:r>
            <a:endParaRPr lang="en-US" altLang="ja-JP" dirty="0" smtClean="0">
              <a:latin typeface="ＭＳ 明朝"/>
              <a:ea typeface="ＭＳ 明朝"/>
              <a:cs typeface="ＭＳ 明朝"/>
            </a:endParaRPr>
          </a:p>
          <a:p>
            <a:pPr marL="0" indent="0" algn="ctr">
              <a:buNone/>
            </a:pPr>
            <a:r>
              <a:rPr lang="ja-JP" altLang="en-US" dirty="0" smtClean="0">
                <a:latin typeface="ＭＳ 明朝"/>
                <a:ea typeface="ＭＳ 明朝"/>
                <a:cs typeface="ＭＳ 明朝"/>
              </a:rPr>
              <a:t>機会</a:t>
            </a:r>
            <a:r>
              <a:rPr lang="ja-JP" altLang="en-US" dirty="0" smtClean="0">
                <a:latin typeface="ＭＳ 明朝"/>
                <a:ea typeface="ＭＳ 明朝"/>
                <a:cs typeface="ＭＳ 明朝"/>
              </a:rPr>
              <a:t>損失</a:t>
            </a:r>
            <a:r>
              <a:rPr lang="en-US" altLang="ja-JP" dirty="0" smtClean="0">
                <a:latin typeface="ＭＳ 明朝"/>
                <a:ea typeface="ＭＳ 明朝"/>
                <a:cs typeface="ＭＳ 明朝"/>
              </a:rPr>
              <a:t>(</a:t>
            </a:r>
            <a:r>
              <a:rPr lang="ja-JP" altLang="en-US" dirty="0" smtClean="0">
                <a:latin typeface="ＭＳ 明朝"/>
                <a:ea typeface="ＭＳ 明朝"/>
                <a:cs typeface="ＭＳ 明朝"/>
              </a:rPr>
              <a:t>実際に発生した損失ではなく，最善の意思決定をしないことによってより多くの利益を得る機会を逃すことで生じる損失</a:t>
            </a:r>
            <a:r>
              <a:rPr lang="en-US" altLang="ja-JP" dirty="0" smtClean="0">
                <a:latin typeface="ＭＳ 明朝"/>
                <a:ea typeface="ＭＳ 明朝"/>
                <a:cs typeface="ＭＳ 明朝"/>
              </a:rPr>
              <a:t>)</a:t>
            </a:r>
            <a:r>
              <a:rPr lang="ja-JP" altLang="en-US" dirty="0" smtClean="0">
                <a:latin typeface="ＭＳ 明朝"/>
                <a:ea typeface="ＭＳ 明朝"/>
                <a:cs typeface="ＭＳ 明朝"/>
              </a:rPr>
              <a:t>が</a:t>
            </a:r>
            <a:r>
              <a:rPr lang="ja-JP" altLang="en-US" dirty="0" smtClean="0">
                <a:latin typeface="ＭＳ 明朝"/>
                <a:ea typeface="ＭＳ 明朝"/>
                <a:cs typeface="ＭＳ 明朝"/>
              </a:rPr>
              <a:t>増える</a:t>
            </a:r>
            <a:endParaRPr lang="en-US" altLang="ja-JP" dirty="0" smtClean="0">
              <a:latin typeface="ＭＳ 明朝"/>
              <a:ea typeface="ＭＳ 明朝"/>
              <a:cs typeface="ＭＳ 明朝"/>
            </a:endParaRPr>
          </a:p>
          <a:p>
            <a:pPr marL="0" indent="0" algn="ctr">
              <a:buNone/>
            </a:pPr>
            <a:r>
              <a:rPr lang="ja-JP" altLang="en-US" dirty="0" smtClean="0">
                <a:latin typeface="ＭＳ 明朝"/>
                <a:ea typeface="ＭＳ 明朝"/>
                <a:cs typeface="ＭＳ 明朝"/>
              </a:rPr>
              <a:t>探索</a:t>
            </a:r>
            <a:r>
              <a:rPr lang="ja-JP" altLang="en-US" dirty="0" smtClean="0">
                <a:latin typeface="ＭＳ 明朝"/>
                <a:ea typeface="ＭＳ 明朝"/>
                <a:cs typeface="ＭＳ 明朝"/>
              </a:rPr>
              <a:t>を増やそう</a:t>
            </a:r>
            <a:endParaRPr lang="en-US" altLang="ja-JP" dirty="0">
              <a:latin typeface="ＭＳ 明朝"/>
              <a:ea typeface="ＭＳ 明朝"/>
              <a:cs typeface="ＭＳ 明朝"/>
            </a:endParaRPr>
          </a:p>
          <a:p>
            <a:pPr marL="0" indent="0" algn="ctr">
              <a:buNone/>
            </a:pPr>
            <a:r>
              <a:rPr lang="ja-JP" altLang="en-US" dirty="0" smtClean="0">
                <a:latin typeface="ＭＳ 明朝"/>
                <a:ea typeface="ＭＳ 明朝"/>
                <a:cs typeface="ＭＳ 明朝"/>
              </a:rPr>
              <a:t>↓</a:t>
            </a:r>
            <a:endParaRPr lang="en-US" altLang="ja-JP" dirty="0" smtClean="0">
              <a:latin typeface="ＭＳ 明朝"/>
              <a:ea typeface="ＭＳ 明朝"/>
              <a:cs typeface="ＭＳ 明朝"/>
            </a:endParaRPr>
          </a:p>
          <a:p>
            <a:pPr marL="0" indent="0" algn="ctr">
              <a:buNone/>
            </a:pPr>
            <a:r>
              <a:rPr lang="ja-JP" altLang="en-US" dirty="0">
                <a:latin typeface="ＭＳ 明朝"/>
                <a:ea typeface="ＭＳ 明朝"/>
                <a:cs typeface="ＭＳ 明朝"/>
              </a:rPr>
              <a:t>学習</a:t>
            </a:r>
            <a:r>
              <a:rPr lang="ja-JP" altLang="en-US" dirty="0" smtClean="0">
                <a:latin typeface="ＭＳ 明朝"/>
                <a:ea typeface="ＭＳ 明朝"/>
                <a:cs typeface="ＭＳ 明朝"/>
              </a:rPr>
              <a:t>した最良の行動とは異なる行動が増えるため，得られる報酬が減る</a:t>
            </a:r>
            <a:endParaRPr lang="en-US" altLang="ja-JP" dirty="0">
              <a:latin typeface="ＭＳ 明朝"/>
              <a:ea typeface="ＭＳ 明朝"/>
              <a:cs typeface="ＭＳ 明朝"/>
            </a:endParaRPr>
          </a:p>
        </p:txBody>
      </p:sp>
    </p:spTree>
    <p:extLst>
      <p:ext uri="{BB962C8B-B14F-4D97-AF65-F5344CB8AC3E}">
        <p14:creationId xmlns:p14="http://schemas.microsoft.com/office/powerpoint/2010/main" val="86961550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視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TM03457496[[fn=視差]]</Template>
  <TotalTime>418</TotalTime>
  <Words>1016</Words>
  <Application>Microsoft Macintosh PowerPoint</Application>
  <PresentationFormat>ユーザー設定</PresentationFormat>
  <Paragraphs>90</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視差</vt:lpstr>
      <vt:lpstr>強化学習入門</vt:lpstr>
      <vt:lpstr>このワークショップの目標</vt:lpstr>
      <vt:lpstr>PowerPoint プレゼンテーション</vt:lpstr>
      <vt:lpstr>強化学習とは？</vt:lpstr>
      <vt:lpstr>PowerPoint プレゼンテーション</vt:lpstr>
      <vt:lpstr>PowerPoint プレゼンテーション</vt:lpstr>
      <vt:lpstr>PowerPoint プレゼンテーション</vt:lpstr>
      <vt:lpstr>強化学習思考の核心</vt:lpstr>
      <vt:lpstr>探索と利用のトレードオフ</vt:lpstr>
      <vt:lpstr>PowerPoint プレゼンテーション</vt:lpstr>
      <vt:lpstr>多腕バンディット問題</vt:lpstr>
      <vt:lpstr>PowerPoint プレゼンテーション</vt:lpstr>
      <vt:lpstr>目的</vt:lpstr>
      <vt:lpstr>PowerPoint プレゼンテーション</vt:lpstr>
      <vt:lpstr>Greedyアルゴリズム</vt:lpstr>
      <vt:lpstr>アルゴリズムの問題点</vt:lpstr>
      <vt:lpstr>ε-greedyアルゴリズム</vt:lpstr>
      <vt:lpstr>コードで理解しよう</vt:lpstr>
    </vt:vector>
  </TitlesOfParts>
  <Company>総合メディアセンター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強化学習入門</dc:title>
  <dc:creator>東京電機大学</dc:creator>
  <cp:lastModifiedBy>高松 USER</cp:lastModifiedBy>
  <cp:revision>44</cp:revision>
  <dcterms:created xsi:type="dcterms:W3CDTF">2017-11-11T04:17:08Z</dcterms:created>
  <dcterms:modified xsi:type="dcterms:W3CDTF">2017-11-15T16:51:22Z</dcterms:modified>
</cp:coreProperties>
</file>