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62" r:id="rId3"/>
    <p:sldId id="257" r:id="rId4"/>
    <p:sldId id="258" r:id="rId5"/>
    <p:sldId id="259" r:id="rId6"/>
    <p:sldId id="260" r:id="rId7"/>
    <p:sldId id="261" r:id="rId8"/>
    <p:sldId id="266" r:id="rId9"/>
    <p:sldId id="263" r:id="rId10"/>
    <p:sldId id="267"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402362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4329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228657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9497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411519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7901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8625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79308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6620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93074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27267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88041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60918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94693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81466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88759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0089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B4598-DA85-4111-81CF-708D8B06438A}" type="datetimeFigureOut">
              <a:rPr kumimoji="1" lang="ja-JP" altLang="en-US" smtClean="0"/>
              <a:t>2017/11/15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79563942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kototakamats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eeexplore.ieee.org/stamp/stamp.jsp?arnumber=7123527" TargetMode="External"/><Relationship Id="rId2" Type="http://schemas.openxmlformats.org/officeDocument/2006/relationships/hyperlink" Target="https://gogameguru.com/i/2016/03/deepmind-mastering-go.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524000" y="1090832"/>
            <a:ext cx="9144000" cy="2387600"/>
          </a:xfrm>
        </p:spPr>
        <p:txBody>
          <a:bodyPr/>
          <a:lstStyle/>
          <a:p>
            <a:pPr algn="ctr"/>
            <a:r>
              <a:rPr kumimoji="1" lang="ja-JP" altLang="en-US" dirty="0" smtClean="0">
                <a:latin typeface="游明朝" panose="02020400000000000000" pitchFamily="18" charset="-128"/>
                <a:ea typeface="游明朝" panose="02020400000000000000" pitchFamily="18" charset="-128"/>
              </a:rPr>
              <a:t>強化学習入門</a:t>
            </a:r>
            <a:endParaRPr kumimoji="1" lang="ja-JP" altLang="en-US" dirty="0">
              <a:latin typeface="游明朝" panose="02020400000000000000" pitchFamily="18" charset="-128"/>
              <a:ea typeface="游明朝" panose="02020400000000000000" pitchFamily="18" charset="-128"/>
            </a:endParaRPr>
          </a:p>
        </p:txBody>
      </p:sp>
      <p:sp>
        <p:nvSpPr>
          <p:cNvPr id="6" name="サブタイトル 5"/>
          <p:cNvSpPr>
            <a:spLocks noGrp="1"/>
          </p:cNvSpPr>
          <p:nvPr>
            <p:ph type="subTitle" idx="1"/>
          </p:nvPr>
        </p:nvSpPr>
        <p:spPr/>
        <p:txBody>
          <a:bodyPr>
            <a:normAutofit/>
          </a:bodyPr>
          <a:lstStyle/>
          <a:p>
            <a:r>
              <a:rPr kumimoji="1" lang="en-US" altLang="ja-JP" sz="3600" dirty="0" smtClean="0">
                <a:latin typeface="游明朝" panose="02020400000000000000" pitchFamily="18" charset="-128"/>
                <a:ea typeface="游明朝" panose="02020400000000000000" pitchFamily="18" charset="-128"/>
              </a:rPr>
              <a:t>16EC68</a:t>
            </a:r>
          </a:p>
          <a:p>
            <a:r>
              <a:rPr kumimoji="1" lang="ja-JP" altLang="en-US" sz="3600" dirty="0" smtClean="0">
                <a:latin typeface="游明朝" panose="02020400000000000000" pitchFamily="18" charset="-128"/>
                <a:ea typeface="游明朝" panose="02020400000000000000" pitchFamily="18" charset="-128"/>
              </a:rPr>
              <a:t>高松　真</a:t>
            </a:r>
            <a:endParaRPr kumimoji="1" lang="ja-JP" altLang="en-US" sz="36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628393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p:cNvSpPr txBox="1"/>
              <p:nvPr/>
            </p:nvSpPr>
            <p:spPr>
              <a:xfrm>
                <a:off x="2635622" y="1954307"/>
                <a:ext cx="8973671" cy="2980560"/>
              </a:xfrm>
              <a:prstGeom prst="rect">
                <a:avLst/>
              </a:prstGeom>
              <a:noFill/>
            </p:spPr>
            <p:txBody>
              <a:bodyPr wrap="square" rtlCol="0">
                <a:spAutoFit/>
              </a:bodyPr>
              <a:lstStyle/>
              <a:p>
                <a:r>
                  <a:rPr kumimoji="1" lang="ja-JP" altLang="en-US" sz="2400" dirty="0" smtClean="0">
                    <a:latin typeface="游明朝" panose="02020400000000000000" pitchFamily="18" charset="-128"/>
                    <a:ea typeface="游明朝" panose="02020400000000000000" pitchFamily="18" charset="-128"/>
                  </a:rPr>
                  <a:t>まだｎ回選んだことがない腕の場合，その腕を選ぶ</a:t>
                </a:r>
                <a:endParaRPr kumimoji="1" lang="en-US" altLang="ja-JP" sz="2400" dirty="0" smtClean="0">
                  <a:latin typeface="游明朝" panose="02020400000000000000" pitchFamily="18" charset="-128"/>
                  <a:ea typeface="游明朝" panose="02020400000000000000" pitchFamily="18" charset="-128"/>
                </a:endParaRPr>
              </a:p>
              <a:p>
                <a:r>
                  <a:rPr kumimoji="1" lang="ja-JP" altLang="en-US" sz="2400" dirty="0" smtClean="0">
                    <a:latin typeface="游明朝" panose="02020400000000000000" pitchFamily="18" charset="-128"/>
                    <a:ea typeface="游明朝" panose="02020400000000000000" pitchFamily="18" charset="-128"/>
                  </a:rPr>
                  <a:t>それ以外の場合，すべての腕に対して，これまでの報酬の平均を計算する</a:t>
                </a:r>
                <a:endParaRPr kumimoji="1" lang="en-US" altLang="ja-JP" sz="2400" dirty="0" smtClean="0">
                  <a:latin typeface="游明朝" panose="02020400000000000000" pitchFamily="18" charset="-128"/>
                  <a:ea typeface="游明朝" panose="02020400000000000000" pitchFamily="18" charset="-128"/>
                </a:endParaRPr>
              </a:p>
              <a:p>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𝜇</m:t>
                      </m:r>
                      <m:r>
                        <a:rPr kumimoji="1" lang="en-US" altLang="ja-JP" sz="2400" i="1" smtClean="0">
                          <a:latin typeface="Cambria Math" panose="02040503050406030204" pitchFamily="18" charset="0"/>
                          <a:ea typeface="Cambria Math" panose="02040503050406030204" pitchFamily="18" charset="0"/>
                        </a:rPr>
                        <m:t>=</m:t>
                      </m:r>
                      <m:f>
                        <m:fPr>
                          <m:ctrlPr>
                            <a:rPr kumimoji="1" lang="en-US" altLang="ja-JP" sz="2400" i="1" smtClean="0">
                              <a:latin typeface="Cambria Math" panose="02040503050406030204" pitchFamily="18" charset="0"/>
                              <a:ea typeface="Cambria Math" panose="02040503050406030204" pitchFamily="18" charset="0"/>
                            </a:rPr>
                          </m:ctrlPr>
                        </m:fPr>
                        <m:num>
                          <m:r>
                            <a:rPr kumimoji="1" lang="ja-JP" altLang="en-US" sz="2400" i="1">
                              <a:latin typeface="Cambria Math" panose="02040503050406030204" pitchFamily="18" charset="0"/>
                              <a:ea typeface="Cambria Math" panose="02040503050406030204" pitchFamily="18" charset="0"/>
                            </a:rPr>
                            <m:t>これまで</m:t>
                          </m:r>
                          <m:r>
                            <a:rPr kumimoji="1" lang="ja-JP" altLang="en-US" sz="2400" i="1" smtClean="0">
                              <a:latin typeface="Cambria Math" panose="02040503050406030204" pitchFamily="18" charset="0"/>
                              <a:ea typeface="Cambria Math" panose="02040503050406030204" pitchFamily="18" charset="0"/>
                            </a:rPr>
                            <m:t>腕</m:t>
                          </m:r>
                          <m:r>
                            <m:rPr>
                              <m:sty m:val="p"/>
                            </m:rPr>
                            <a:rPr kumimoji="1" lang="en-US" altLang="ja-JP" sz="2400" i="1">
                              <a:latin typeface="Cambria Math" panose="02040503050406030204" pitchFamily="18" charset="0"/>
                              <a:ea typeface="Cambria Math" panose="02040503050406030204" pitchFamily="18" charset="0"/>
                            </a:rPr>
                            <m:t>i</m:t>
                          </m:r>
                          <m:r>
                            <a:rPr kumimoji="1" lang="ja-JP" altLang="en-US" sz="2400" i="1" smtClean="0">
                              <a:latin typeface="Cambria Math" panose="02040503050406030204" pitchFamily="18" charset="0"/>
                              <a:ea typeface="Cambria Math" panose="02040503050406030204" pitchFamily="18" charset="0"/>
                            </a:rPr>
                            <m:t>から</m:t>
                          </m:r>
                          <m:r>
                            <a:rPr kumimoji="1" lang="ja-JP" altLang="en-US" sz="2400" i="1">
                              <a:latin typeface="Cambria Math" panose="02040503050406030204" pitchFamily="18" charset="0"/>
                              <a:ea typeface="Cambria Math" panose="02040503050406030204" pitchFamily="18" charset="0"/>
                            </a:rPr>
                            <m:t>得られた</m:t>
                          </m:r>
                          <m:r>
                            <a:rPr kumimoji="1" lang="ja-JP" altLang="en-US" sz="2400" i="1" smtClean="0">
                              <a:latin typeface="Cambria Math" panose="02040503050406030204" pitchFamily="18" charset="0"/>
                              <a:ea typeface="Cambria Math" panose="02040503050406030204" pitchFamily="18" charset="0"/>
                            </a:rPr>
                            <m:t>報酬の</m:t>
                          </m:r>
                          <m:r>
                            <a:rPr kumimoji="1" lang="ja-JP" altLang="en-US" sz="2400" i="1">
                              <a:latin typeface="Cambria Math" panose="02040503050406030204" pitchFamily="18" charset="0"/>
                              <a:ea typeface="Cambria Math" panose="02040503050406030204" pitchFamily="18" charset="0"/>
                            </a:rPr>
                            <m:t>和</m:t>
                          </m:r>
                        </m:num>
                        <m:den>
                          <m:r>
                            <a:rPr kumimoji="1" lang="ja-JP" altLang="en-US" sz="2400" i="1">
                              <a:latin typeface="Cambria Math" panose="02040503050406030204" pitchFamily="18" charset="0"/>
                              <a:ea typeface="Cambria Math" panose="02040503050406030204" pitchFamily="18" charset="0"/>
                            </a:rPr>
                            <m:t>これまで</m:t>
                          </m:r>
                          <m:r>
                            <a:rPr kumimoji="1" lang="ja-JP" altLang="en-US" sz="2400" i="1" smtClean="0">
                              <a:latin typeface="Cambria Math" panose="02040503050406030204" pitchFamily="18" charset="0"/>
                              <a:ea typeface="Cambria Math" panose="02040503050406030204" pitchFamily="18" charset="0"/>
                            </a:rPr>
                            <m:t>腕</m:t>
                          </m:r>
                          <m:r>
                            <m:rPr>
                              <m:sty m:val="p"/>
                            </m:rPr>
                            <a:rPr kumimoji="1" lang="en-US" altLang="ja-JP" sz="2400" i="1">
                              <a:latin typeface="Cambria Math" panose="02040503050406030204" pitchFamily="18" charset="0"/>
                              <a:ea typeface="Cambria Math" panose="02040503050406030204" pitchFamily="18" charset="0"/>
                            </a:rPr>
                            <m:t>i</m:t>
                          </m:r>
                          <m:r>
                            <a:rPr kumimoji="1" lang="ja-JP" altLang="en-US" sz="2400" i="1" smtClean="0">
                              <a:latin typeface="Cambria Math" panose="02040503050406030204" pitchFamily="18" charset="0"/>
                              <a:ea typeface="Cambria Math" panose="02040503050406030204" pitchFamily="18" charset="0"/>
                            </a:rPr>
                            <m:t>を</m:t>
                          </m:r>
                          <m:r>
                            <a:rPr kumimoji="1" lang="ja-JP" altLang="en-US" sz="2400" i="1">
                              <a:latin typeface="Cambria Math" panose="02040503050406030204" pitchFamily="18" charset="0"/>
                              <a:ea typeface="Cambria Math" panose="02040503050406030204" pitchFamily="18" charset="0"/>
                            </a:rPr>
                            <m:t>プレイ</m:t>
                          </m:r>
                          <m:r>
                            <a:rPr kumimoji="1" lang="ja-JP" altLang="en-US" sz="2400" i="1" smtClean="0">
                              <a:latin typeface="Cambria Math" panose="02040503050406030204" pitchFamily="18" charset="0"/>
                              <a:ea typeface="Cambria Math" panose="02040503050406030204" pitchFamily="18" charset="0"/>
                            </a:rPr>
                            <m:t>した</m:t>
                          </m:r>
                          <m:r>
                            <a:rPr kumimoji="1" lang="ja-JP" altLang="en-US" sz="2400" i="1">
                              <a:latin typeface="Cambria Math" panose="02040503050406030204" pitchFamily="18" charset="0"/>
                              <a:ea typeface="Cambria Math" panose="02040503050406030204" pitchFamily="18" charset="0"/>
                            </a:rPr>
                            <m:t>回数</m:t>
                          </m:r>
                        </m:den>
                      </m:f>
                    </m:oMath>
                  </m:oMathPara>
                </a14:m>
                <a:endParaRPr kumimoji="1" lang="en-US" altLang="ja-JP" sz="2400" dirty="0" smtClean="0"/>
              </a:p>
              <a:p>
                <a:endParaRPr kumimoji="1" lang="en-US" altLang="ja-JP" sz="2400" dirty="0" smtClean="0">
                  <a:latin typeface="游明朝" panose="02020400000000000000" pitchFamily="18" charset="-128"/>
                  <a:ea typeface="游明朝" panose="02020400000000000000" pitchFamily="18" charset="-128"/>
                </a:endParaRPr>
              </a:p>
              <a:p>
                <a14:m>
                  <m:oMath xmlns:m="http://schemas.openxmlformats.org/officeDocument/2006/math">
                    <m:r>
                      <a:rPr kumimoji="1" lang="ja-JP" altLang="en-US" sz="2400" i="1" smtClean="0">
                        <a:latin typeface="Cambria Math" panose="02040503050406030204" pitchFamily="18" charset="0"/>
                        <a:ea typeface="游明朝" panose="02020400000000000000" pitchFamily="18" charset="-128"/>
                      </a:rPr>
                      <m:t>𝜇</m:t>
                    </m:r>
                    <m:r>
                      <a:rPr kumimoji="1" lang="ja-JP" altLang="en-US" sz="2400" i="1">
                        <a:latin typeface="Cambria Math" panose="02040503050406030204" pitchFamily="18" charset="0"/>
                        <a:ea typeface="游明朝" panose="02020400000000000000" pitchFamily="18" charset="-128"/>
                      </a:rPr>
                      <m:t>が</m:t>
                    </m:r>
                  </m:oMath>
                </a14:m>
                <a:r>
                  <a:rPr kumimoji="1" lang="ja-JP" altLang="en-US" sz="2400" dirty="0" smtClean="0">
                    <a:latin typeface="游明朝" panose="02020400000000000000" pitchFamily="18" charset="-128"/>
                    <a:ea typeface="游明朝" panose="02020400000000000000" pitchFamily="18" charset="-128"/>
                  </a:rPr>
                  <a:t>最大の腕を選ぶ</a:t>
                </a:r>
                <a:endParaRPr kumimoji="1" lang="en-US" altLang="ja-JP" sz="2400" dirty="0">
                  <a:latin typeface="游明朝" panose="02020400000000000000" pitchFamily="18" charset="-128"/>
                  <a:ea typeface="游明朝" panose="02020400000000000000" pitchFamily="18" charset="-128"/>
                </a:endParaRPr>
              </a:p>
              <a:p>
                <a:endParaRPr kumimoji="1" lang="ja-JP" altLang="en-US"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2635622" y="1954307"/>
                <a:ext cx="8973671" cy="2980560"/>
              </a:xfrm>
              <a:prstGeom prst="rect">
                <a:avLst/>
              </a:prstGeom>
              <a:blipFill rotWithShape="0">
                <a:blip r:embed="rId2"/>
                <a:stretch>
                  <a:fillRect l="-1019" t="-16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575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9007" y="219636"/>
            <a:ext cx="10018713" cy="1752599"/>
          </a:xfrm>
        </p:spPr>
        <p:txBody>
          <a:bodyPr/>
          <a:lstStyle/>
          <a:p>
            <a:r>
              <a:rPr kumimoji="1" lang="ja-JP" altLang="en-US" dirty="0" smtClean="0">
                <a:latin typeface="游明朝" panose="02020400000000000000" pitchFamily="18" charset="-128"/>
                <a:ea typeface="游明朝" panose="02020400000000000000" pitchFamily="18" charset="-128"/>
              </a:rPr>
              <a:t>アルゴリズムの問題点</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165411" y="1819835"/>
            <a:ext cx="10945906" cy="4491319"/>
          </a:xfrm>
        </p:spPr>
        <p:txBody>
          <a:bodyPr>
            <a:normAutofit/>
          </a:bodyPr>
          <a:lstStyle/>
          <a:p>
            <a:pPr marL="0" indent="0">
              <a:buNone/>
            </a:pPr>
            <a:r>
              <a:rPr lang="ja-JP" altLang="en-US" dirty="0" smtClean="0">
                <a:latin typeface="游明朝" panose="02020400000000000000" pitchFamily="18" charset="-128"/>
                <a:ea typeface="游明朝" panose="02020400000000000000" pitchFamily="18" charset="-128"/>
              </a:rPr>
              <a:t>どの程度情報を収集できれば十分となるの</a:t>
            </a:r>
            <a:r>
              <a:rPr lang="ja-JP" altLang="en-US" dirty="0">
                <a:latin typeface="游明朝" panose="02020400000000000000" pitchFamily="18" charset="-128"/>
                <a:ea typeface="游明朝" panose="02020400000000000000" pitchFamily="18" charset="-128"/>
              </a:rPr>
              <a:t>か</a:t>
            </a:r>
            <a:r>
              <a:rPr lang="ja-JP" altLang="en-US" dirty="0" smtClean="0">
                <a:latin typeface="游明朝" panose="02020400000000000000" pitchFamily="18" charset="-128"/>
                <a:ea typeface="游明朝" panose="02020400000000000000" pitchFamily="18" charset="-128"/>
              </a:rPr>
              <a:t>？試行回数を増やせばより正確な期待値を見積もれる．最適でない腕を含めて試行回数を賭けると得られる払い戻し額は減る．</a:t>
            </a:r>
            <a:endParaRPr lang="en-US" altLang="ja-JP" dirty="0" smtClean="0">
              <a:latin typeface="游明朝" panose="02020400000000000000" pitchFamily="18" charset="-128"/>
              <a:ea typeface="游明朝" panose="02020400000000000000" pitchFamily="18" charset="-128"/>
            </a:endParaRPr>
          </a:p>
          <a:p>
            <a:pPr marL="0" indent="0">
              <a:buNone/>
            </a:pPr>
            <a:r>
              <a:rPr lang="ja-JP" altLang="en-US" dirty="0" smtClean="0">
                <a:latin typeface="游明朝" panose="02020400000000000000" pitchFamily="18" charset="-128"/>
                <a:ea typeface="游明朝" panose="02020400000000000000" pitchFamily="18" charset="-128"/>
              </a:rPr>
              <a:t>少ない探索で最適な腕を見つけられれば得られる払い戻し額は多い</a:t>
            </a:r>
            <a:r>
              <a:rPr lang="en-US" altLang="ja-JP" dirty="0" smtClean="0">
                <a:latin typeface="游明朝" panose="02020400000000000000" pitchFamily="18" charset="-128"/>
                <a:ea typeface="游明朝" panose="02020400000000000000" pitchFamily="18" charset="-128"/>
              </a:rPr>
              <a:t>(</a:t>
            </a:r>
            <a:r>
              <a:rPr lang="ja-JP" altLang="en-US" dirty="0" smtClean="0">
                <a:latin typeface="游明朝" panose="02020400000000000000" pitchFamily="18" charset="-128"/>
                <a:ea typeface="游明朝" panose="02020400000000000000" pitchFamily="18" charset="-128"/>
              </a:rPr>
              <a:t>探索コストは少ないほうが望ましい</a:t>
            </a:r>
            <a:r>
              <a:rPr lang="en-US" altLang="ja-JP" dirty="0" smtClean="0">
                <a:latin typeface="游明朝" panose="02020400000000000000" pitchFamily="18" charset="-128"/>
                <a:ea typeface="游明朝" panose="02020400000000000000" pitchFamily="18" charset="-128"/>
              </a:rPr>
              <a:t>)</a:t>
            </a:r>
            <a:r>
              <a:rPr lang="ja-JP" altLang="en-US" dirty="0" err="1" smtClean="0">
                <a:latin typeface="游明朝" panose="02020400000000000000" pitchFamily="18" charset="-128"/>
                <a:ea typeface="游明朝" panose="02020400000000000000" pitchFamily="18" charset="-128"/>
              </a:rPr>
              <a:t>，</a:t>
            </a:r>
            <a:r>
              <a:rPr lang="ja-JP" altLang="en-US" dirty="0" smtClean="0">
                <a:latin typeface="游明朝" panose="02020400000000000000" pitchFamily="18" charset="-128"/>
                <a:ea typeface="游明朝" panose="02020400000000000000" pitchFamily="18" charset="-128"/>
              </a:rPr>
              <a:t>一方，試行回数が少ないと最適でない腕を選択してしまう可能性が増える．</a:t>
            </a:r>
            <a:endParaRPr lang="en-US" altLang="ja-JP" dirty="0">
              <a:latin typeface="游明朝" panose="02020400000000000000" pitchFamily="18" charset="-128"/>
              <a:ea typeface="游明朝" panose="02020400000000000000" pitchFamily="18" charset="-128"/>
            </a:endParaRPr>
          </a:p>
          <a:p>
            <a:pPr marL="0" indent="0" algn="ctr">
              <a:buNone/>
            </a:pPr>
            <a:r>
              <a:rPr lang="ja-JP" altLang="en-US" dirty="0" smtClean="0">
                <a:solidFill>
                  <a:srgbClr val="FF0000"/>
                </a:solidFill>
                <a:latin typeface="游明朝" panose="02020400000000000000" pitchFamily="18" charset="-128"/>
                <a:ea typeface="游明朝" panose="02020400000000000000" pitchFamily="18" charset="-128"/>
              </a:rPr>
              <a:t>探索</a:t>
            </a:r>
            <a:r>
              <a:rPr lang="ja-JP" altLang="en-US" dirty="0">
                <a:solidFill>
                  <a:srgbClr val="FF0000"/>
                </a:solidFill>
                <a:latin typeface="游明朝" panose="02020400000000000000" pitchFamily="18" charset="-128"/>
                <a:ea typeface="游明朝" panose="02020400000000000000" pitchFamily="18" charset="-128"/>
              </a:rPr>
              <a:t>と利用の</a:t>
            </a:r>
            <a:r>
              <a:rPr lang="ja-JP" altLang="en-US" dirty="0" smtClean="0">
                <a:solidFill>
                  <a:srgbClr val="FF0000"/>
                </a:solidFill>
                <a:latin typeface="游明朝" panose="02020400000000000000" pitchFamily="18" charset="-128"/>
                <a:ea typeface="游明朝" panose="02020400000000000000" pitchFamily="18" charset="-128"/>
              </a:rPr>
              <a:t>トレードオフ</a:t>
            </a:r>
            <a:r>
              <a:rPr lang="ja-JP" altLang="en-US" dirty="0" smtClean="0">
                <a:latin typeface="游明朝" panose="02020400000000000000" pitchFamily="18" charset="-128"/>
                <a:ea typeface="游明朝" panose="02020400000000000000" pitchFamily="18" charset="-128"/>
              </a:rPr>
              <a:t>のジレンマ</a:t>
            </a: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smtClean="0">
                <a:latin typeface="游明朝" panose="02020400000000000000" pitchFamily="18" charset="-128"/>
                <a:ea typeface="游明朝" panose="02020400000000000000" pitchFamily="18" charset="-128"/>
              </a:rPr>
              <a:t>↓</a:t>
            </a: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a:latin typeface="游明朝" panose="02020400000000000000" pitchFamily="18" charset="-128"/>
                <a:ea typeface="游明朝" panose="02020400000000000000" pitchFamily="18" charset="-128"/>
              </a:rPr>
              <a:t>利用と探索を織り交ぜてコストを減らしつつリスクを漸減させることが</a:t>
            </a:r>
            <a:r>
              <a:rPr lang="ja-JP" altLang="en-US" dirty="0" smtClean="0">
                <a:latin typeface="游明朝" panose="02020400000000000000" pitchFamily="18" charset="-128"/>
                <a:ea typeface="游明朝" panose="02020400000000000000" pitchFamily="18" charset="-128"/>
              </a:rPr>
              <a:t>可能</a:t>
            </a:r>
            <a:endParaRPr lang="en-US" altLang="ja-JP" dirty="0" smtClean="0">
              <a:latin typeface="游明朝" panose="02020400000000000000" pitchFamily="18" charset="-128"/>
              <a:ea typeface="游明朝" panose="02020400000000000000" pitchFamily="18" charset="-128"/>
            </a:endParaRPr>
          </a:p>
          <a:p>
            <a:pPr marL="0" indent="0">
              <a:buNone/>
            </a:pPr>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363508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09" y="156884"/>
            <a:ext cx="10018713" cy="1752599"/>
          </a:xfrm>
        </p:spPr>
        <p:txBody>
          <a:bodyPr/>
          <a:lstStyle/>
          <a:p>
            <a:r>
              <a:rPr kumimoji="1" lang="en-US" altLang="ja-JP" dirty="0" smtClean="0">
                <a:latin typeface="Times New Roman" panose="02020603050405020304" pitchFamily="18" charset="0"/>
                <a:cs typeface="Times New Roman" panose="02020603050405020304" pitchFamily="18" charset="0"/>
              </a:rPr>
              <a:t>ε-greedy</a:t>
            </a:r>
            <a:r>
              <a:rPr kumimoji="1" lang="ja-JP" altLang="en-US" dirty="0" smtClean="0">
                <a:latin typeface="游明朝" panose="02020400000000000000" pitchFamily="18" charset="-128"/>
                <a:ea typeface="游明朝" panose="02020400000000000000" pitchFamily="18" charset="-128"/>
                <a:cs typeface="Times New Roman" panose="02020603050405020304" pitchFamily="18" charset="0"/>
              </a:rPr>
              <a:t>アルゴリズム</a:t>
            </a:r>
            <a:endParaRPr kumimoji="1" lang="ja-JP" altLang="en-US" dirty="0">
              <a:latin typeface="游明朝" panose="02020400000000000000" pitchFamily="18" charset="-128"/>
              <a:ea typeface="游明朝" panose="02020400000000000000" pitchFamily="18" charset="-128"/>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71181" y="1757081"/>
                <a:ext cx="10018713" cy="3711390"/>
              </a:xfrm>
            </p:spPr>
            <p:txBody>
              <a:bodyPr>
                <a:normAutofit/>
              </a:bodyPr>
              <a:lstStyle/>
              <a:p>
                <a:pPr marL="0" indent="0">
                  <a:buNone/>
                </a:pPr>
                <a:r>
                  <a:rPr kumimoji="1" lang="ja-JP" altLang="en-US" dirty="0" smtClean="0">
                    <a:latin typeface="游明朝" panose="02020400000000000000" pitchFamily="18" charset="-128"/>
                    <a:ea typeface="游明朝" panose="02020400000000000000" pitchFamily="18" charset="-128"/>
                  </a:rPr>
                  <a:t>確率</a:t>
                </a:r>
                <a:r>
                  <a:rPr kumimoji="1" lang="en-US" altLang="ja-JP" dirty="0" smtClean="0">
                    <a:latin typeface="游明朝" panose="02020400000000000000" pitchFamily="18" charset="-128"/>
                    <a:ea typeface="游明朝" panose="02020400000000000000" pitchFamily="18" charset="-128"/>
                  </a:rPr>
                  <a:t>ε</a:t>
                </a:r>
                <a:r>
                  <a:rPr kumimoji="1" lang="ja-JP" altLang="en-US" dirty="0" smtClean="0">
                    <a:latin typeface="游明朝" panose="02020400000000000000" pitchFamily="18" charset="-128"/>
                    <a:ea typeface="游明朝" panose="02020400000000000000" pitchFamily="18" charset="-128"/>
                  </a:rPr>
                  <a:t>でランダム</a:t>
                </a:r>
                <a:r>
                  <a:rPr lang="ja-JP" altLang="en-US" dirty="0" smtClean="0">
                    <a:latin typeface="游明朝" panose="02020400000000000000" pitchFamily="18" charset="-128"/>
                    <a:ea typeface="游明朝" panose="02020400000000000000" pitchFamily="18" charset="-128"/>
                  </a:rPr>
                  <a:t>な選択を選ぶ．</a:t>
                </a:r>
                <a:r>
                  <a:rPr lang="en-US" altLang="ja-JP" dirty="0">
                    <a:latin typeface="游明朝" panose="02020400000000000000" pitchFamily="18" charset="-128"/>
                    <a:ea typeface="游明朝" panose="02020400000000000000" pitchFamily="18" charset="-128"/>
                  </a:rPr>
                  <a:t>ε</a:t>
                </a:r>
                <a:r>
                  <a:rPr lang="ja-JP" altLang="en-US" dirty="0" smtClean="0">
                    <a:latin typeface="游明朝" panose="02020400000000000000" pitchFamily="18" charset="-128"/>
                    <a:ea typeface="游明朝" panose="02020400000000000000" pitchFamily="18" charset="-128"/>
                  </a:rPr>
                  <a:t>は人が設定するパラメータ</a:t>
                </a:r>
                <a:endParaRPr lang="en-US" altLang="ja-JP" dirty="0" smtClean="0">
                  <a:latin typeface="游明朝" panose="02020400000000000000" pitchFamily="18" charset="-128"/>
                  <a:ea typeface="游明朝" panose="02020400000000000000" pitchFamily="18" charset="-128"/>
                </a:endParaRPr>
              </a:p>
              <a:p>
                <a:pPr marL="0" indent="0">
                  <a:buNone/>
                </a:pPr>
                <a:r>
                  <a:rPr lang="ja-JP" altLang="en-US" dirty="0">
                    <a:latin typeface="游明朝" panose="02020400000000000000" pitchFamily="18" charset="-128"/>
                    <a:ea typeface="游明朝" panose="02020400000000000000" pitchFamily="18" charset="-128"/>
                  </a:rPr>
                  <a:t>他</a:t>
                </a:r>
                <a:r>
                  <a:rPr lang="ja-JP" altLang="en-US" dirty="0" smtClean="0">
                    <a:latin typeface="游明朝" panose="02020400000000000000" pitchFamily="18" charset="-128"/>
                    <a:ea typeface="游明朝" panose="02020400000000000000" pitchFamily="18" charset="-128"/>
                  </a:rPr>
                  <a:t>は</a:t>
                </a:r>
                <a:r>
                  <a:rPr lang="en-US" altLang="ja-JP" dirty="0" smtClean="0">
                    <a:latin typeface="游明朝" panose="02020400000000000000" pitchFamily="18" charset="-128"/>
                    <a:ea typeface="游明朝" panose="02020400000000000000" pitchFamily="18" charset="-128"/>
                  </a:rPr>
                  <a:t>greedy</a:t>
                </a:r>
                <a:r>
                  <a:rPr lang="ja-JP" altLang="en-US" dirty="0" smtClean="0">
                    <a:latin typeface="游明朝" panose="02020400000000000000" pitchFamily="18" charset="-128"/>
                    <a:ea typeface="游明朝" panose="02020400000000000000" pitchFamily="18" charset="-128"/>
                  </a:rPr>
                  <a:t>アルゴリズムと同じ．</a:t>
                </a:r>
                <a:endParaRPr lang="en-US" altLang="ja-JP" dirty="0" smtClean="0">
                  <a:latin typeface="游明朝" panose="02020400000000000000" pitchFamily="18" charset="-128"/>
                  <a:ea typeface="游明朝" panose="02020400000000000000" pitchFamily="18" charset="-128"/>
                </a:endParaRPr>
              </a:p>
              <a:p>
                <a:pPr marL="0" indent="0">
                  <a:buNone/>
                </a:pPr>
                <a:endParaRPr lang="en-US" altLang="ja-JP" dirty="0" smtClean="0">
                  <a:latin typeface="游明朝" panose="02020400000000000000" pitchFamily="18" charset="-128"/>
                  <a:ea typeface="游明朝" panose="02020400000000000000" pitchFamily="18" charset="-128"/>
                </a:endParaRPr>
              </a:p>
              <a:p>
                <a:pPr marL="0" indent="0">
                  <a:buNone/>
                </a:pPr>
                <a:r>
                  <a:rPr lang="ja-JP" altLang="en-US" dirty="0">
                    <a:latin typeface="游明朝" panose="02020400000000000000" pitchFamily="18" charset="-128"/>
                    <a:ea typeface="游明朝" panose="02020400000000000000" pitchFamily="18" charset="-128"/>
                  </a:rPr>
                  <a:t>まだ選んだことがない選んだことのない腕がある場合，その腕から一つ選ぶ確率</a:t>
                </a:r>
                <a:r>
                  <a:rPr lang="en-US" altLang="ja-JP" dirty="0">
                    <a:latin typeface="游明朝" panose="02020400000000000000" pitchFamily="18" charset="-128"/>
                    <a:ea typeface="游明朝" panose="02020400000000000000" pitchFamily="18" charset="-128"/>
                  </a:rPr>
                  <a:t>ε</a:t>
                </a:r>
                <a:r>
                  <a:rPr lang="ja-JP" altLang="en-US" dirty="0">
                    <a:latin typeface="游明朝" panose="02020400000000000000" pitchFamily="18" charset="-128"/>
                    <a:ea typeface="游明朝" panose="02020400000000000000" pitchFamily="18" charset="-128"/>
                  </a:rPr>
                  <a:t>で，すべての腕からランダムに一つ選ぶ</a:t>
                </a:r>
                <a:endParaRPr lang="en-US" altLang="ja-JP" dirty="0">
                  <a:latin typeface="游明朝" panose="02020400000000000000" pitchFamily="18" charset="-128"/>
                  <a:ea typeface="游明朝" panose="02020400000000000000" pitchFamily="18" charset="-128"/>
                </a:endParaRPr>
              </a:p>
              <a:p>
                <a:pPr marL="0" indent="0">
                  <a:buNone/>
                </a:pPr>
                <a:r>
                  <a:rPr lang="ja-JP" altLang="en-US" dirty="0">
                    <a:latin typeface="游明朝" panose="02020400000000000000" pitchFamily="18" charset="-128"/>
                    <a:ea typeface="游明朝" panose="02020400000000000000" pitchFamily="18" charset="-128"/>
                  </a:rPr>
                  <a:t>確率</a:t>
                </a:r>
                <a:r>
                  <a:rPr lang="en-US" altLang="ja-JP" dirty="0">
                    <a:latin typeface="游明朝" panose="02020400000000000000" pitchFamily="18" charset="-128"/>
                    <a:ea typeface="游明朝" panose="02020400000000000000" pitchFamily="18" charset="-128"/>
                  </a:rPr>
                  <a:t>1-ε</a:t>
                </a:r>
                <a:r>
                  <a:rPr lang="ja-JP" altLang="en-US" dirty="0">
                    <a:latin typeface="游明朝" panose="02020400000000000000" pitchFamily="18" charset="-128"/>
                    <a:ea typeface="游明朝" panose="02020400000000000000" pitchFamily="18" charset="-128"/>
                  </a:rPr>
                  <a:t>で，これまでの報酬の平均</a:t>
                </a:r>
                <a14:m>
                  <m:oMath xmlns:m="http://schemas.openxmlformats.org/officeDocument/2006/math">
                    <m:r>
                      <a:rPr lang="ja-JP" altLang="en-US" i="1">
                        <a:latin typeface="Cambria Math" panose="02040503050406030204" pitchFamily="18" charset="0"/>
                        <a:ea typeface="游明朝" panose="02020400000000000000" pitchFamily="18" charset="-128"/>
                      </a:rPr>
                      <m:t>𝜇</m:t>
                    </m:r>
                  </m:oMath>
                </a14:m>
                <a:r>
                  <a:rPr lang="ja-JP" altLang="en-US" dirty="0">
                    <a:latin typeface="游明朝" panose="02020400000000000000" pitchFamily="18" charset="-128"/>
                    <a:ea typeface="游明朝" panose="02020400000000000000" pitchFamily="18" charset="-128"/>
                  </a:rPr>
                  <a:t>が最大の腕を選ぶ</a:t>
                </a:r>
                <a:endParaRPr lang="ja-JP" altLang="en-US" dirty="0">
                  <a:latin typeface="游明朝" panose="02020400000000000000" pitchFamily="18" charset="-128"/>
                  <a:ea typeface="游明朝" panose="02020400000000000000" pitchFamily="18" charset="-128"/>
                </a:endParaRPr>
              </a:p>
              <a:p>
                <a:pPr marL="0" indent="0">
                  <a:buNone/>
                </a:pPr>
                <a:endParaRPr lang="en-US" altLang="ja-JP" dirty="0" smtClean="0">
                  <a:latin typeface="游明朝" panose="02020400000000000000" pitchFamily="18" charset="-128"/>
                  <a:ea typeface="游明朝" panose="02020400000000000000" pitchFamily="18"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71181" y="1757081"/>
                <a:ext cx="10018713" cy="3711390"/>
              </a:xfrm>
              <a:blipFill rotWithShape="0">
                <a:blip r:embed="rId2"/>
                <a:stretch>
                  <a:fillRect l="-974" r="-1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5357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游明朝" panose="02020400000000000000" pitchFamily="18" charset="-128"/>
                <a:ea typeface="游明朝" panose="02020400000000000000" pitchFamily="18" charset="-128"/>
                <a:cs typeface="Times New Roman" panose="02020603050405020304" pitchFamily="18" charset="0"/>
              </a:rPr>
              <a:t>コード</a:t>
            </a: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で理解しよう</a:t>
            </a:r>
            <a:endParaRPr kumimoji="1" lang="ja-JP" altLang="en-US"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コンテンツ プレースホルダー 2"/>
          <p:cNvSpPr>
            <a:spLocks noGrp="1"/>
          </p:cNvSpPr>
          <p:nvPr>
            <p:ph idx="1"/>
          </p:nvPr>
        </p:nvSpPr>
        <p:spPr>
          <a:xfrm>
            <a:off x="4163453" y="2357718"/>
            <a:ext cx="5168806" cy="2433917"/>
          </a:xfrm>
        </p:spPr>
        <p:txBody>
          <a:bodyPr/>
          <a:lstStyle/>
          <a:p>
            <a:pPr marL="0" indent="0">
              <a:buNone/>
            </a:pPr>
            <a:r>
              <a:rPr lang="en-US" altLang="ja-JP" dirty="0">
                <a:hlinkClick r:id="rId2"/>
              </a:rPr>
              <a:t>https://</a:t>
            </a:r>
            <a:r>
              <a:rPr lang="en-US" altLang="ja-JP" dirty="0" smtClean="0">
                <a:hlinkClick r:id="rId2"/>
              </a:rPr>
              <a:t>github.com/makototakamatsu</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388945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明朝" panose="02020400000000000000" pitchFamily="18" charset="-128"/>
                <a:ea typeface="游明朝" panose="02020400000000000000" pitchFamily="18" charset="-128"/>
              </a:rPr>
              <a:t>このワークショップの目標</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645675" y="1927412"/>
            <a:ext cx="10018713" cy="4840941"/>
          </a:xfrm>
        </p:spPr>
        <p:txBody>
          <a:bodyPr/>
          <a:lstStyle/>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第一段階</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en-US" altLang="ja-JP" dirty="0" smtClean="0">
                <a:latin typeface="Times New Roman" panose="02020603050405020304" pitchFamily="18" charset="0"/>
                <a:cs typeface="Times New Roman" panose="02020603050405020304" pitchFamily="18" charset="0"/>
              </a:rPr>
              <a:t>Mastering </a:t>
            </a:r>
            <a:r>
              <a:rPr lang="en-US" altLang="ja-JP" dirty="0">
                <a:latin typeface="Times New Roman" panose="02020603050405020304" pitchFamily="18" charset="0"/>
                <a:cs typeface="Times New Roman" panose="02020603050405020304" pitchFamily="18" charset="0"/>
              </a:rPr>
              <a:t>the Game of Go with Deep Neural Networks </a:t>
            </a:r>
            <a:r>
              <a:rPr lang="en-US" altLang="ja-JP" dirty="0" smtClean="0">
                <a:latin typeface="Times New Roman" panose="02020603050405020304" pitchFamily="18" charset="0"/>
                <a:cs typeface="Times New Roman" panose="02020603050405020304" pitchFamily="18" charset="0"/>
              </a:rPr>
              <a:t>and</a:t>
            </a:r>
            <a:r>
              <a:rPr lang="ja-JP" altLang="en-US"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Tree </a:t>
            </a:r>
            <a:r>
              <a:rPr lang="en-US" altLang="ja-JP" dirty="0">
                <a:latin typeface="Times New Roman" panose="02020603050405020304" pitchFamily="18" charset="0"/>
                <a:cs typeface="Times New Roman" panose="02020603050405020304" pitchFamily="18" charset="0"/>
              </a:rPr>
              <a:t>Search</a:t>
            </a:r>
          </a:p>
          <a:p>
            <a:pPr marL="0" indent="0">
              <a:buNone/>
            </a:pPr>
            <a:r>
              <a:rPr lang="en-US" altLang="ja-JP" dirty="0" smtClean="0">
                <a:hlinkClick r:id="rId2"/>
              </a:rPr>
              <a:t>https</a:t>
            </a:r>
            <a:r>
              <a:rPr lang="en-US" altLang="ja-JP" dirty="0">
                <a:hlinkClick r:id="rId2"/>
              </a:rPr>
              <a:t>://</a:t>
            </a:r>
            <a:r>
              <a:rPr lang="en-US" altLang="ja-JP" dirty="0" smtClean="0">
                <a:hlinkClick r:id="rId2"/>
              </a:rPr>
              <a:t>gogameguru.com/i/2016/03/deepmind-mastering-go.pdf</a:t>
            </a:r>
            <a:endParaRPr lang="en-US" altLang="ja-JP" dirty="0" smtClean="0"/>
          </a:p>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強化</a:t>
            </a:r>
            <a:r>
              <a:rPr lang="ja-JP" altLang="en-US" dirty="0">
                <a:latin typeface="游明朝" panose="02020400000000000000" pitchFamily="18" charset="-128"/>
                <a:ea typeface="游明朝" panose="02020400000000000000" pitchFamily="18" charset="-128"/>
                <a:cs typeface="Times New Roman" panose="02020603050405020304" pitchFamily="18" charset="0"/>
              </a:rPr>
              <a:t>学習</a:t>
            </a: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の知識を得ることで</a:t>
            </a:r>
            <a:r>
              <a:rPr lang="en-US" altLang="ja-JP" dirty="0" smtClean="0">
                <a:latin typeface="游明朝" panose="02020400000000000000" pitchFamily="18" charset="-128"/>
                <a:ea typeface="游明朝" panose="02020400000000000000" pitchFamily="18" charset="-128"/>
                <a:cs typeface="Times New Roman" panose="02020603050405020304" pitchFamily="18" charset="0"/>
              </a:rPr>
              <a:t>alpha</a:t>
            </a: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碁についての論文を読める．</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第二段階</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en-US" altLang="ja-JP" dirty="0" smtClean="0">
                <a:latin typeface="Times New Roman" panose="02020603050405020304" pitchFamily="18" charset="0"/>
                <a:ea typeface="游明朝" panose="02020400000000000000" pitchFamily="18" charset="-128"/>
                <a:cs typeface="Times New Roman" panose="02020603050405020304" pitchFamily="18" charset="0"/>
              </a:rPr>
              <a:t>Reinforcement Learning based Search(RLS) algorithm in Social Networks</a:t>
            </a:r>
          </a:p>
          <a:p>
            <a:pPr marL="0" indent="0">
              <a:buNone/>
            </a:pPr>
            <a:r>
              <a:rPr lang="en-US" altLang="ja-JP" dirty="0">
                <a:latin typeface="游明朝" panose="02020400000000000000" pitchFamily="18" charset="-128"/>
                <a:ea typeface="游明朝" panose="02020400000000000000" pitchFamily="18" charset="-128"/>
                <a:cs typeface="Times New Roman" panose="02020603050405020304" pitchFamily="18" charset="0"/>
                <a:hlinkClick r:id="rId3"/>
              </a:rPr>
              <a:t>http://</a:t>
            </a:r>
            <a:r>
              <a:rPr lang="en-US" altLang="ja-JP" dirty="0" smtClean="0">
                <a:latin typeface="游明朝" panose="02020400000000000000" pitchFamily="18" charset="-128"/>
                <a:ea typeface="游明朝" panose="02020400000000000000" pitchFamily="18" charset="-128"/>
                <a:cs typeface="Times New Roman" panose="02020603050405020304" pitchFamily="18" charset="0"/>
                <a:hlinkClick r:id="rId3"/>
              </a:rPr>
              <a:t>ieeexplore.ieee.org/stamp/stamp.jsp?arnumber=7123527</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ソーシャルネットワークと強化学習の関係性を理解できる．</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0324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游明朝" panose="02020400000000000000" pitchFamily="18" charset="-128"/>
                <a:ea typeface="游明朝" panose="02020400000000000000" pitchFamily="18" charset="-128"/>
              </a:rPr>
              <a:t>強化学習とは</a:t>
            </a:r>
            <a:r>
              <a:rPr lang="en-US" altLang="ja-JP" dirty="0" smtClean="0">
                <a:latin typeface="游明朝" panose="02020400000000000000" pitchFamily="18" charset="-128"/>
                <a:ea typeface="游明朝" panose="02020400000000000000" pitchFamily="18" charset="-128"/>
              </a:rPr>
              <a:t>(</a:t>
            </a:r>
            <a:r>
              <a:rPr lang="ja-JP" altLang="en-US" dirty="0" smtClean="0">
                <a:latin typeface="游明朝" panose="02020400000000000000" pitchFamily="18" charset="-128"/>
                <a:ea typeface="游明朝" panose="02020400000000000000" pitchFamily="18" charset="-128"/>
              </a:rPr>
              <a:t>続き</a:t>
            </a:r>
            <a:r>
              <a:rPr kumimoji="1" lang="en-US" altLang="ja-JP" dirty="0" smtClean="0">
                <a:latin typeface="游明朝" panose="02020400000000000000" pitchFamily="18" charset="-128"/>
                <a:ea typeface="游明朝" panose="02020400000000000000" pitchFamily="18" charset="-128"/>
              </a:rPr>
              <a:t>)</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游明朝" panose="02020400000000000000" pitchFamily="18" charset="-128"/>
                <a:ea typeface="游明朝" panose="02020400000000000000" pitchFamily="18" charset="-128"/>
              </a:rPr>
              <a:t>エージェントが環境に関して事前知識を持っていない</a:t>
            </a:r>
            <a:r>
              <a:rPr kumimoji="1" lang="en-US" altLang="ja-JP" dirty="0" smtClean="0">
                <a:latin typeface="游明朝" panose="02020400000000000000" pitchFamily="18" charset="-128"/>
                <a:ea typeface="游明朝" panose="02020400000000000000" pitchFamily="18" charset="-128"/>
              </a:rPr>
              <a:t>or</a:t>
            </a:r>
            <a:r>
              <a:rPr kumimoji="1" lang="ja-JP" altLang="en-US" dirty="0" smtClean="0">
                <a:latin typeface="游明朝" panose="02020400000000000000" pitchFamily="18" charset="-128"/>
                <a:ea typeface="游明朝" panose="02020400000000000000" pitchFamily="18" charset="-128"/>
              </a:rPr>
              <a:t>知識が不完全であると仮定する</a:t>
            </a:r>
            <a:r>
              <a:rPr kumimoji="1" lang="en-US" altLang="ja-JP" dirty="0" smtClean="0">
                <a:latin typeface="游明朝" panose="02020400000000000000" pitchFamily="18" charset="-128"/>
                <a:ea typeface="游明朝" panose="02020400000000000000" pitchFamily="18" charset="-128"/>
              </a:rPr>
              <a:t>.</a:t>
            </a:r>
          </a:p>
          <a:p>
            <a:pPr marL="0" indent="0">
              <a:buNone/>
            </a:pPr>
            <a:r>
              <a:rPr lang="ja-JP" altLang="en-US" dirty="0" smtClean="0">
                <a:latin typeface="游明朝" panose="02020400000000000000" pitchFamily="18" charset="-128"/>
                <a:ea typeface="游明朝" panose="02020400000000000000" pitchFamily="18" charset="-128"/>
              </a:rPr>
              <a:t>観測</a:t>
            </a:r>
            <a:r>
              <a:rPr lang="ja-JP" altLang="en-US" dirty="0" smtClean="0">
                <a:latin typeface="游明朝" panose="02020400000000000000" pitchFamily="18" charset="-128"/>
                <a:ea typeface="游明朝" panose="02020400000000000000" pitchFamily="18" charset="-128"/>
              </a:rPr>
              <a:t>できるのは現在の状態だけである．</a:t>
            </a:r>
            <a:endParaRPr lang="en-US" altLang="ja-JP" dirty="0" smtClean="0">
              <a:latin typeface="游明朝" panose="02020400000000000000" pitchFamily="18" charset="-128"/>
              <a:ea typeface="游明朝" panose="02020400000000000000" pitchFamily="18" charset="-128"/>
            </a:endParaRPr>
          </a:p>
          <a:p>
            <a:pPr marL="0" indent="0">
              <a:buNone/>
            </a:pPr>
            <a:r>
              <a:rPr lang="ja-JP" altLang="en-US" dirty="0" smtClean="0">
                <a:latin typeface="游明朝" panose="02020400000000000000" pitchFamily="18" charset="-128"/>
                <a:ea typeface="游明朝" panose="02020400000000000000" pitchFamily="18" charset="-128"/>
              </a:rPr>
              <a:t>どの行動をとるとどのように状態が変化するのかはわかっていない</a:t>
            </a:r>
            <a:endParaRPr lang="en-US" altLang="ja-JP" dirty="0" smtClean="0">
              <a:latin typeface="游明朝" panose="02020400000000000000" pitchFamily="18" charset="-128"/>
              <a:ea typeface="游明朝" panose="02020400000000000000" pitchFamily="18" charset="-128"/>
            </a:endParaRPr>
          </a:p>
          <a:p>
            <a:pPr marL="0" indent="0">
              <a:buNone/>
            </a:pPr>
            <a:r>
              <a:rPr lang="ja-JP" altLang="en-US" dirty="0">
                <a:solidFill>
                  <a:srgbClr val="FF0000"/>
                </a:solidFill>
                <a:latin typeface="游明朝" panose="02020400000000000000" pitchFamily="18" charset="-128"/>
                <a:ea typeface="游明朝" panose="02020400000000000000" pitchFamily="18" charset="-128"/>
              </a:rPr>
              <a:t>不完全</a:t>
            </a:r>
            <a:r>
              <a:rPr lang="ja-JP" altLang="en-US" dirty="0" smtClean="0">
                <a:solidFill>
                  <a:srgbClr val="FF0000"/>
                </a:solidFill>
                <a:latin typeface="游明朝" panose="02020400000000000000" pitchFamily="18" charset="-128"/>
                <a:ea typeface="游明朝" panose="02020400000000000000" pitchFamily="18" charset="-128"/>
              </a:rPr>
              <a:t>の知識の上で，知識を収集しながら最適な行動を計画</a:t>
            </a:r>
            <a:r>
              <a:rPr lang="ja-JP" altLang="en-US" dirty="0" smtClean="0">
                <a:latin typeface="游明朝" panose="02020400000000000000" pitchFamily="18" charset="-128"/>
                <a:ea typeface="游明朝" panose="02020400000000000000" pitchFamily="18" charset="-128"/>
              </a:rPr>
              <a:t>するかを考察すること</a:t>
            </a:r>
            <a:endParaRPr lang="en-US" altLang="ja-JP" dirty="0" smtClean="0">
              <a:latin typeface="游明朝" panose="02020400000000000000" pitchFamily="18" charset="-128"/>
              <a:ea typeface="游明朝" panose="02020400000000000000" pitchFamily="18" charset="-128"/>
            </a:endParaRPr>
          </a:p>
          <a:p>
            <a:pPr marL="0" indent="0">
              <a:buNone/>
            </a:pPr>
            <a:endParaRPr kumimoji="1" lang="ja-JP" altLang="en-US" dirty="0"/>
          </a:p>
        </p:txBody>
      </p:sp>
    </p:spTree>
    <p:extLst>
      <p:ext uri="{BB962C8B-B14F-4D97-AF65-F5344CB8AC3E}">
        <p14:creationId xmlns:p14="http://schemas.microsoft.com/office/powerpoint/2010/main" val="3692118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685800"/>
            <a:ext cx="10018713" cy="1290145"/>
          </a:xfrm>
        </p:spPr>
        <p:txBody>
          <a:bodyPr/>
          <a:lstStyle/>
          <a:p>
            <a:r>
              <a:rPr kumimoji="1" lang="ja-JP" altLang="en-US" dirty="0" smtClean="0">
                <a:latin typeface="游明朝" panose="02020400000000000000" pitchFamily="18" charset="-128"/>
                <a:ea typeface="游明朝" panose="02020400000000000000" pitchFamily="18" charset="-128"/>
              </a:rPr>
              <a:t>探索と利用のトレードオフ</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484310" y="1975945"/>
            <a:ext cx="10018713" cy="3815255"/>
          </a:xfrm>
        </p:spPr>
        <p:txBody>
          <a:bodyPr/>
          <a:lstStyle/>
          <a:p>
            <a:pPr marL="0" indent="0" algn="ctr">
              <a:buNone/>
            </a:pPr>
            <a:r>
              <a:rPr lang="ja-JP" altLang="en-US" dirty="0" smtClean="0">
                <a:latin typeface="游明朝" panose="02020400000000000000" pitchFamily="18" charset="-128"/>
                <a:ea typeface="游明朝" panose="02020400000000000000" pitchFamily="18" charset="-128"/>
              </a:rPr>
              <a:t>これまでの学習結果を利用すると探索が減ってしまう</a:t>
            </a: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smtClean="0">
                <a:latin typeface="游明朝" panose="02020400000000000000" pitchFamily="18" charset="-128"/>
                <a:ea typeface="游明朝" panose="02020400000000000000" pitchFamily="18" charset="-128"/>
              </a:rPr>
              <a:t>↓</a:t>
            </a: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smtClean="0">
                <a:latin typeface="游明朝" panose="02020400000000000000" pitchFamily="18" charset="-128"/>
                <a:ea typeface="游明朝" panose="02020400000000000000" pitchFamily="18" charset="-128"/>
              </a:rPr>
              <a:t>機会</a:t>
            </a:r>
            <a:r>
              <a:rPr lang="ja-JP" altLang="en-US" dirty="0">
                <a:latin typeface="游明朝" panose="02020400000000000000" pitchFamily="18" charset="-128"/>
                <a:ea typeface="游明朝" panose="02020400000000000000" pitchFamily="18" charset="-128"/>
              </a:rPr>
              <a:t>損失</a:t>
            </a:r>
            <a:r>
              <a:rPr lang="ja-JP" altLang="en-US" dirty="0" smtClean="0">
                <a:latin typeface="游明朝" panose="02020400000000000000" pitchFamily="18" charset="-128"/>
                <a:ea typeface="游明朝" panose="02020400000000000000" pitchFamily="18" charset="-128"/>
              </a:rPr>
              <a:t>が増える</a:t>
            </a:r>
            <a:endParaRPr lang="en-US" altLang="ja-JP" dirty="0" smtClean="0">
              <a:latin typeface="游明朝" panose="02020400000000000000" pitchFamily="18" charset="-128"/>
              <a:ea typeface="游明朝" panose="02020400000000000000" pitchFamily="18" charset="-128"/>
            </a:endParaRPr>
          </a:p>
          <a:p>
            <a:pPr marL="0" indent="0" algn="ctr">
              <a:buNone/>
            </a:pP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a:latin typeface="游明朝" panose="02020400000000000000" pitchFamily="18" charset="-128"/>
                <a:ea typeface="游明朝" panose="02020400000000000000" pitchFamily="18" charset="-128"/>
              </a:rPr>
              <a:t>探索</a:t>
            </a:r>
            <a:r>
              <a:rPr lang="ja-JP" altLang="en-US" dirty="0" smtClean="0">
                <a:latin typeface="游明朝" panose="02020400000000000000" pitchFamily="18" charset="-128"/>
                <a:ea typeface="游明朝" panose="02020400000000000000" pitchFamily="18" charset="-128"/>
              </a:rPr>
              <a:t>を増やそう</a:t>
            </a:r>
            <a:endParaRPr lang="en-US" altLang="ja-JP" dirty="0">
              <a:latin typeface="游明朝" panose="02020400000000000000" pitchFamily="18" charset="-128"/>
              <a:ea typeface="游明朝" panose="02020400000000000000" pitchFamily="18" charset="-128"/>
            </a:endParaRPr>
          </a:p>
          <a:p>
            <a:pPr marL="0" indent="0" algn="ctr">
              <a:buNone/>
            </a:pPr>
            <a:r>
              <a:rPr lang="ja-JP" altLang="en-US" dirty="0" smtClean="0">
                <a:latin typeface="游明朝" panose="02020400000000000000" pitchFamily="18" charset="-128"/>
                <a:ea typeface="游明朝" panose="02020400000000000000" pitchFamily="18" charset="-128"/>
              </a:rPr>
              <a:t>↓</a:t>
            </a:r>
            <a:endParaRPr lang="en-US" altLang="ja-JP" dirty="0" smtClean="0">
              <a:latin typeface="游明朝" panose="02020400000000000000" pitchFamily="18" charset="-128"/>
              <a:ea typeface="游明朝" panose="02020400000000000000" pitchFamily="18" charset="-128"/>
            </a:endParaRPr>
          </a:p>
          <a:p>
            <a:pPr marL="0" indent="0" algn="ctr">
              <a:buNone/>
            </a:pPr>
            <a:r>
              <a:rPr lang="ja-JP" altLang="en-US" dirty="0">
                <a:latin typeface="游明朝" panose="02020400000000000000" pitchFamily="18" charset="-128"/>
                <a:ea typeface="游明朝" panose="02020400000000000000" pitchFamily="18" charset="-128"/>
              </a:rPr>
              <a:t>学習</a:t>
            </a:r>
            <a:r>
              <a:rPr lang="ja-JP" altLang="en-US" dirty="0" smtClean="0">
                <a:latin typeface="游明朝" panose="02020400000000000000" pitchFamily="18" charset="-128"/>
                <a:ea typeface="游明朝" panose="02020400000000000000" pitchFamily="18" charset="-128"/>
              </a:rPr>
              <a:t>した最良の行動とは異なる行動が増えるため，得られる報酬が減る</a:t>
            </a:r>
            <a:endParaRPr lang="en-US" altLang="ja-JP"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869615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53862" y="2514137"/>
            <a:ext cx="7987244" cy="2123658"/>
          </a:xfrm>
          <a:prstGeom prst="rect">
            <a:avLst/>
          </a:prstGeom>
          <a:noFill/>
        </p:spPr>
        <p:txBody>
          <a:bodyPr wrap="square" rtlCol="0">
            <a:spAutoFit/>
          </a:bodyPr>
          <a:lstStyle/>
          <a:p>
            <a:r>
              <a:rPr kumimoji="1" lang="ja-JP" altLang="en-US" sz="2800" dirty="0" smtClean="0">
                <a:latin typeface="游明朝" panose="02020400000000000000" pitchFamily="18" charset="-128"/>
                <a:ea typeface="游明朝" panose="02020400000000000000" pitchFamily="18" charset="-128"/>
              </a:rPr>
              <a:t>環境の不完全な知識しかもっていない状況で，学習結果により観測が変化する場合に常に成り立つ</a:t>
            </a:r>
            <a:endParaRPr kumimoji="1" lang="en-US" altLang="ja-JP" sz="2800" dirty="0" smtClean="0">
              <a:latin typeface="游明朝" panose="02020400000000000000" pitchFamily="18" charset="-128"/>
              <a:ea typeface="游明朝" panose="02020400000000000000" pitchFamily="18" charset="-128"/>
            </a:endParaRPr>
          </a:p>
          <a:p>
            <a:endParaRPr kumimoji="1" lang="en-US" altLang="ja-JP" sz="2400" dirty="0">
              <a:latin typeface="游明朝" panose="02020400000000000000" pitchFamily="18" charset="-128"/>
              <a:ea typeface="游明朝" panose="02020400000000000000" pitchFamily="18" charset="-128"/>
            </a:endParaRPr>
          </a:p>
          <a:p>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178934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游明朝" panose="02020400000000000000" pitchFamily="18" charset="-128"/>
                <a:ea typeface="游明朝" panose="02020400000000000000" pitchFamily="18" charset="-128"/>
              </a:rPr>
              <a:t>多腕バンディット問題</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636709" y="2067996"/>
            <a:ext cx="10018713" cy="2832848"/>
          </a:xfrm>
        </p:spPr>
        <p:txBody>
          <a:bodyPr/>
          <a:lstStyle/>
          <a:p>
            <a:pPr marL="0" indent="0">
              <a:buNone/>
            </a:pPr>
            <a:r>
              <a:rPr kumimoji="1" lang="ja-JP" altLang="en-US" dirty="0" smtClean="0">
                <a:latin typeface="游明朝" panose="02020400000000000000" pitchFamily="18" charset="-128"/>
                <a:ea typeface="游明朝" panose="02020400000000000000" pitchFamily="18" charset="-128"/>
              </a:rPr>
              <a:t>コインを入れて腕を引くとスロットマシーンの表示</a:t>
            </a:r>
            <a:endParaRPr kumimoji="1" lang="en-US" altLang="ja-JP" dirty="0" smtClean="0">
              <a:latin typeface="游明朝" panose="02020400000000000000" pitchFamily="18" charset="-128"/>
              <a:ea typeface="游明朝" panose="02020400000000000000" pitchFamily="18" charset="-128"/>
            </a:endParaRPr>
          </a:p>
          <a:p>
            <a:pPr marL="0" indent="0">
              <a:buNone/>
            </a:pPr>
            <a:r>
              <a:rPr kumimoji="1" lang="ja-JP" altLang="en-US" dirty="0" smtClean="0">
                <a:latin typeface="游明朝" panose="02020400000000000000" pitchFamily="18" charset="-128"/>
                <a:ea typeface="游明朝" panose="02020400000000000000" pitchFamily="18" charset="-128"/>
              </a:rPr>
              <a:t>が変化し，確率的に当たりが出ることによりかけた</a:t>
            </a:r>
            <a:endParaRPr kumimoji="1" lang="en-US" altLang="ja-JP" dirty="0" smtClean="0">
              <a:latin typeface="游明朝" panose="02020400000000000000" pitchFamily="18" charset="-128"/>
              <a:ea typeface="游明朝" panose="02020400000000000000" pitchFamily="18" charset="-128"/>
            </a:endParaRPr>
          </a:p>
          <a:p>
            <a:pPr marL="0" indent="0">
              <a:buNone/>
            </a:pPr>
            <a:r>
              <a:rPr kumimoji="1" lang="ja-JP" altLang="en-US" dirty="0" smtClean="0">
                <a:latin typeface="游明朝" panose="02020400000000000000" pitchFamily="18" charset="-128"/>
                <a:ea typeface="游明朝" panose="02020400000000000000" pitchFamily="18" charset="-128"/>
              </a:rPr>
              <a:t>額の何倍かが払い戻されるゲーム．ここでは，腕を</a:t>
            </a:r>
            <a:endParaRPr kumimoji="1" lang="en-US" altLang="ja-JP" dirty="0" smtClean="0">
              <a:latin typeface="游明朝" panose="02020400000000000000" pitchFamily="18" charset="-128"/>
              <a:ea typeface="游明朝" panose="02020400000000000000" pitchFamily="18" charset="-128"/>
            </a:endParaRPr>
          </a:p>
          <a:p>
            <a:pPr marL="0" indent="0">
              <a:buNone/>
            </a:pPr>
            <a:r>
              <a:rPr kumimoji="1" lang="en-US" altLang="ja-JP" dirty="0" smtClean="0">
                <a:latin typeface="游明朝" panose="02020400000000000000" pitchFamily="18" charset="-128"/>
                <a:ea typeface="游明朝" panose="02020400000000000000" pitchFamily="18" charset="-128"/>
              </a:rPr>
              <a:t>K</a:t>
            </a:r>
            <a:r>
              <a:rPr kumimoji="1" lang="ja-JP" altLang="en-US" dirty="0" smtClean="0">
                <a:latin typeface="游明朝" panose="02020400000000000000" pitchFamily="18" charset="-128"/>
                <a:ea typeface="游明朝" panose="02020400000000000000" pitchFamily="18" charset="-128"/>
              </a:rPr>
              <a:t>本あるスロットマシンを考えよう</a:t>
            </a:r>
            <a:endParaRPr kumimoji="1" lang="en-US" altLang="ja-JP" dirty="0" smtClean="0">
              <a:latin typeface="游明朝" panose="02020400000000000000" pitchFamily="18" charset="-128"/>
              <a:ea typeface="游明朝" panose="02020400000000000000" pitchFamily="18" charset="-128"/>
            </a:endParaRPr>
          </a:p>
          <a:p>
            <a:pPr marL="0" indent="0">
              <a:buNone/>
            </a:pPr>
            <a:r>
              <a:rPr kumimoji="1" lang="en-US" altLang="ja-JP" dirty="0" smtClean="0">
                <a:latin typeface="游明朝" panose="02020400000000000000" pitchFamily="18" charset="-128"/>
                <a:ea typeface="游明朝" panose="02020400000000000000" pitchFamily="18" charset="-128"/>
              </a:rPr>
              <a:t>(</a:t>
            </a:r>
            <a:r>
              <a:rPr kumimoji="1" lang="ja-JP" altLang="en-US" dirty="0" smtClean="0">
                <a:latin typeface="游明朝" panose="02020400000000000000" pitchFamily="18" charset="-128"/>
                <a:ea typeface="游明朝" panose="02020400000000000000" pitchFamily="18" charset="-128"/>
              </a:rPr>
              <a:t>多腕バンディット問題</a:t>
            </a:r>
            <a:r>
              <a:rPr kumimoji="1" lang="en-US" altLang="ja-JP" dirty="0" smtClean="0">
                <a:latin typeface="游明朝" panose="02020400000000000000" pitchFamily="18" charset="-128"/>
                <a:ea typeface="游明朝" panose="02020400000000000000" pitchFamily="18" charset="-128"/>
              </a:rPr>
              <a:t>)</a:t>
            </a:r>
          </a:p>
          <a:p>
            <a:pPr marL="0" indent="0">
              <a:buNone/>
            </a:pPr>
            <a:endParaRPr kumimoji="1" lang="ja-JP" altLang="en-US" dirty="0">
              <a:latin typeface="游明朝" panose="02020400000000000000" pitchFamily="18" charset="-128"/>
              <a:ea typeface="游明朝" panose="020204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190" y="2213533"/>
            <a:ext cx="3205163" cy="3205163"/>
          </a:xfrm>
          <a:prstGeom prst="rect">
            <a:avLst/>
          </a:prstGeom>
        </p:spPr>
      </p:pic>
    </p:spTree>
    <p:extLst>
      <p:ext uri="{BB962C8B-B14F-4D97-AF65-F5344CB8AC3E}">
        <p14:creationId xmlns:p14="http://schemas.microsoft.com/office/powerpoint/2010/main" val="249296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354106"/>
            <a:ext cx="10018713" cy="1232647"/>
          </a:xfrm>
        </p:spPr>
        <p:txBody>
          <a:bodyPr/>
          <a:lstStyle/>
          <a:p>
            <a:r>
              <a:rPr kumimoji="1" lang="ja-JP" altLang="en-US" dirty="0" smtClean="0">
                <a:latin typeface="游明朝" panose="02020400000000000000" pitchFamily="18" charset="-128"/>
                <a:ea typeface="游明朝" panose="02020400000000000000" pitchFamily="18" charset="-128"/>
              </a:rPr>
              <a:t>目的</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484310" y="1586753"/>
            <a:ext cx="10018713" cy="4204447"/>
          </a:xfrm>
        </p:spPr>
        <p:txBody>
          <a:bodyPr/>
          <a:lstStyle/>
          <a:p>
            <a:pPr marL="0" indent="0">
              <a:buNone/>
            </a:pPr>
            <a:r>
              <a:rPr lang="ja-JP" altLang="en-US" dirty="0" smtClean="0">
                <a:latin typeface="游明朝" panose="02020400000000000000" pitchFamily="18" charset="-128"/>
                <a:ea typeface="游明朝" panose="02020400000000000000" pitchFamily="18" charset="-128"/>
              </a:rPr>
              <a:t>払い戻される額</a:t>
            </a:r>
            <a:r>
              <a:rPr lang="en-US" altLang="ja-JP" b="1" i="1" dirty="0" smtClean="0">
                <a:latin typeface="Times New Roman" panose="02020603050405020304" pitchFamily="18" charset="0"/>
                <a:ea typeface="游明朝" panose="02020400000000000000" pitchFamily="18" charset="-128"/>
                <a:cs typeface="Times New Roman" panose="02020603050405020304" pitchFamily="18" charset="0"/>
              </a:rPr>
              <a:t>R</a:t>
            </a:r>
            <a:r>
              <a:rPr lang="ja-JP" altLang="en-US" dirty="0" smtClean="0">
                <a:latin typeface="Times New Roman" panose="02020603050405020304" pitchFamily="18" charset="0"/>
                <a:ea typeface="游明朝" panose="02020400000000000000" pitchFamily="18" charset="-128"/>
                <a:cs typeface="Times New Roman" panose="02020603050405020304" pitchFamily="18" charset="0"/>
              </a:rPr>
              <a:t>，</a:t>
            </a:r>
            <a:r>
              <a:rPr lang="ja-JP" altLang="en-US" dirty="0" smtClean="0">
                <a:latin typeface="游明朝" panose="02020400000000000000" pitchFamily="18" charset="-128"/>
                <a:ea typeface="游明朝" panose="02020400000000000000" pitchFamily="18" charset="-128"/>
              </a:rPr>
              <a:t>確率値</a:t>
            </a:r>
            <a:r>
              <a:rPr lang="en-US" altLang="ja-JP" b="1" i="1" dirty="0" err="1" smtClean="0">
                <a:latin typeface="Times New Roman" panose="02020603050405020304" pitchFamily="18" charset="0"/>
                <a:cs typeface="Times New Roman" panose="02020603050405020304" pitchFamily="18" charset="0"/>
              </a:rPr>
              <a:t>p</a:t>
            </a:r>
            <a:r>
              <a:rPr lang="en-US" altLang="ja-JP" sz="1100" b="1" i="1" dirty="0" err="1" smtClean="0">
                <a:latin typeface="Times New Roman" panose="02020603050405020304" pitchFamily="18" charset="0"/>
                <a:cs typeface="Times New Roman" panose="02020603050405020304" pitchFamily="18" charset="0"/>
              </a:rPr>
              <a:t>k</a:t>
            </a:r>
            <a:r>
              <a:rPr lang="ja-JP" altLang="en-US"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dirty="0" smtClean="0">
                <a:latin typeface="Times New Roman" panose="02020603050405020304" pitchFamily="18" charset="0"/>
                <a:ea typeface="游明朝" panose="02020400000000000000" pitchFamily="18" charset="-128"/>
                <a:cs typeface="Times New Roman" panose="02020603050405020304" pitchFamily="18" charset="0"/>
              </a:rPr>
              <a:t>とする</a:t>
            </a:r>
            <a:endParaRPr lang="en-US" altLang="ja-JP" dirty="0" smtClean="0">
              <a:latin typeface="Times New Roman" panose="02020603050405020304" pitchFamily="18" charset="0"/>
              <a:ea typeface="游明朝" panose="02020400000000000000" pitchFamily="18" charset="-128"/>
              <a:cs typeface="Times New Roman" panose="02020603050405020304" pitchFamily="18" charset="0"/>
            </a:endParaRPr>
          </a:p>
          <a:p>
            <a:pPr marL="0" indent="0">
              <a:buNone/>
            </a:pPr>
            <a:r>
              <a:rPr lang="ja-JP" altLang="en-US" dirty="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腕の選び方を通して多数回の試行で得られる払い戻し額の和を最大化する</a:t>
            </a:r>
            <a:endParaRPr lang="en-US" altLang="ja-JP" dirty="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プレーヤーは事前にスロットの確率値を知ることができない．できるのは，</a:t>
            </a:r>
            <a:r>
              <a:rPr lang="ja-JP" altLang="en-US" dirty="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実際にその腕を引いてみて結果を知るだけ</a:t>
            </a: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である．</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smtClean="0">
                <a:latin typeface="游明朝" panose="02020400000000000000" pitchFamily="18" charset="-128"/>
                <a:ea typeface="游明朝" panose="02020400000000000000" pitchFamily="18" charset="-128"/>
                <a:cs typeface="Times New Roman" panose="02020603050405020304" pitchFamily="18" charset="0"/>
              </a:rPr>
              <a:t>この状況で，どのように腕を選んだら，払い戻し額を最大化できるか？</a:t>
            </a: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lang="en-US" altLang="ja-JP" dirty="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sz="1100" b="1" i="1"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86443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40543" y="1613646"/>
            <a:ext cx="10040470" cy="2677656"/>
          </a:xfrm>
          <a:prstGeom prst="rect">
            <a:avLst/>
          </a:prstGeom>
          <a:noFill/>
        </p:spPr>
        <p:txBody>
          <a:bodyPr wrap="square" rtlCol="0">
            <a:spAutoFit/>
          </a:bodyPr>
          <a:lstStyle/>
          <a:p>
            <a:r>
              <a:rPr kumimoji="1" lang="ja-JP" altLang="en-US" sz="2400" dirty="0" smtClean="0">
                <a:latin typeface="游明朝" panose="02020400000000000000" pitchFamily="18" charset="-128"/>
                <a:ea typeface="游明朝" panose="02020400000000000000" pitchFamily="18" charset="-128"/>
              </a:rPr>
              <a:t>確率の値</a:t>
            </a:r>
            <a:r>
              <a:rPr kumimoji="1" lang="en-US" altLang="ja-JP" sz="2400" b="1" i="1" dirty="0" err="1" smtClean="0">
                <a:latin typeface="Times New Roman" panose="02020603050405020304" pitchFamily="18" charset="0"/>
                <a:ea typeface="游明朝" panose="02020400000000000000" pitchFamily="18" charset="-128"/>
                <a:cs typeface="Times New Roman" panose="02020603050405020304" pitchFamily="18" charset="0"/>
              </a:rPr>
              <a:t>p</a:t>
            </a:r>
            <a:r>
              <a:rPr kumimoji="1" lang="en-US" altLang="ja-JP" sz="1400" b="1" i="1" dirty="0" err="1" smtClean="0">
                <a:latin typeface="Times New Roman" panose="02020603050405020304" pitchFamily="18" charset="0"/>
                <a:ea typeface="游明朝" panose="02020400000000000000" pitchFamily="18" charset="-128"/>
                <a:cs typeface="Times New Roman" panose="02020603050405020304" pitchFamily="18" charset="0"/>
              </a:rPr>
              <a:t>k</a:t>
            </a:r>
            <a:r>
              <a:rPr kumimoji="1" lang="en-US" altLang="ja-JP" sz="2400" b="1" i="1" dirty="0" smtClean="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が</a:t>
            </a:r>
            <a:r>
              <a:rPr kumimoji="1" lang="ja-JP" altLang="en-US" sz="2400" dirty="0" smtClean="0">
                <a:latin typeface="游明朝" panose="02020400000000000000" pitchFamily="18" charset="-128"/>
                <a:ea typeface="游明朝" panose="02020400000000000000" pitchFamily="18" charset="-128"/>
              </a:rPr>
              <a:t>既知の場合なら腕を引いた場合の払い戻し額の期待値が</a:t>
            </a:r>
            <a:r>
              <a:rPr kumimoji="1" lang="en-US" altLang="ja-JP" sz="2400" b="1" i="1" dirty="0" err="1" smtClean="0">
                <a:latin typeface="游明朝" panose="02020400000000000000" pitchFamily="18" charset="-128"/>
                <a:ea typeface="游明朝" panose="02020400000000000000" pitchFamily="18" charset="-128"/>
              </a:rPr>
              <a:t>Rp</a:t>
            </a:r>
            <a:r>
              <a:rPr kumimoji="1" lang="en-US" altLang="ja-JP" sz="1200" b="1" i="1" dirty="0" err="1" smtClean="0">
                <a:latin typeface="游明朝" panose="02020400000000000000" pitchFamily="18" charset="-128"/>
                <a:ea typeface="游明朝" panose="02020400000000000000" pitchFamily="18" charset="-128"/>
              </a:rPr>
              <a:t>k</a:t>
            </a:r>
            <a:r>
              <a:rPr kumimoji="1" lang="ja-JP" altLang="en-US" sz="2400" dirty="0" smtClean="0">
                <a:latin typeface="游明朝" panose="02020400000000000000" pitchFamily="18" charset="-128"/>
                <a:ea typeface="游明朝" panose="02020400000000000000" pitchFamily="18" charset="-128"/>
              </a:rPr>
              <a:t>であるから，払い戻し額</a:t>
            </a:r>
            <a:r>
              <a:rPr kumimoji="1" lang="en-US" altLang="ja-JP" sz="2400" b="1" i="1" dirty="0" smtClean="0">
                <a:latin typeface="游明朝" panose="02020400000000000000" pitchFamily="18" charset="-128"/>
                <a:ea typeface="游明朝" panose="02020400000000000000" pitchFamily="18" charset="-128"/>
              </a:rPr>
              <a:t>R</a:t>
            </a:r>
            <a:r>
              <a:rPr kumimoji="1" lang="ja-JP" altLang="en-US" sz="2400" dirty="0" smtClean="0">
                <a:latin typeface="游明朝" panose="02020400000000000000" pitchFamily="18" charset="-128"/>
                <a:ea typeface="游明朝" panose="02020400000000000000" pitchFamily="18" charset="-128"/>
              </a:rPr>
              <a:t>と確率</a:t>
            </a:r>
            <a:r>
              <a:rPr kumimoji="1" lang="en-US" altLang="ja-JP" sz="2400" b="1" i="1" dirty="0" err="1" smtClean="0">
                <a:latin typeface="Times New Roman" panose="02020603050405020304" pitchFamily="18" charset="0"/>
                <a:ea typeface="游明朝" panose="02020400000000000000" pitchFamily="18" charset="-128"/>
                <a:cs typeface="Times New Roman" panose="02020603050405020304" pitchFamily="18" charset="0"/>
              </a:rPr>
              <a:t>p</a:t>
            </a:r>
            <a:r>
              <a:rPr kumimoji="1" lang="en-US" altLang="ja-JP" sz="1400" b="1" i="1" dirty="0" err="1" smtClean="0">
                <a:latin typeface="Times New Roman" panose="02020603050405020304" pitchFamily="18" charset="0"/>
                <a:ea typeface="游明朝" panose="02020400000000000000" pitchFamily="18" charset="-128"/>
                <a:cs typeface="Times New Roman" panose="02020603050405020304" pitchFamily="18" charset="0"/>
              </a:rPr>
              <a:t>k</a:t>
            </a: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の積が最大になる腕を選び続けることになる．しかし，確率値が未知の場合はこのアプローチをとることが</a:t>
            </a:r>
            <a:r>
              <a:rPr kumimoji="1" lang="ja-JP" altLang="en-US" sz="2400" dirty="0" smtClean="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できない</a:t>
            </a: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a:t>
            </a:r>
            <a:endParaRPr kumimoji="1" lang="en-US" altLang="ja-JP" sz="2400" dirty="0" smtClean="0">
              <a:latin typeface="Times New Roman" panose="02020603050405020304" pitchFamily="18" charset="0"/>
              <a:ea typeface="游明朝" panose="02020400000000000000" pitchFamily="18" charset="-128"/>
              <a:cs typeface="Times New Roman" panose="02020603050405020304" pitchFamily="18" charset="0"/>
            </a:endParaRPr>
          </a:p>
          <a:p>
            <a:endParaRPr kumimoji="1" lang="en-US" altLang="ja-JP" sz="2400" dirty="0">
              <a:latin typeface="Times New Roman" panose="02020603050405020304" pitchFamily="18" charset="0"/>
              <a:ea typeface="游明朝" panose="02020400000000000000" pitchFamily="18" charset="-128"/>
              <a:cs typeface="Times New Roman" panose="02020603050405020304" pitchFamily="18" charset="0"/>
            </a:endParaRPr>
          </a:p>
          <a:p>
            <a:pPr algn="ct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強化学習は確率の値が未知の場合である．払い戻し額を最大化する方法</a:t>
            </a:r>
            <a:r>
              <a:rPr kumimoji="1" lang="en-US" altLang="ja-JP" sz="2400" dirty="0" smtClean="0">
                <a:latin typeface="Times New Roman" panose="02020603050405020304" pitchFamily="18" charset="0"/>
                <a:ea typeface="游明朝" panose="02020400000000000000" pitchFamily="18" charset="-128"/>
                <a:cs typeface="Times New Roman" panose="02020603050405020304" pitchFamily="18" charset="0"/>
              </a:rPr>
              <a:t>greedy</a:t>
            </a: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アルゴリズムと</a:t>
            </a:r>
            <a:r>
              <a:rPr kumimoji="1" lang="en-US" altLang="ja-JP" sz="2400" dirty="0" smtClean="0">
                <a:latin typeface="Times New Roman" panose="02020603050405020304" pitchFamily="18" charset="0"/>
                <a:ea typeface="游明朝" panose="02020400000000000000" pitchFamily="18" charset="-128"/>
                <a:cs typeface="Times New Roman" panose="02020603050405020304" pitchFamily="18" charset="0"/>
              </a:rPr>
              <a:t>ε-greedy</a:t>
            </a:r>
            <a:r>
              <a:rPr kumimoji="1" lang="ja-JP" altLang="en-US" sz="2400" dirty="0" smtClean="0">
                <a:latin typeface="Times New Roman" panose="02020603050405020304" pitchFamily="18" charset="0"/>
                <a:ea typeface="游明朝" panose="02020400000000000000" pitchFamily="18" charset="-128"/>
                <a:cs typeface="Times New Roman" panose="02020603050405020304" pitchFamily="18" charset="0"/>
              </a:rPr>
              <a:t>アルゴリズム</a:t>
            </a:r>
            <a:endParaRPr kumimoji="1" lang="en-US" altLang="ja-JP" sz="2400" dirty="0" smtClean="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123768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Times New Roman" panose="02020603050405020304" pitchFamily="18" charset="0"/>
                <a:ea typeface="游明朝" panose="02020400000000000000" pitchFamily="18" charset="-128"/>
                <a:cs typeface="Times New Roman" panose="02020603050405020304" pitchFamily="18" charset="0"/>
              </a:rPr>
              <a:t>Greedy</a:t>
            </a:r>
            <a:r>
              <a:rPr kumimoji="1" lang="ja-JP" altLang="en-US" dirty="0" smtClean="0">
                <a:latin typeface="游明朝" panose="02020400000000000000" pitchFamily="18" charset="-128"/>
                <a:ea typeface="游明朝" panose="02020400000000000000" pitchFamily="18" charset="-128"/>
              </a:rPr>
              <a:t>アルゴリズム</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1484310" y="2286000"/>
            <a:ext cx="10018713" cy="2832847"/>
          </a:xfrm>
        </p:spPr>
        <p:txBody>
          <a:bodyPr/>
          <a:lstStyle/>
          <a:p>
            <a:pPr marL="0" indent="0">
              <a:buNone/>
            </a:pPr>
            <a:r>
              <a:rPr kumimoji="1" lang="ja-JP" altLang="en-US" dirty="0" smtClean="0">
                <a:latin typeface="游明朝" panose="02020400000000000000" pitchFamily="18" charset="-128"/>
                <a:ea typeface="游明朝" panose="02020400000000000000" pitchFamily="18" charset="-128"/>
              </a:rPr>
              <a:t>これまでの結果から期待値が最大の腕を選択する．何も情報がない時点では最初に探索をすることで情報を収集する．</a:t>
            </a:r>
            <a:endParaRPr kumimoji="1" lang="en-US" altLang="ja-JP" dirty="0" smtClean="0">
              <a:latin typeface="游明朝" panose="02020400000000000000" pitchFamily="18" charset="-128"/>
              <a:ea typeface="游明朝" panose="02020400000000000000" pitchFamily="18" charset="-128"/>
            </a:endParaRPr>
          </a:p>
          <a:p>
            <a:pPr marL="0" indent="0">
              <a:buNone/>
            </a:pPr>
            <a:r>
              <a:rPr lang="ja-JP" altLang="en-US" dirty="0" smtClean="0">
                <a:latin typeface="游明朝" panose="02020400000000000000" pitchFamily="18" charset="-128"/>
                <a:ea typeface="游明朝" panose="02020400000000000000" pitchFamily="18" charset="-128"/>
              </a:rPr>
              <a:t>多腕バンディット問題では，各腕を</a:t>
            </a:r>
            <a:r>
              <a:rPr lang="en-US" altLang="ja-JP" dirty="0" smtClean="0">
                <a:latin typeface="游明朝" panose="02020400000000000000" pitchFamily="18" charset="-128"/>
                <a:ea typeface="游明朝" panose="02020400000000000000" pitchFamily="18" charset="-128"/>
              </a:rPr>
              <a:t>n</a:t>
            </a:r>
            <a:r>
              <a:rPr lang="ja-JP" altLang="en-US" dirty="0" smtClean="0">
                <a:latin typeface="游明朝" panose="02020400000000000000" pitchFamily="18" charset="-128"/>
                <a:ea typeface="游明朝" panose="02020400000000000000" pitchFamily="18" charset="-128"/>
              </a:rPr>
              <a:t>回ずつ引く，探索のあと正確な期待値を見積もることができた場合，その正確な期待値の情報を「利用し」最適な腕を選ぶ</a:t>
            </a:r>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585008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TM03457496[[fn=視差]]</Template>
  <TotalTime>309</TotalTime>
  <Words>741</Words>
  <Application>Microsoft Office PowerPoint</Application>
  <PresentationFormat>ワイド画面</PresentationFormat>
  <Paragraphs>62</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HGｺﾞｼｯｸM</vt:lpstr>
      <vt:lpstr>游明朝</vt:lpstr>
      <vt:lpstr>Arial</vt:lpstr>
      <vt:lpstr>Cambria Math</vt:lpstr>
      <vt:lpstr>Corbel</vt:lpstr>
      <vt:lpstr>Times New Roman</vt:lpstr>
      <vt:lpstr>視差</vt:lpstr>
      <vt:lpstr>強化学習入門</vt:lpstr>
      <vt:lpstr>このワークショップの目標</vt:lpstr>
      <vt:lpstr>強化学習とは(続き)</vt:lpstr>
      <vt:lpstr>探索と利用のトレードオフ</vt:lpstr>
      <vt:lpstr>PowerPoint プレゼンテーション</vt:lpstr>
      <vt:lpstr>多腕バンディット問題</vt:lpstr>
      <vt:lpstr>目的</vt:lpstr>
      <vt:lpstr>PowerPoint プレゼンテーション</vt:lpstr>
      <vt:lpstr>Greedyアルゴリズム</vt:lpstr>
      <vt:lpstr>PowerPoint プレゼンテーション</vt:lpstr>
      <vt:lpstr>アルゴリズムの問題点</vt:lpstr>
      <vt:lpstr>ε-greedyアルゴリズム</vt:lpstr>
      <vt:lpstr>コードで理解しよう</vt:lpstr>
    </vt:vector>
  </TitlesOfParts>
  <Company>総合メディアセンター</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強化学習入門</dc:title>
  <dc:creator>東京電機大学</dc:creator>
  <cp:lastModifiedBy>makoto</cp:lastModifiedBy>
  <cp:revision>29</cp:revision>
  <dcterms:created xsi:type="dcterms:W3CDTF">2017-11-11T04:17:08Z</dcterms:created>
  <dcterms:modified xsi:type="dcterms:W3CDTF">2017-11-15T11:59:54Z</dcterms:modified>
</cp:coreProperties>
</file>