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7" r:id="rId4"/>
    <p:sldId id="258" r:id="rId5"/>
    <p:sldId id="259" r:id="rId6"/>
    <p:sldId id="260" r:id="rId7"/>
    <p:sldId id="261" r:id="rId8"/>
    <p:sldId id="262" r:id="rId9"/>
    <p:sldId id="263" r:id="rId10"/>
    <p:sldId id="264" r:id="rId11"/>
    <p:sldId id="265" r:id="rId12"/>
    <p:sldId id="267" r:id="rId13"/>
    <p:sldId id="269" r:id="rId14"/>
    <p:sldId id="270" r:id="rId15"/>
    <p:sldId id="272" r:id="rId16"/>
    <p:sldId id="271" r:id="rId17"/>
    <p:sldId id="273" r:id="rId18"/>
    <p:sldId id="274" r:id="rId19"/>
    <p:sldId id="275" r:id="rId20"/>
    <p:sldId id="276" r:id="rId21"/>
    <p:sldId id="277" r:id="rId22"/>
    <p:sldId id="278" r:id="rId23"/>
    <p:sldId id="268" r:id="rId24"/>
    <p:sldId id="280"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31" autoAdjust="0"/>
    <p:restoredTop sz="94660"/>
  </p:normalViewPr>
  <p:slideViewPr>
    <p:cSldViewPr snapToGrid="0">
      <p:cViewPr varScale="1">
        <p:scale>
          <a:sx n="130" d="100"/>
          <a:sy n="130" d="100"/>
        </p:scale>
        <p:origin x="-96" y="-13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0CCD8637-DDF8-4707-8BDD-F0EB4648B0D8}" type="datetimeFigureOut">
              <a:rPr kumimoji="1" lang="ja-JP" altLang="en-US" smtClean="0"/>
              <a:t>17/11/22</a:t>
            </a:fld>
            <a:endParaRPr kumimoji="1" lang="ja-JP" altLang="en-US"/>
          </a:p>
        </p:txBody>
      </p:sp>
      <p:sp>
        <p:nvSpPr>
          <p:cNvPr id="5" name="Footer Placeholder 4"/>
          <p:cNvSpPr>
            <a:spLocks noGrp="1"/>
          </p:cNvSpPr>
          <p:nvPr>
            <p:ph type="ftr" sz="quarter" idx="11"/>
          </p:nvPr>
        </p:nvSpPr>
        <p:spPr>
          <a:xfrm>
            <a:off x="5332412" y="5883275"/>
            <a:ext cx="4324044" cy="365125"/>
          </a:xfrm>
        </p:spPr>
        <p:txBody>
          <a:bodyPr/>
          <a:lstStyle/>
          <a:p>
            <a:endParaRPr kumimoji="1" lang="ja-JP" altLang="en-US"/>
          </a:p>
        </p:txBody>
      </p:sp>
      <p:sp>
        <p:nvSpPr>
          <p:cNvPr id="6" name="Slide Number Placeholder 5"/>
          <p:cNvSpPr>
            <a:spLocks noGrp="1"/>
          </p:cNvSpPr>
          <p:nvPr>
            <p:ph type="sldNum" sz="quarter" idx="12"/>
          </p:nvPr>
        </p:nvSpPr>
        <p:spPr/>
        <p:txBody>
          <a:bodyPr/>
          <a:lstStyle/>
          <a:p>
            <a:fld id="{3D683DDE-F61F-4555-BB84-EAD7EE328F20}" type="slidenum">
              <a:rPr kumimoji="1" lang="ja-JP" altLang="en-US" smtClean="0"/>
              <a:t>‹#›</a:t>
            </a:fld>
            <a:endParaRPr kumimoji="1" lang="ja-JP" altLang="en-US"/>
          </a:p>
        </p:txBody>
      </p:sp>
    </p:spTree>
    <p:extLst>
      <p:ext uri="{BB962C8B-B14F-4D97-AF65-F5344CB8AC3E}">
        <p14:creationId xmlns:p14="http://schemas.microsoft.com/office/powerpoint/2010/main" val="401050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CCD8637-DDF8-4707-8BDD-F0EB4648B0D8}" type="datetimeFigureOut">
              <a:rPr kumimoji="1" lang="ja-JP" altLang="en-US" smtClean="0"/>
              <a:t>17/11/22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D683DDE-F61F-4555-BB84-EAD7EE328F20}" type="slidenum">
              <a:rPr kumimoji="1" lang="ja-JP" altLang="en-US" smtClean="0"/>
              <a:t>‹#›</a:t>
            </a:fld>
            <a:endParaRPr kumimoji="1" lang="ja-JP" altLang="en-US"/>
          </a:p>
        </p:txBody>
      </p:sp>
    </p:spTree>
    <p:extLst>
      <p:ext uri="{BB962C8B-B14F-4D97-AF65-F5344CB8AC3E}">
        <p14:creationId xmlns:p14="http://schemas.microsoft.com/office/powerpoint/2010/main" val="1377502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CCD8637-DDF8-4707-8BDD-F0EB4648B0D8}" type="datetimeFigureOut">
              <a:rPr kumimoji="1" lang="ja-JP" altLang="en-US" smtClean="0"/>
              <a:t>17/11/22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D683DDE-F61F-4555-BB84-EAD7EE328F20}" type="slidenum">
              <a:rPr kumimoji="1" lang="ja-JP" altLang="en-US" smtClean="0"/>
              <a:t>‹#›</a:t>
            </a:fld>
            <a:endParaRPr kumimoji="1" lang="ja-JP" altLang="en-US"/>
          </a:p>
        </p:txBody>
      </p:sp>
    </p:spTree>
    <p:extLst>
      <p:ext uri="{BB962C8B-B14F-4D97-AF65-F5344CB8AC3E}">
        <p14:creationId xmlns:p14="http://schemas.microsoft.com/office/powerpoint/2010/main" val="2044913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CCD8637-DDF8-4707-8BDD-F0EB4648B0D8}" type="datetimeFigureOut">
              <a:rPr kumimoji="1" lang="ja-JP" altLang="en-US" smtClean="0"/>
              <a:t>17/11/22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D683DDE-F61F-4555-BB84-EAD7EE328F20}" type="slidenum">
              <a:rPr kumimoji="1" lang="ja-JP" altLang="en-US" smtClean="0"/>
              <a:t>‹#›</a:t>
            </a:fld>
            <a:endParaRPr kumimoji="1" lang="ja-JP" altLang="en-US"/>
          </a:p>
        </p:txBody>
      </p:sp>
    </p:spTree>
    <p:extLst>
      <p:ext uri="{BB962C8B-B14F-4D97-AF65-F5344CB8AC3E}">
        <p14:creationId xmlns:p14="http://schemas.microsoft.com/office/powerpoint/2010/main" val="20730050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CCD8637-DDF8-4707-8BDD-F0EB4648B0D8}" type="datetimeFigureOut">
              <a:rPr kumimoji="1" lang="ja-JP" altLang="en-US" smtClean="0"/>
              <a:t>17/11/22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D683DDE-F61F-4555-BB84-EAD7EE328F20}" type="slidenum">
              <a:rPr kumimoji="1" lang="ja-JP" altLang="en-US" smtClean="0"/>
              <a:t>‹#›</a:t>
            </a:fld>
            <a:endParaRPr kumimoji="1" lang="ja-JP" altLang="en-US"/>
          </a:p>
        </p:txBody>
      </p:sp>
    </p:spTree>
    <p:extLst>
      <p:ext uri="{BB962C8B-B14F-4D97-AF65-F5344CB8AC3E}">
        <p14:creationId xmlns:p14="http://schemas.microsoft.com/office/powerpoint/2010/main" val="6544690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ja-JP" altLang="en-US" smtClean="0"/>
              <a:t>マスター テキストの書式設定</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CCD8637-DDF8-4707-8BDD-F0EB4648B0D8}" type="datetimeFigureOut">
              <a:rPr kumimoji="1" lang="ja-JP" altLang="en-US" smtClean="0"/>
              <a:t>17/11/22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D683DDE-F61F-4555-BB84-EAD7EE328F20}" type="slidenum">
              <a:rPr kumimoji="1" lang="ja-JP" altLang="en-US" smtClean="0"/>
              <a:t>‹#›</a:t>
            </a:fld>
            <a:endParaRPr kumimoji="1" lang="ja-JP" altLang="en-US"/>
          </a:p>
        </p:txBody>
      </p:sp>
    </p:spTree>
    <p:extLst>
      <p:ext uri="{BB962C8B-B14F-4D97-AF65-F5344CB8AC3E}">
        <p14:creationId xmlns:p14="http://schemas.microsoft.com/office/powerpoint/2010/main" val="3548025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ja-JP" altLang="en-US" smtClean="0"/>
              <a:t>マスター テキストの書式設定</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CCD8637-DDF8-4707-8BDD-F0EB4648B0D8}" type="datetimeFigureOut">
              <a:rPr kumimoji="1" lang="ja-JP" altLang="en-US" smtClean="0"/>
              <a:t>17/11/22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D683DDE-F61F-4555-BB84-EAD7EE328F20}" type="slidenum">
              <a:rPr kumimoji="1" lang="ja-JP" altLang="en-US" smtClean="0"/>
              <a:t>‹#›</a:t>
            </a:fld>
            <a:endParaRPr kumimoji="1" lang="ja-JP" altLang="en-US"/>
          </a:p>
        </p:txBody>
      </p:sp>
    </p:spTree>
    <p:extLst>
      <p:ext uri="{BB962C8B-B14F-4D97-AF65-F5344CB8AC3E}">
        <p14:creationId xmlns:p14="http://schemas.microsoft.com/office/powerpoint/2010/main" val="22270783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CCD8637-DDF8-4707-8BDD-F0EB4648B0D8}" type="datetimeFigureOut">
              <a:rPr kumimoji="1" lang="ja-JP" altLang="en-US" smtClean="0"/>
              <a:t>17/11/22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D683DDE-F61F-4555-BB84-EAD7EE328F20}" type="slidenum">
              <a:rPr kumimoji="1" lang="ja-JP" altLang="en-US" smtClean="0"/>
              <a:t>‹#›</a:t>
            </a:fld>
            <a:endParaRPr kumimoji="1" lang="ja-JP" altLang="en-US"/>
          </a:p>
        </p:txBody>
      </p:sp>
    </p:spTree>
    <p:extLst>
      <p:ext uri="{BB962C8B-B14F-4D97-AF65-F5344CB8AC3E}">
        <p14:creationId xmlns:p14="http://schemas.microsoft.com/office/powerpoint/2010/main" val="5415722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CCD8637-DDF8-4707-8BDD-F0EB4648B0D8}" type="datetimeFigureOut">
              <a:rPr kumimoji="1" lang="ja-JP" altLang="en-US" smtClean="0"/>
              <a:t>17/11/22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D683DDE-F61F-4555-BB84-EAD7EE328F20}" type="slidenum">
              <a:rPr kumimoji="1" lang="ja-JP" altLang="en-US" smtClean="0"/>
              <a:t>‹#›</a:t>
            </a:fld>
            <a:endParaRPr kumimoji="1" lang="ja-JP" altLang="en-US"/>
          </a:p>
        </p:txBody>
      </p:sp>
    </p:spTree>
    <p:extLst>
      <p:ext uri="{BB962C8B-B14F-4D97-AF65-F5344CB8AC3E}">
        <p14:creationId xmlns:p14="http://schemas.microsoft.com/office/powerpoint/2010/main" val="3401824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CCD8637-DDF8-4707-8BDD-F0EB4648B0D8}" type="datetimeFigureOut">
              <a:rPr kumimoji="1" lang="ja-JP" altLang="en-US" smtClean="0"/>
              <a:t>17/11/22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10951856" y="5867131"/>
            <a:ext cx="551167" cy="365125"/>
          </a:xfrm>
        </p:spPr>
        <p:txBody>
          <a:bodyPr/>
          <a:lstStyle/>
          <a:p>
            <a:fld id="{3D683DDE-F61F-4555-BB84-EAD7EE328F20}" type="slidenum">
              <a:rPr kumimoji="1" lang="ja-JP" altLang="en-US" smtClean="0"/>
              <a:t>‹#›</a:t>
            </a:fld>
            <a:endParaRPr kumimoji="1" lang="ja-JP" altLang="en-US"/>
          </a:p>
        </p:txBody>
      </p:sp>
    </p:spTree>
    <p:extLst>
      <p:ext uri="{BB962C8B-B14F-4D97-AF65-F5344CB8AC3E}">
        <p14:creationId xmlns:p14="http://schemas.microsoft.com/office/powerpoint/2010/main" val="2044501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CCD8637-DDF8-4707-8BDD-F0EB4648B0D8}" type="datetimeFigureOut">
              <a:rPr kumimoji="1" lang="ja-JP" altLang="en-US" smtClean="0"/>
              <a:t>17/11/22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D683DDE-F61F-4555-BB84-EAD7EE328F20}" type="slidenum">
              <a:rPr kumimoji="1" lang="ja-JP" altLang="en-US" smtClean="0"/>
              <a:t>‹#›</a:t>
            </a:fld>
            <a:endParaRPr kumimoji="1" lang="ja-JP" altLang="en-US"/>
          </a:p>
        </p:txBody>
      </p:sp>
    </p:spTree>
    <p:extLst>
      <p:ext uri="{BB962C8B-B14F-4D97-AF65-F5344CB8AC3E}">
        <p14:creationId xmlns:p14="http://schemas.microsoft.com/office/powerpoint/2010/main" val="1168063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0CCD8637-DDF8-4707-8BDD-F0EB4648B0D8}" type="datetimeFigureOut">
              <a:rPr kumimoji="1" lang="ja-JP" altLang="en-US" smtClean="0"/>
              <a:t>17/11/22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D683DDE-F61F-4555-BB84-EAD7EE328F20}" type="slidenum">
              <a:rPr kumimoji="1" lang="ja-JP" altLang="en-US" smtClean="0"/>
              <a:t>‹#›</a:t>
            </a:fld>
            <a:endParaRPr kumimoji="1" lang="ja-JP" altLang="en-US"/>
          </a:p>
        </p:txBody>
      </p:sp>
    </p:spTree>
    <p:extLst>
      <p:ext uri="{BB962C8B-B14F-4D97-AF65-F5344CB8AC3E}">
        <p14:creationId xmlns:p14="http://schemas.microsoft.com/office/powerpoint/2010/main" val="3105788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0CCD8637-DDF8-4707-8BDD-F0EB4648B0D8}" type="datetimeFigureOut">
              <a:rPr kumimoji="1" lang="ja-JP" altLang="en-US" smtClean="0"/>
              <a:t>17/11/22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D683DDE-F61F-4555-BB84-EAD7EE328F20}" type="slidenum">
              <a:rPr kumimoji="1" lang="ja-JP" altLang="en-US" smtClean="0"/>
              <a:t>‹#›</a:t>
            </a:fld>
            <a:endParaRPr kumimoji="1" lang="ja-JP" altLang="en-US"/>
          </a:p>
        </p:txBody>
      </p:sp>
    </p:spTree>
    <p:extLst>
      <p:ext uri="{BB962C8B-B14F-4D97-AF65-F5344CB8AC3E}">
        <p14:creationId xmlns:p14="http://schemas.microsoft.com/office/powerpoint/2010/main" val="451365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0CCD8637-DDF8-4707-8BDD-F0EB4648B0D8}" type="datetimeFigureOut">
              <a:rPr kumimoji="1" lang="ja-JP" altLang="en-US" smtClean="0"/>
              <a:t>17/11/22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D683DDE-F61F-4555-BB84-EAD7EE328F20}" type="slidenum">
              <a:rPr kumimoji="1" lang="ja-JP" altLang="en-US" smtClean="0"/>
              <a:t>‹#›</a:t>
            </a:fld>
            <a:endParaRPr kumimoji="1" lang="ja-JP" altLang="en-US"/>
          </a:p>
        </p:txBody>
      </p:sp>
    </p:spTree>
    <p:extLst>
      <p:ext uri="{BB962C8B-B14F-4D97-AF65-F5344CB8AC3E}">
        <p14:creationId xmlns:p14="http://schemas.microsoft.com/office/powerpoint/2010/main" val="2577862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CD8637-DDF8-4707-8BDD-F0EB4648B0D8}" type="datetimeFigureOut">
              <a:rPr kumimoji="1" lang="ja-JP" altLang="en-US" smtClean="0"/>
              <a:t>17/11/22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D683DDE-F61F-4555-BB84-EAD7EE328F20}" type="slidenum">
              <a:rPr kumimoji="1" lang="ja-JP" altLang="en-US" smtClean="0"/>
              <a:t>‹#›</a:t>
            </a:fld>
            <a:endParaRPr kumimoji="1" lang="ja-JP" altLang="en-US"/>
          </a:p>
        </p:txBody>
      </p:sp>
    </p:spTree>
    <p:extLst>
      <p:ext uri="{BB962C8B-B14F-4D97-AF65-F5344CB8AC3E}">
        <p14:creationId xmlns:p14="http://schemas.microsoft.com/office/powerpoint/2010/main" val="813055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CCD8637-DDF8-4707-8BDD-F0EB4648B0D8}" type="datetimeFigureOut">
              <a:rPr kumimoji="1" lang="ja-JP" altLang="en-US" smtClean="0"/>
              <a:t>17/11/22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D683DDE-F61F-4555-BB84-EAD7EE328F20}" type="slidenum">
              <a:rPr kumimoji="1" lang="ja-JP" altLang="en-US" smtClean="0"/>
              <a:t>‹#›</a:t>
            </a:fld>
            <a:endParaRPr kumimoji="1" lang="ja-JP" altLang="en-US"/>
          </a:p>
        </p:txBody>
      </p:sp>
    </p:spTree>
    <p:extLst>
      <p:ext uri="{BB962C8B-B14F-4D97-AF65-F5344CB8AC3E}">
        <p14:creationId xmlns:p14="http://schemas.microsoft.com/office/powerpoint/2010/main" val="987549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ja-JP" altLang="en-US" smtClean="0"/>
              <a:t>マスター タイトルの書式設定</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CCD8637-DDF8-4707-8BDD-F0EB4648B0D8}" type="datetimeFigureOut">
              <a:rPr kumimoji="1" lang="ja-JP" altLang="en-US" smtClean="0"/>
              <a:t>17/11/22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D683DDE-F61F-4555-BB84-EAD7EE328F20}" type="slidenum">
              <a:rPr kumimoji="1" lang="ja-JP" altLang="en-US" smtClean="0"/>
              <a:t>‹#›</a:t>
            </a:fld>
            <a:endParaRPr kumimoji="1" lang="ja-JP" altLang="en-US"/>
          </a:p>
        </p:txBody>
      </p:sp>
    </p:spTree>
    <p:extLst>
      <p:ext uri="{BB962C8B-B14F-4D97-AF65-F5344CB8AC3E}">
        <p14:creationId xmlns:p14="http://schemas.microsoft.com/office/powerpoint/2010/main" val="17838527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CCD8637-DDF8-4707-8BDD-F0EB4648B0D8}" type="datetimeFigureOut">
              <a:rPr kumimoji="1" lang="ja-JP" altLang="en-US" smtClean="0"/>
              <a:t>17/11/22</a:t>
            </a:fld>
            <a:endParaRPr kumimoji="1" lang="ja-JP" alt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D683DDE-F61F-4555-BB84-EAD7EE328F20}" type="slidenum">
              <a:rPr kumimoji="1" lang="ja-JP" altLang="en-US" smtClean="0"/>
              <a:t>‹#›</a:t>
            </a:fld>
            <a:endParaRPr kumimoji="1" lang="ja-JP" altLang="en-US"/>
          </a:p>
        </p:txBody>
      </p:sp>
    </p:spTree>
    <p:extLst>
      <p:ext uri="{BB962C8B-B14F-4D97-AF65-F5344CB8AC3E}">
        <p14:creationId xmlns:p14="http://schemas.microsoft.com/office/powerpoint/2010/main" val="28559734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kumimoji="1" sz="4000" kern="1200" cap="none">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4.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ja.wikipedia.org/wiki/%E4%B8%89%E7%9B%AE%E4%B8%A6%E3%81%B9"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2.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pPr algn="ctr"/>
            <a:r>
              <a:rPr kumimoji="1" lang="ja-JP" altLang="en-US" dirty="0" smtClean="0">
                <a:latin typeface="ＭＳ Ｐ明朝" panose="02020600040205080304" pitchFamily="18" charset="-128"/>
                <a:ea typeface="ＭＳ Ｐ明朝" panose="02020600040205080304" pitchFamily="18" charset="-128"/>
              </a:rPr>
              <a:t>強化学習入門</a:t>
            </a:r>
            <a:r>
              <a:rPr kumimoji="1" lang="en-US" altLang="ja-JP" dirty="0" smtClean="0">
                <a:latin typeface="ＭＳ Ｐ明朝" panose="02020600040205080304" pitchFamily="18" charset="-128"/>
                <a:ea typeface="ＭＳ Ｐ明朝" panose="02020600040205080304" pitchFamily="18" charset="-128"/>
              </a:rPr>
              <a:t>2</a:t>
            </a:r>
            <a:endParaRPr kumimoji="1" lang="ja-JP" altLang="en-US" dirty="0">
              <a:latin typeface="ＭＳ Ｐ明朝" panose="02020600040205080304" pitchFamily="18" charset="-128"/>
              <a:ea typeface="ＭＳ Ｐ明朝" panose="02020600040205080304" pitchFamily="18" charset="-128"/>
            </a:endParaRPr>
          </a:p>
        </p:txBody>
      </p:sp>
      <p:sp>
        <p:nvSpPr>
          <p:cNvPr id="3" name="サブタイトル 2"/>
          <p:cNvSpPr>
            <a:spLocks noGrp="1"/>
          </p:cNvSpPr>
          <p:nvPr>
            <p:ph type="subTitle" idx="1"/>
          </p:nvPr>
        </p:nvSpPr>
        <p:spPr/>
        <p:txBody>
          <a:bodyPr/>
          <a:lstStyle/>
          <a:p>
            <a:pPr algn="ctr"/>
            <a:r>
              <a:rPr kumimoji="1" lang="en-US" altLang="ja-JP" dirty="0" smtClean="0">
                <a:latin typeface="Times New Roman"/>
                <a:ea typeface="ＭＳ Ｐ明朝"/>
                <a:cs typeface="Times New Roman"/>
              </a:rPr>
              <a:t>16EC068</a:t>
            </a:r>
          </a:p>
          <a:p>
            <a:pPr algn="ctr"/>
            <a:r>
              <a:rPr lang="ja-JP" altLang="en-US" sz="2800" dirty="0" smtClean="0">
                <a:latin typeface="ＭＳ Ｐ明朝" panose="02020600040205080304" pitchFamily="18" charset="-128"/>
                <a:ea typeface="ＭＳ Ｐ明朝" panose="02020600040205080304" pitchFamily="18" charset="-128"/>
                <a:cs typeface="Times New Roman" panose="02020603050405020304" pitchFamily="18" charset="0"/>
              </a:rPr>
              <a:t>高松　真</a:t>
            </a:r>
            <a:endParaRPr kumimoji="1" lang="ja-JP" altLang="en-US" sz="2800" dirty="0">
              <a:latin typeface="ＭＳ Ｐ明朝" panose="02020600040205080304" pitchFamily="18" charset="-128"/>
              <a:ea typeface="ＭＳ Ｐ明朝" panose="02020600040205080304" pitchFamily="18" charset="-128"/>
              <a:cs typeface="Times New Roman" panose="02020603050405020304" pitchFamily="18" charset="0"/>
            </a:endParaRPr>
          </a:p>
        </p:txBody>
      </p:sp>
    </p:spTree>
    <p:extLst>
      <p:ext uri="{BB962C8B-B14F-4D97-AF65-F5344CB8AC3E}">
        <p14:creationId xmlns:p14="http://schemas.microsoft.com/office/powerpoint/2010/main" val="4109916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latin typeface="ＭＳ Ｐ明朝"/>
                <a:ea typeface="ＭＳ Ｐ明朝"/>
                <a:cs typeface="ＭＳ Ｐ明朝"/>
              </a:rPr>
              <a:t>わかったこと</a:t>
            </a:r>
            <a:endParaRPr kumimoji="1" lang="ja-JP" altLang="en-US" dirty="0">
              <a:latin typeface="ＭＳ Ｐ明朝"/>
              <a:ea typeface="ＭＳ Ｐ明朝"/>
              <a:cs typeface="ＭＳ Ｐ明朝"/>
            </a:endParaRPr>
          </a:p>
        </p:txBody>
      </p:sp>
      <p:sp>
        <p:nvSpPr>
          <p:cNvPr id="4" name="コンテンツ プレースホルダー 3"/>
          <p:cNvSpPr>
            <a:spLocks noGrp="1"/>
          </p:cNvSpPr>
          <p:nvPr>
            <p:ph idx="1"/>
          </p:nvPr>
        </p:nvSpPr>
        <p:spPr>
          <a:xfrm>
            <a:off x="1484310" y="2217615"/>
            <a:ext cx="10018713" cy="4191000"/>
          </a:xfrm>
        </p:spPr>
        <p:txBody>
          <a:bodyPr>
            <a:normAutofit/>
          </a:bodyPr>
          <a:lstStyle/>
          <a:p>
            <a:pPr marL="0" indent="0">
              <a:buNone/>
            </a:pPr>
            <a:r>
              <a:rPr kumimoji="1" lang="ja-JP" altLang="en-US" dirty="0" smtClean="0">
                <a:latin typeface="ＭＳ Ｐ明朝"/>
                <a:ea typeface="ＭＳ Ｐ明朝"/>
                <a:cs typeface="ＭＳ Ｐ明朝"/>
              </a:rPr>
              <a:t>自分が作りたいシステムにおいてどの部分がエージェントか，どの部分が環境かが捉えずらい。自分で報酬関数を設定しなければならない。方策も設計者が考えなくてはいけない。</a:t>
            </a:r>
            <a:endParaRPr kumimoji="1" lang="en-US" altLang="ja-JP" dirty="0" smtClean="0">
              <a:latin typeface="ＭＳ Ｐ明朝"/>
              <a:ea typeface="ＭＳ Ｐ明朝"/>
              <a:cs typeface="ＭＳ Ｐ明朝"/>
            </a:endParaRPr>
          </a:p>
          <a:p>
            <a:pPr marL="0" indent="0" algn="ctr">
              <a:buNone/>
            </a:pPr>
            <a:r>
              <a:rPr kumimoji="1" lang="en-US" altLang="ja-JP" dirty="0" smtClean="0">
                <a:latin typeface="ＭＳ Ｐ明朝"/>
                <a:ea typeface="ＭＳ Ｐ明朝"/>
                <a:cs typeface="ＭＳ Ｐ明朝"/>
              </a:rPr>
              <a:t>↓</a:t>
            </a:r>
          </a:p>
          <a:p>
            <a:pPr marL="0" indent="0" algn="ctr">
              <a:buNone/>
            </a:pPr>
            <a:r>
              <a:rPr lang="ja-JP" altLang="en-US" dirty="0" smtClean="0">
                <a:latin typeface="ＭＳ Ｐ明朝"/>
                <a:ea typeface="ＭＳ Ｐ明朝"/>
                <a:cs typeface="ＭＳ Ｐ明朝"/>
              </a:rPr>
              <a:t>やることいっぱい，メンドイ</a:t>
            </a:r>
            <a:endParaRPr lang="en-US" altLang="ja-JP" dirty="0" smtClean="0">
              <a:latin typeface="ＭＳ Ｐ明朝"/>
              <a:ea typeface="ＭＳ Ｐ明朝"/>
              <a:cs typeface="ＭＳ Ｐ明朝"/>
            </a:endParaRPr>
          </a:p>
          <a:p>
            <a:pPr marL="0" indent="0" algn="ctr">
              <a:buNone/>
            </a:pPr>
            <a:r>
              <a:rPr lang="ja-JP" altLang="en-US" dirty="0" smtClean="0">
                <a:latin typeface="ＭＳ Ｐ明朝"/>
                <a:ea typeface="ＭＳ Ｐ明朝"/>
                <a:cs typeface="ＭＳ Ｐ明朝"/>
              </a:rPr>
              <a:t>でも，「行動」の解釈によってエージェントと環境の境界を設計者がいじれる</a:t>
            </a:r>
            <a:endParaRPr lang="en-US" altLang="ja-JP" dirty="0" smtClean="0">
              <a:latin typeface="ＭＳ Ｐ明朝"/>
              <a:ea typeface="ＭＳ Ｐ明朝"/>
              <a:cs typeface="ＭＳ Ｐ明朝"/>
            </a:endParaRPr>
          </a:p>
          <a:p>
            <a:pPr marL="0" indent="0" algn="ctr">
              <a:buNone/>
            </a:pPr>
            <a:r>
              <a:rPr lang="en-US" altLang="ja-JP" dirty="0" smtClean="0">
                <a:latin typeface="ＭＳ Ｐ明朝"/>
                <a:ea typeface="ＭＳ Ｐ明朝"/>
                <a:cs typeface="ＭＳ Ｐ明朝"/>
              </a:rPr>
              <a:t>↓</a:t>
            </a:r>
          </a:p>
          <a:p>
            <a:pPr marL="0" indent="0" algn="ctr">
              <a:buNone/>
            </a:pPr>
            <a:r>
              <a:rPr lang="ja-JP" altLang="en-US" dirty="0" smtClean="0">
                <a:latin typeface="ＭＳ Ｐ明朝"/>
                <a:ea typeface="ＭＳ Ｐ明朝"/>
                <a:cs typeface="ＭＳ Ｐ明朝"/>
              </a:rPr>
              <a:t>問題のアプローチに自由度を持たせられる！</a:t>
            </a:r>
            <a:endParaRPr lang="en-US" altLang="ja-JP" dirty="0" smtClean="0">
              <a:latin typeface="ＭＳ Ｐ明朝"/>
              <a:ea typeface="ＭＳ Ｐ明朝"/>
              <a:cs typeface="ＭＳ Ｐ明朝"/>
            </a:endParaRPr>
          </a:p>
          <a:p>
            <a:pPr marL="0" indent="0" algn="ctr">
              <a:buNone/>
            </a:pPr>
            <a:endParaRPr kumimoji="1" lang="ja-JP" altLang="en-US" dirty="0">
              <a:latin typeface="ＭＳ Ｐ明朝"/>
              <a:ea typeface="ＭＳ Ｐ明朝"/>
              <a:cs typeface="ＭＳ Ｐ明朝"/>
            </a:endParaRPr>
          </a:p>
        </p:txBody>
      </p:sp>
    </p:spTree>
    <p:extLst>
      <p:ext uri="{BB962C8B-B14F-4D97-AF65-F5344CB8AC3E}">
        <p14:creationId xmlns:p14="http://schemas.microsoft.com/office/powerpoint/2010/main" val="706256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ＭＳ Ｐ明朝"/>
                <a:ea typeface="ＭＳ Ｐ明朝"/>
                <a:cs typeface="ＭＳ Ｐ明朝"/>
              </a:rPr>
              <a:t>解説後半</a:t>
            </a:r>
            <a:endParaRPr kumimoji="1" lang="ja-JP" altLang="en-US" dirty="0">
              <a:latin typeface="ＭＳ Ｐ明朝"/>
              <a:ea typeface="ＭＳ Ｐ明朝"/>
              <a:cs typeface="ＭＳ Ｐ明朝"/>
            </a:endParaRPr>
          </a:p>
        </p:txBody>
      </p:sp>
      <p:sp>
        <p:nvSpPr>
          <p:cNvPr id="3" name="コンテンツ プレースホルダー 2"/>
          <p:cNvSpPr>
            <a:spLocks noGrp="1"/>
          </p:cNvSpPr>
          <p:nvPr>
            <p:ph idx="1"/>
          </p:nvPr>
        </p:nvSpPr>
        <p:spPr>
          <a:xfrm>
            <a:off x="1669926" y="1641231"/>
            <a:ext cx="10018713" cy="1895230"/>
          </a:xfrm>
        </p:spPr>
        <p:txBody>
          <a:bodyPr/>
          <a:lstStyle/>
          <a:p>
            <a:pPr marL="0" indent="0">
              <a:buNone/>
            </a:pPr>
            <a:r>
              <a:rPr kumimoji="1" lang="ja-JP" altLang="en-US" dirty="0" smtClean="0">
                <a:latin typeface="ＭＳ Ｐ明朝"/>
                <a:ea typeface="ＭＳ Ｐ明朝"/>
                <a:cs typeface="ＭＳ Ｐ明朝"/>
              </a:rPr>
              <a:t>これから話すことは，前半の状態，行動，報酬といった相互作用</a:t>
            </a:r>
            <a:r>
              <a:rPr kumimoji="1" lang="en-US" altLang="ja-JP" dirty="0" smtClean="0">
                <a:latin typeface="ＭＳ Ｐ明朝"/>
                <a:ea typeface="ＭＳ Ｐ明朝"/>
                <a:cs typeface="ＭＳ Ｐ明朝"/>
              </a:rPr>
              <a:t>(</a:t>
            </a:r>
            <a:r>
              <a:rPr kumimoji="1" lang="ja-JP" altLang="en-US" dirty="0" smtClean="0">
                <a:latin typeface="ＭＳ Ｐ明朝"/>
                <a:ea typeface="ＭＳ Ｐ明朝"/>
                <a:cs typeface="ＭＳ Ｐ明朝"/>
              </a:rPr>
              <a:t>時間の過程</a:t>
            </a:r>
            <a:r>
              <a:rPr kumimoji="1" lang="en-US" altLang="ja-JP" dirty="0" smtClean="0">
                <a:latin typeface="ＭＳ Ｐ明朝"/>
                <a:ea typeface="ＭＳ Ｐ明朝"/>
                <a:cs typeface="ＭＳ Ｐ明朝"/>
              </a:rPr>
              <a:t>)</a:t>
            </a:r>
            <a:r>
              <a:rPr kumimoji="1" lang="ja-JP" altLang="en-US" dirty="0" smtClean="0">
                <a:latin typeface="ＭＳ Ｐ明朝"/>
                <a:ea typeface="ＭＳ Ｐ明朝"/>
                <a:cs typeface="ＭＳ Ｐ明朝"/>
              </a:rPr>
              <a:t>を数学モデルで</a:t>
            </a:r>
            <a:r>
              <a:rPr lang="ja-JP" altLang="en-US" dirty="0" smtClean="0">
                <a:latin typeface="ＭＳ Ｐ明朝"/>
                <a:ea typeface="ＭＳ Ｐ明朝"/>
                <a:cs typeface="ＭＳ Ｐ明朝"/>
              </a:rPr>
              <a:t>扱う方法について</a:t>
            </a:r>
            <a:r>
              <a:rPr kumimoji="1" lang="ja-JP" altLang="en-US" dirty="0" smtClean="0">
                <a:latin typeface="ＭＳ Ｐ明朝"/>
                <a:ea typeface="ＭＳ Ｐ明朝"/>
                <a:cs typeface="ＭＳ Ｐ明朝"/>
              </a:rPr>
              <a:t>話をします．</a:t>
            </a:r>
            <a:endParaRPr kumimoji="1" lang="ja-JP" altLang="en-US" dirty="0">
              <a:latin typeface="ＭＳ Ｐ明朝"/>
              <a:ea typeface="ＭＳ Ｐ明朝"/>
              <a:cs typeface="ＭＳ Ｐ明朝"/>
            </a:endParaRPr>
          </a:p>
        </p:txBody>
      </p:sp>
    </p:spTree>
    <p:extLst>
      <p:ext uri="{BB962C8B-B14F-4D97-AF65-F5344CB8AC3E}">
        <p14:creationId xmlns:p14="http://schemas.microsoft.com/office/powerpoint/2010/main" val="2095497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72233" y="615462"/>
            <a:ext cx="10018713" cy="3536461"/>
          </a:xfrm>
        </p:spPr>
        <p:txBody>
          <a:bodyPr/>
          <a:lstStyle/>
          <a:p>
            <a:pPr marL="0" indent="0">
              <a:buNone/>
            </a:pPr>
            <a:r>
              <a:rPr lang="ja-JP" altLang="en-US" dirty="0">
                <a:latin typeface="ＭＳ Ｐ明朝"/>
                <a:ea typeface="ＭＳ Ｐ明朝"/>
                <a:cs typeface="ＭＳ Ｐ明朝"/>
              </a:rPr>
              <a:t>エージェントと環境は，</a:t>
            </a:r>
            <a:r>
              <a:rPr lang="ja-JP" altLang="en-US" dirty="0">
                <a:solidFill>
                  <a:srgbClr val="FF0000"/>
                </a:solidFill>
                <a:latin typeface="ＭＳ Ｐ明朝"/>
                <a:ea typeface="ＭＳ Ｐ明朝"/>
                <a:cs typeface="ＭＳ Ｐ明朝"/>
              </a:rPr>
              <a:t>時間ステップごとに</a:t>
            </a:r>
            <a:r>
              <a:rPr lang="ja-JP" altLang="en-US" dirty="0">
                <a:latin typeface="ＭＳ Ｐ明朝"/>
                <a:ea typeface="ＭＳ Ｐ明朝"/>
                <a:cs typeface="ＭＳ Ｐ明朝"/>
              </a:rPr>
              <a:t>状態，行動，報酬という三つの</a:t>
            </a:r>
            <a:r>
              <a:rPr lang="ja-JP" altLang="en-US" dirty="0" smtClean="0">
                <a:latin typeface="ＭＳ Ｐ明朝"/>
                <a:ea typeface="ＭＳ Ｐ明朝"/>
                <a:cs typeface="ＭＳ Ｐ明朝"/>
              </a:rPr>
              <a:t>情報</a:t>
            </a:r>
            <a:r>
              <a:rPr lang="en-US" altLang="ja-JP" dirty="0" smtClean="0">
                <a:latin typeface="ＭＳ Ｐ明朝"/>
                <a:ea typeface="ＭＳ Ｐ明朝"/>
                <a:cs typeface="ＭＳ Ｐ明朝"/>
              </a:rPr>
              <a:t>(</a:t>
            </a:r>
            <a:r>
              <a:rPr lang="ja-JP" altLang="en-US" dirty="0">
                <a:latin typeface="ＭＳ Ｐ明朝"/>
                <a:ea typeface="ＭＳ Ｐ明朝"/>
                <a:cs typeface="ＭＳ Ｐ明朝"/>
              </a:rPr>
              <a:t>変数</a:t>
            </a:r>
            <a:r>
              <a:rPr lang="en-US" altLang="ja-JP" dirty="0" smtClean="0">
                <a:latin typeface="ＭＳ Ｐ明朝"/>
                <a:ea typeface="ＭＳ Ｐ明朝"/>
                <a:cs typeface="ＭＳ Ｐ明朝"/>
              </a:rPr>
              <a:t>)</a:t>
            </a:r>
            <a:r>
              <a:rPr lang="ja-JP" altLang="en-US" dirty="0" smtClean="0">
                <a:latin typeface="ＭＳ Ｐ明朝"/>
                <a:ea typeface="ＭＳ Ｐ明朝"/>
                <a:cs typeface="ＭＳ Ｐ明朝"/>
              </a:rPr>
              <a:t>を受け取ったり</a:t>
            </a:r>
            <a:r>
              <a:rPr lang="ja-JP" altLang="en-US" dirty="0">
                <a:latin typeface="ＭＳ Ｐ明朝"/>
                <a:ea typeface="ＭＳ Ｐ明朝"/>
                <a:cs typeface="ＭＳ Ｐ明朝"/>
              </a:rPr>
              <a:t>引き渡しを</a:t>
            </a:r>
            <a:r>
              <a:rPr lang="ja-JP" altLang="en-US" dirty="0" smtClean="0">
                <a:latin typeface="ＭＳ Ｐ明朝"/>
                <a:ea typeface="ＭＳ Ｐ明朝"/>
                <a:cs typeface="ＭＳ Ｐ明朝"/>
              </a:rPr>
              <a:t>する</a:t>
            </a:r>
            <a:r>
              <a:rPr lang="en-US" altLang="ja-JP" dirty="0" smtClean="0">
                <a:latin typeface="ＭＳ Ｐ明朝"/>
                <a:ea typeface="ＭＳ Ｐ明朝"/>
                <a:cs typeface="ＭＳ Ｐ明朝"/>
              </a:rPr>
              <a:t>(</a:t>
            </a:r>
            <a:r>
              <a:rPr lang="ja-JP" altLang="en-US" dirty="0" smtClean="0">
                <a:solidFill>
                  <a:srgbClr val="FF0000"/>
                </a:solidFill>
                <a:latin typeface="ＭＳ Ｐ明朝"/>
                <a:ea typeface="ＭＳ Ｐ明朝"/>
                <a:cs typeface="ＭＳ Ｐ明朝"/>
              </a:rPr>
              <a:t>相互作用</a:t>
            </a:r>
            <a:r>
              <a:rPr lang="en-US" altLang="ja-JP" dirty="0" smtClean="0">
                <a:latin typeface="ＭＳ Ｐ明朝"/>
                <a:ea typeface="ＭＳ Ｐ明朝"/>
                <a:cs typeface="ＭＳ Ｐ明朝"/>
              </a:rPr>
              <a:t>)</a:t>
            </a:r>
            <a:r>
              <a:rPr lang="ja-JP" altLang="en-US" dirty="0" smtClean="0">
                <a:latin typeface="ＭＳ Ｐ明朝"/>
                <a:ea typeface="ＭＳ Ｐ明朝"/>
                <a:cs typeface="ＭＳ Ｐ明朝"/>
              </a:rPr>
              <a:t>．</a:t>
            </a:r>
            <a:endParaRPr lang="en-US" altLang="ja-JP" dirty="0">
              <a:latin typeface="ＭＳ Ｐ明朝"/>
              <a:ea typeface="ＭＳ Ｐ明朝"/>
              <a:cs typeface="ＭＳ Ｐ明朝"/>
            </a:endParaRPr>
          </a:p>
          <a:p>
            <a:pPr marL="0" indent="0">
              <a:buNone/>
            </a:pPr>
            <a:r>
              <a:rPr lang="ja-JP" altLang="en-US" dirty="0" smtClean="0">
                <a:latin typeface="ＭＳ Ｐ明朝"/>
                <a:ea typeface="ＭＳ Ｐ明朝"/>
                <a:cs typeface="ＭＳ Ｐ明朝"/>
              </a:rPr>
              <a:t>相互</a:t>
            </a:r>
            <a:r>
              <a:rPr lang="ja-JP" altLang="en-US" dirty="0">
                <a:latin typeface="ＭＳ Ｐ明朝"/>
                <a:ea typeface="ＭＳ Ｐ明朝"/>
                <a:cs typeface="ＭＳ Ｐ明朝"/>
              </a:rPr>
              <a:t>作用を記述する数理モデルが幾つかあり，もっとも基本的なモデルは，マルコフ決定過程</a:t>
            </a:r>
            <a:r>
              <a:rPr lang="en-US" altLang="ja-JP" dirty="0">
                <a:latin typeface="Times New Roman"/>
                <a:cs typeface="Times New Roman"/>
              </a:rPr>
              <a:t>(Markov</a:t>
            </a:r>
            <a:r>
              <a:rPr lang="ja-JP" altLang="en-US" dirty="0">
                <a:latin typeface="Times New Roman"/>
                <a:cs typeface="Times New Roman"/>
              </a:rPr>
              <a:t> </a:t>
            </a:r>
            <a:r>
              <a:rPr lang="en-US" altLang="ja-JP" dirty="0">
                <a:latin typeface="Times New Roman"/>
                <a:cs typeface="Times New Roman"/>
              </a:rPr>
              <a:t>Decision</a:t>
            </a:r>
            <a:r>
              <a:rPr lang="ja-JP" altLang="en-US" dirty="0">
                <a:latin typeface="Times New Roman"/>
                <a:cs typeface="Times New Roman"/>
              </a:rPr>
              <a:t> </a:t>
            </a:r>
            <a:r>
              <a:rPr lang="en-US" altLang="ja-JP" dirty="0" err="1">
                <a:latin typeface="Times New Roman"/>
                <a:cs typeface="Times New Roman"/>
              </a:rPr>
              <a:t>Process:MDP</a:t>
            </a:r>
            <a:r>
              <a:rPr lang="en-US" altLang="ja-JP" dirty="0" smtClean="0">
                <a:latin typeface="Times New Roman"/>
                <a:cs typeface="Times New Roman"/>
              </a:rPr>
              <a:t>)</a:t>
            </a:r>
            <a:r>
              <a:rPr lang="ja-JP" altLang="en-US" dirty="0" smtClean="0">
                <a:latin typeface="ＭＳ Ｐ明朝"/>
                <a:ea typeface="ＭＳ Ｐ明朝"/>
                <a:cs typeface="ＭＳ Ｐ明朝"/>
              </a:rPr>
              <a:t>である．</a:t>
            </a:r>
            <a:endParaRPr lang="en-US" altLang="ja-JP" dirty="0"/>
          </a:p>
        </p:txBody>
      </p:sp>
    </p:spTree>
    <p:extLst>
      <p:ext uri="{BB962C8B-B14F-4D97-AF65-F5344CB8AC3E}">
        <p14:creationId xmlns:p14="http://schemas.microsoft.com/office/powerpoint/2010/main" val="2171346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94081" y="558800"/>
            <a:ext cx="10018713" cy="1414585"/>
          </a:xfrm>
        </p:spPr>
        <p:txBody>
          <a:bodyPr/>
          <a:lstStyle/>
          <a:p>
            <a:r>
              <a:rPr lang="ja-JP" altLang="en-US" dirty="0">
                <a:latin typeface="ＭＳ Ｐ明朝"/>
                <a:ea typeface="ＭＳ Ｐ明朝"/>
                <a:cs typeface="ＭＳ Ｐ明朝"/>
              </a:rPr>
              <a:t>マルコフ決定過程による</a:t>
            </a:r>
            <a:r>
              <a:rPr lang="ja-JP" altLang="en-US" dirty="0" smtClean="0">
                <a:latin typeface="ＭＳ Ｐ明朝"/>
                <a:ea typeface="ＭＳ Ｐ明朝"/>
                <a:cs typeface="ＭＳ Ｐ明朝"/>
              </a:rPr>
              <a:t>時間発達</a:t>
            </a:r>
            <a:endParaRPr kumimoji="1" lang="ja-JP" altLang="en-US" dirty="0"/>
          </a:p>
        </p:txBody>
      </p:sp>
      <p:sp>
        <p:nvSpPr>
          <p:cNvPr id="3" name="コンテンツ プレースホルダー 2"/>
          <p:cNvSpPr>
            <a:spLocks noGrp="1"/>
          </p:cNvSpPr>
          <p:nvPr>
            <p:ph idx="1"/>
          </p:nvPr>
        </p:nvSpPr>
        <p:spPr>
          <a:xfrm>
            <a:off x="1679694" y="1182077"/>
            <a:ext cx="10018713" cy="3006969"/>
          </a:xfrm>
        </p:spPr>
        <p:txBody>
          <a:bodyPr>
            <a:normAutofit/>
          </a:bodyPr>
          <a:lstStyle/>
          <a:p>
            <a:pPr marL="0" indent="0">
              <a:buNone/>
            </a:pPr>
            <a:r>
              <a:rPr kumimoji="1" lang="ja-JP" altLang="en-US" sz="2800" dirty="0" smtClean="0">
                <a:latin typeface="ＭＳ Ｐ明朝"/>
                <a:ea typeface="ＭＳ Ｐ明朝"/>
                <a:cs typeface="ＭＳ Ｐ明朝"/>
              </a:rPr>
              <a:t>マルコフ決定過程は，状態空間集合</a:t>
            </a:r>
            <a:r>
              <a:rPr lang="en-US" altLang="ja-JP" sz="2800" b="1" i="1" dirty="0" smtClean="0">
                <a:latin typeface="ＭＳ Ｐ明朝"/>
                <a:ea typeface="ＭＳ Ｐ明朝"/>
                <a:cs typeface="ＭＳ Ｐ明朝"/>
              </a:rPr>
              <a:t>S</a:t>
            </a:r>
            <a:r>
              <a:rPr lang="en-US" altLang="ja-JP" sz="2800" dirty="0" smtClean="0">
                <a:latin typeface="Times New Roman"/>
                <a:cs typeface="Times New Roman"/>
              </a:rPr>
              <a:t>,</a:t>
            </a:r>
            <a:r>
              <a:rPr lang="ja-JP" altLang="en-US" sz="2800" dirty="0" smtClean="0">
                <a:latin typeface="ＭＳ Ｐ明朝"/>
                <a:ea typeface="ＭＳ Ｐ明朝"/>
                <a:cs typeface="ＭＳ Ｐ明朝"/>
              </a:rPr>
              <a:t>行動空間集合</a:t>
            </a:r>
            <a:r>
              <a:rPr lang="en-US" altLang="ja-JP" sz="2800" b="1" i="1" dirty="0" smtClean="0">
                <a:latin typeface="ＭＳ Ｐ明朝"/>
                <a:ea typeface="ＭＳ Ｐ明朝"/>
                <a:cs typeface="ＭＳ Ｐ明朝"/>
              </a:rPr>
              <a:t>A(s)</a:t>
            </a:r>
            <a:r>
              <a:rPr lang="en-US" altLang="ja-JP" sz="2800" dirty="0" smtClean="0">
                <a:latin typeface="ＭＳ Ｐ明朝"/>
                <a:ea typeface="ＭＳ Ｐ明朝"/>
                <a:cs typeface="ＭＳ Ｐ明朝"/>
              </a:rPr>
              <a:t>,</a:t>
            </a:r>
            <a:r>
              <a:rPr lang="ja-JP" altLang="en-US" sz="2800" dirty="0" smtClean="0">
                <a:latin typeface="ＭＳ Ｐ明朝"/>
                <a:ea typeface="ＭＳ Ｐ明朝"/>
                <a:cs typeface="ＭＳ Ｐ明朝"/>
              </a:rPr>
              <a:t>初期状態分布</a:t>
            </a:r>
            <a:r>
              <a:rPr lang="en-US" altLang="ja-JP" sz="2800" b="1" i="1" dirty="0" smtClean="0">
                <a:latin typeface="ＭＳ Ｐ明朝"/>
                <a:ea typeface="ＭＳ Ｐ明朝"/>
                <a:cs typeface="ＭＳ Ｐ明朝"/>
              </a:rPr>
              <a:t>P</a:t>
            </a:r>
            <a:r>
              <a:rPr lang="en-US" altLang="ja-JP" sz="2800" b="1" i="1" baseline="-25000" dirty="0" smtClean="0">
                <a:latin typeface="ＭＳ Ｐ明朝"/>
                <a:ea typeface="ＭＳ Ｐ明朝"/>
                <a:cs typeface="ＭＳ Ｐ明朝"/>
              </a:rPr>
              <a:t>0</a:t>
            </a:r>
            <a:r>
              <a:rPr lang="ja-JP" altLang="en-US" sz="2800" dirty="0" smtClean="0">
                <a:latin typeface="ＭＳ Ｐ明朝"/>
                <a:ea typeface="ＭＳ Ｐ明朝"/>
                <a:cs typeface="ＭＳ Ｐ明朝"/>
              </a:rPr>
              <a:t>，状態遷移確率</a:t>
            </a:r>
            <a:r>
              <a:rPr lang="en-US" altLang="ja-JP" sz="2800" b="1" i="1" dirty="0" smtClean="0">
                <a:latin typeface="ＭＳ Ｐ明朝"/>
                <a:ea typeface="ＭＳ Ｐ明朝"/>
                <a:cs typeface="ＭＳ Ｐ明朝"/>
              </a:rPr>
              <a:t>P(s</a:t>
            </a:r>
            <a:r>
              <a:rPr lang="en-US" altLang="en-US" sz="2800" b="1" i="1" dirty="0" smtClean="0">
                <a:latin typeface="ＭＳ Ｐ明朝"/>
                <a:ea typeface="ＭＳ Ｐ明朝"/>
                <a:cs typeface="ＭＳ Ｐ明朝"/>
              </a:rPr>
              <a:t>’|</a:t>
            </a:r>
            <a:r>
              <a:rPr lang="en-US" altLang="en-US" sz="2800" b="1" i="1" dirty="0" err="1" smtClean="0">
                <a:latin typeface="ＭＳ Ｐ明朝"/>
                <a:ea typeface="ＭＳ Ｐ明朝"/>
                <a:cs typeface="ＭＳ Ｐ明朝"/>
              </a:rPr>
              <a:t>s,a</a:t>
            </a:r>
            <a:r>
              <a:rPr lang="en-US" altLang="ja-JP" sz="2800" b="1" i="1" dirty="0" smtClean="0">
                <a:latin typeface="ＭＳ Ｐ明朝"/>
                <a:ea typeface="ＭＳ Ｐ明朝"/>
                <a:cs typeface="ＭＳ Ｐ明朝"/>
              </a:rPr>
              <a:t>)</a:t>
            </a:r>
            <a:r>
              <a:rPr lang="ja-JP" altLang="en-US" sz="2800" dirty="0" smtClean="0">
                <a:latin typeface="ＭＳ Ｐ明朝"/>
                <a:ea typeface="ＭＳ Ｐ明朝"/>
                <a:cs typeface="ＭＳ Ｐ明朝"/>
              </a:rPr>
              <a:t>および報酬関数</a:t>
            </a:r>
            <a:r>
              <a:rPr lang="en-US" altLang="ja-JP" sz="2800" b="1" i="1" dirty="0" smtClean="0">
                <a:latin typeface="ＭＳ Ｐ明朝"/>
                <a:ea typeface="ＭＳ Ｐ明朝"/>
                <a:cs typeface="ＭＳ Ｐ明朝"/>
              </a:rPr>
              <a:t>r(</a:t>
            </a:r>
            <a:r>
              <a:rPr lang="en-US" altLang="ja-JP" sz="2800" b="1" i="1" dirty="0" err="1" smtClean="0">
                <a:latin typeface="ＭＳ Ｐ明朝"/>
                <a:ea typeface="ＭＳ Ｐ明朝"/>
                <a:cs typeface="ＭＳ Ｐ明朝"/>
              </a:rPr>
              <a:t>s,a,s</a:t>
            </a:r>
            <a:r>
              <a:rPr lang="en-US" altLang="ja-JP" sz="2800" b="1" i="1" dirty="0" smtClean="0">
                <a:latin typeface="ＭＳ Ｐ明朝"/>
                <a:ea typeface="ＭＳ Ｐ明朝"/>
                <a:cs typeface="ＭＳ Ｐ明朝"/>
              </a:rPr>
              <a:t>’)</a:t>
            </a:r>
            <a:r>
              <a:rPr lang="ja-JP" altLang="en-US" sz="2800" dirty="0" smtClean="0">
                <a:latin typeface="ＭＳ Ｐ明朝"/>
                <a:ea typeface="ＭＳ Ｐ明朝"/>
                <a:cs typeface="ＭＳ Ｐ明朝"/>
              </a:rPr>
              <a:t>という要素によって記述できる確率過程である．</a:t>
            </a:r>
            <a:endParaRPr lang="en-US" altLang="ja-JP" sz="2800" dirty="0" smtClean="0">
              <a:latin typeface="ＭＳ Ｐ明朝"/>
              <a:ea typeface="ＭＳ Ｐ明朝"/>
              <a:cs typeface="ＭＳ Ｐ明朝"/>
            </a:endParaRPr>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595996485"/>
              </p:ext>
            </p:extLst>
          </p:nvPr>
        </p:nvGraphicFramePr>
        <p:xfrm>
          <a:off x="6038850" y="3344863"/>
          <a:ext cx="114300" cy="165100"/>
        </p:xfrm>
        <a:graphic>
          <a:graphicData uri="http://schemas.openxmlformats.org/presentationml/2006/ole">
            <mc:AlternateContent xmlns:mc="http://schemas.openxmlformats.org/markup-compatibility/2006">
              <mc:Choice xmlns:v="urn:schemas-microsoft-com:vml" Requires="v">
                <p:oleObj spid="_x0000_s2067" name="数式" r:id="rId3" imgW="114300" imgH="165100" progId="Equation.3">
                  <p:embed/>
                </p:oleObj>
              </mc:Choice>
              <mc:Fallback>
                <p:oleObj name="数式" r:id="rId3" imgW="114300" imgH="165100" progId="Equation.3">
                  <p:embed/>
                  <p:pic>
                    <p:nvPicPr>
                      <p:cNvPr id="0" name=""/>
                      <p:cNvPicPr/>
                      <p:nvPr/>
                    </p:nvPicPr>
                    <p:blipFill>
                      <a:blip r:embed="rId4"/>
                      <a:stretch>
                        <a:fillRect/>
                      </a:stretch>
                    </p:blipFill>
                    <p:spPr>
                      <a:xfrm>
                        <a:off x="6038850" y="3344863"/>
                        <a:ext cx="114300" cy="165100"/>
                      </a:xfrm>
                      <a:prstGeom prst="rect">
                        <a:avLst/>
                      </a:prstGeom>
                    </p:spPr>
                  </p:pic>
                </p:oleObj>
              </mc:Fallback>
            </mc:AlternateContent>
          </a:graphicData>
        </a:graphic>
      </p:graphicFrame>
    </p:spTree>
    <p:extLst>
      <p:ext uri="{BB962C8B-B14F-4D97-AF65-F5344CB8AC3E}">
        <p14:creationId xmlns:p14="http://schemas.microsoft.com/office/powerpoint/2010/main" val="789337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533770" y="468923"/>
            <a:ext cx="10414000" cy="5416868"/>
          </a:xfrm>
          <a:prstGeom prst="rect">
            <a:avLst/>
          </a:prstGeom>
          <a:noFill/>
        </p:spPr>
        <p:txBody>
          <a:bodyPr wrap="square" rtlCol="0">
            <a:spAutoFit/>
          </a:bodyPr>
          <a:lstStyle/>
          <a:p>
            <a:r>
              <a:rPr lang="ja-JP" altLang="en-US" sz="2400" dirty="0">
                <a:latin typeface="ＭＳ Ｐ明朝"/>
                <a:ea typeface="ＭＳ Ｐ明朝"/>
                <a:cs typeface="ＭＳ Ｐ明朝"/>
              </a:rPr>
              <a:t>状態空間</a:t>
            </a:r>
            <a:r>
              <a:rPr lang="ja-JP" altLang="en-US" sz="2400" dirty="0" smtClean="0">
                <a:latin typeface="ＭＳ Ｐ明朝"/>
                <a:ea typeface="ＭＳ Ｐ明朝"/>
                <a:cs typeface="ＭＳ Ｐ明朝"/>
              </a:rPr>
              <a:t>集合</a:t>
            </a:r>
            <a:r>
              <a:rPr lang="en-US" altLang="ja-JP" sz="2400" b="1" i="1" dirty="0" smtClean="0">
                <a:latin typeface="ＭＳ Ｐ明朝"/>
                <a:ea typeface="ＭＳ Ｐ明朝"/>
                <a:cs typeface="ＭＳ Ｐ明朝"/>
              </a:rPr>
              <a:t>S</a:t>
            </a:r>
            <a:r>
              <a:rPr lang="ja-JP" altLang="en-US" sz="2400" dirty="0" smtClean="0">
                <a:latin typeface="ＭＳ Ｐ明朝"/>
                <a:ea typeface="ＭＳ Ｐ明朝"/>
                <a:cs typeface="ＭＳ Ｐ明朝"/>
              </a:rPr>
              <a:t>をすべて</a:t>
            </a:r>
            <a:r>
              <a:rPr lang="ja-JP" altLang="en-US" sz="2400" dirty="0">
                <a:latin typeface="ＭＳ Ｐ明朝"/>
                <a:ea typeface="ＭＳ Ｐ明朝"/>
                <a:cs typeface="ＭＳ Ｐ明朝"/>
              </a:rPr>
              <a:t>の状態を表現する空間と定義する．つまり，</a:t>
            </a:r>
            <a:r>
              <a:rPr lang="en-US" altLang="ja-JP" sz="2400" b="1" i="1" dirty="0">
                <a:latin typeface="ＭＳ Ｐ明朝"/>
                <a:ea typeface="ＭＳ Ｐ明朝"/>
                <a:cs typeface="ＭＳ Ｐ明朝"/>
              </a:rPr>
              <a:t>N</a:t>
            </a:r>
            <a:r>
              <a:rPr lang="ja-JP" altLang="en-US" sz="2400" dirty="0">
                <a:latin typeface="ＭＳ Ｐ明朝"/>
                <a:ea typeface="ＭＳ Ｐ明朝"/>
                <a:cs typeface="ＭＳ Ｐ明朝"/>
              </a:rPr>
              <a:t>種類の状態を表す状態集合は以下のように表せる．</a:t>
            </a:r>
            <a:endParaRPr lang="en-US" altLang="ja-JP" sz="2400" dirty="0">
              <a:latin typeface="ＭＳ Ｐ明朝"/>
              <a:ea typeface="ＭＳ Ｐ明朝"/>
              <a:cs typeface="ＭＳ Ｐ明朝"/>
            </a:endParaRPr>
          </a:p>
          <a:p>
            <a:pPr algn="ctr"/>
            <a:r>
              <a:rPr lang="en-US" altLang="ja-JP" sz="2400" b="1" i="1" dirty="0" smtClean="0">
                <a:latin typeface="Times New Roman"/>
                <a:ea typeface="ＭＳ Ｐ明朝"/>
                <a:cs typeface="Times New Roman"/>
              </a:rPr>
              <a:t>S</a:t>
            </a:r>
            <a:r>
              <a:rPr lang="en-US" altLang="ja-JP" sz="2400" dirty="0" smtClean="0">
                <a:latin typeface="ＭＳ Ｐ明朝"/>
                <a:ea typeface="ＭＳ Ｐ明朝"/>
                <a:cs typeface="ＭＳ Ｐ明朝"/>
              </a:rPr>
              <a:t>=</a:t>
            </a:r>
            <a:r>
              <a:rPr lang="en-US" altLang="ja-JP" sz="2400" b="1" i="1" dirty="0" smtClean="0">
                <a:latin typeface="ＭＳ Ｐ明朝"/>
                <a:ea typeface="ＭＳ Ｐ明朝"/>
                <a:cs typeface="ＭＳ Ｐ明朝"/>
              </a:rPr>
              <a:t>{s</a:t>
            </a:r>
            <a:r>
              <a:rPr lang="en-US" altLang="ja-JP" sz="2400" b="1" i="1" baseline="-25000" dirty="0" smtClean="0">
                <a:latin typeface="ＭＳ Ｐ明朝"/>
                <a:ea typeface="ＭＳ Ｐ明朝"/>
                <a:cs typeface="ＭＳ Ｐ明朝"/>
              </a:rPr>
              <a:t>1</a:t>
            </a:r>
            <a:r>
              <a:rPr lang="en-US" altLang="ja-JP" sz="2400" b="1" i="1" dirty="0" smtClean="0">
                <a:latin typeface="ＭＳ Ｐ明朝"/>
                <a:ea typeface="ＭＳ Ｐ明朝"/>
                <a:cs typeface="ＭＳ Ｐ明朝"/>
              </a:rPr>
              <a:t>,s</a:t>
            </a:r>
            <a:r>
              <a:rPr lang="en-US" altLang="ja-JP" sz="2400" b="1" i="1" baseline="-25000" dirty="0" smtClean="0">
                <a:latin typeface="ＭＳ Ｐ明朝"/>
                <a:ea typeface="ＭＳ Ｐ明朝"/>
                <a:cs typeface="ＭＳ Ｐ明朝"/>
              </a:rPr>
              <a:t>2</a:t>
            </a:r>
            <a:r>
              <a:rPr lang="en-US" altLang="ja-JP" sz="2400" b="1" i="1" dirty="0" smtClean="0">
                <a:latin typeface="ＭＳ Ｐ明朝"/>
                <a:ea typeface="ＭＳ Ｐ明朝"/>
                <a:cs typeface="ＭＳ Ｐ明朝"/>
              </a:rPr>
              <a:t>,…,</a:t>
            </a:r>
            <a:r>
              <a:rPr lang="en-US" altLang="ja-JP" sz="2400" b="1" i="1" dirty="0" err="1" smtClean="0">
                <a:latin typeface="ＭＳ Ｐ明朝"/>
                <a:ea typeface="ＭＳ Ｐ明朝"/>
                <a:cs typeface="ＭＳ Ｐ明朝"/>
              </a:rPr>
              <a:t>s</a:t>
            </a:r>
            <a:r>
              <a:rPr lang="en-US" altLang="ja-JP" sz="2400" b="1" i="1" baseline="-25000" dirty="0" err="1" smtClean="0">
                <a:latin typeface="ＭＳ Ｐ明朝"/>
                <a:ea typeface="ＭＳ Ｐ明朝"/>
                <a:cs typeface="ＭＳ Ｐ明朝"/>
              </a:rPr>
              <a:t>N</a:t>
            </a:r>
            <a:r>
              <a:rPr lang="en-US" altLang="ja-JP" sz="2400" b="1" i="1" dirty="0" smtClean="0">
                <a:latin typeface="ＭＳ Ｐ明朝"/>
                <a:ea typeface="ＭＳ Ｐ明朝"/>
                <a:cs typeface="ＭＳ Ｐ明朝"/>
              </a:rPr>
              <a:t>}</a:t>
            </a:r>
            <a:endParaRPr lang="en-US" altLang="ja-JP" sz="2400" b="1" i="1" dirty="0">
              <a:latin typeface="ＭＳ Ｐ明朝"/>
              <a:ea typeface="ＭＳ Ｐ明朝"/>
              <a:cs typeface="ＭＳ Ｐ明朝"/>
            </a:endParaRPr>
          </a:p>
          <a:p>
            <a:endParaRPr lang="en-US" altLang="ja-JP" sz="2400" dirty="0" smtClean="0">
              <a:latin typeface="ＭＳ Ｐ明朝"/>
              <a:ea typeface="ＭＳ Ｐ明朝"/>
              <a:cs typeface="ＭＳ Ｐ明朝"/>
            </a:endParaRPr>
          </a:p>
          <a:p>
            <a:r>
              <a:rPr lang="ja-JP" altLang="en-US" sz="2400" dirty="0" smtClean="0">
                <a:latin typeface="ＭＳ Ｐ明朝"/>
                <a:ea typeface="ＭＳ Ｐ明朝"/>
                <a:cs typeface="ＭＳ Ｐ明朝"/>
              </a:rPr>
              <a:t>時間</a:t>
            </a:r>
            <a:r>
              <a:rPr lang="ja-JP" altLang="en-US" sz="2400" dirty="0">
                <a:latin typeface="ＭＳ Ｐ明朝"/>
                <a:ea typeface="ＭＳ Ｐ明朝"/>
                <a:cs typeface="ＭＳ Ｐ明朝"/>
              </a:rPr>
              <a:t>ステップ</a:t>
            </a:r>
            <a:r>
              <a:rPr lang="en-US" altLang="ja-JP" sz="2400" b="1" i="1" dirty="0">
                <a:latin typeface="ＭＳ Ｐ明朝"/>
                <a:ea typeface="ＭＳ Ｐ明朝"/>
                <a:cs typeface="ＭＳ Ｐ明朝"/>
              </a:rPr>
              <a:t>t</a:t>
            </a:r>
            <a:r>
              <a:rPr lang="ja-JP" altLang="en-US" sz="2400" dirty="0">
                <a:latin typeface="ＭＳ Ｐ明朝"/>
                <a:ea typeface="ＭＳ Ｐ明朝"/>
                <a:cs typeface="ＭＳ Ｐ明朝"/>
              </a:rPr>
              <a:t>における状態</a:t>
            </a:r>
            <a:r>
              <a:rPr lang="ja-JP" altLang="en-US" sz="2400" dirty="0" smtClean="0">
                <a:latin typeface="ＭＳ Ｐ明朝"/>
                <a:ea typeface="ＭＳ Ｐ明朝"/>
                <a:cs typeface="ＭＳ Ｐ明朝"/>
              </a:rPr>
              <a:t>を表す変数を</a:t>
            </a:r>
            <a:r>
              <a:rPr lang="en-US" altLang="ja-JP" sz="2400" b="1" i="1" dirty="0" smtClean="0">
                <a:latin typeface="ＭＳ Ｐ明朝"/>
                <a:ea typeface="ＭＳ Ｐ明朝"/>
                <a:cs typeface="ＭＳ Ｐ明朝"/>
              </a:rPr>
              <a:t>S</a:t>
            </a:r>
            <a:r>
              <a:rPr lang="en-US" altLang="ja-JP" sz="2400" b="1" i="1" baseline="-25000" dirty="0" smtClean="0">
                <a:latin typeface="ＭＳ Ｐ明朝"/>
                <a:ea typeface="ＭＳ Ｐ明朝"/>
                <a:cs typeface="ＭＳ Ｐ明朝"/>
              </a:rPr>
              <a:t>t</a:t>
            </a:r>
            <a:r>
              <a:rPr lang="ja-JP" altLang="en-US" sz="2400" dirty="0" smtClean="0">
                <a:latin typeface="ＭＳ Ｐ明朝"/>
                <a:ea typeface="ＭＳ Ｐ明朝"/>
                <a:cs typeface="ＭＳ Ｐ明朝"/>
              </a:rPr>
              <a:t>とする．</a:t>
            </a:r>
            <a:r>
              <a:rPr lang="en-US" altLang="ja-JP" sz="2400" i="1" dirty="0" smtClean="0">
                <a:latin typeface="ＭＳ Ｐ明朝"/>
                <a:ea typeface="ＭＳ Ｐ明朝"/>
                <a:cs typeface="ＭＳ Ｐ明朝"/>
              </a:rPr>
              <a:t>S</a:t>
            </a:r>
            <a:r>
              <a:rPr lang="en-US" altLang="ja-JP" sz="2400" i="1" baseline="-25000" dirty="0" smtClean="0">
                <a:latin typeface="ＭＳ Ｐ明朝"/>
                <a:ea typeface="ＭＳ Ｐ明朝"/>
                <a:cs typeface="ＭＳ Ｐ明朝"/>
              </a:rPr>
              <a:t>t</a:t>
            </a:r>
            <a:r>
              <a:rPr lang="ja-JP" altLang="en-US" sz="2400" dirty="0" smtClean="0">
                <a:latin typeface="ＭＳ Ｐ明朝"/>
                <a:ea typeface="ＭＳ Ｐ明朝"/>
                <a:cs typeface="ＭＳ Ｐ明朝"/>
              </a:rPr>
              <a:t>は</a:t>
            </a:r>
            <a:r>
              <a:rPr lang="en-US" altLang="ja-JP" sz="2400" b="1" dirty="0" smtClean="0">
                <a:latin typeface="Times New Roman"/>
                <a:ea typeface="ＭＳ Ｐ明朝"/>
                <a:cs typeface="Times New Roman"/>
              </a:rPr>
              <a:t>S</a:t>
            </a:r>
            <a:r>
              <a:rPr lang="ja-JP" altLang="en-US" sz="2400" dirty="0" smtClean="0">
                <a:latin typeface="Times New Roman"/>
                <a:ea typeface="ＭＳ Ｐ明朝"/>
                <a:cs typeface="Times New Roman"/>
              </a:rPr>
              <a:t>の要素のうちいずれかの値をとる変数である．</a:t>
            </a:r>
            <a:endParaRPr lang="en-US" altLang="ja-JP" sz="2400" dirty="0" smtClean="0">
              <a:latin typeface="Times New Roman"/>
              <a:ea typeface="ＭＳ Ｐ明朝"/>
              <a:cs typeface="Times New Roman"/>
            </a:endParaRPr>
          </a:p>
          <a:p>
            <a:r>
              <a:rPr lang="ja-JP" altLang="en-US" sz="2400" dirty="0" smtClean="0">
                <a:latin typeface="Times New Roman"/>
                <a:ea typeface="ＭＳ Ｐ明朝"/>
                <a:cs typeface="Times New Roman"/>
              </a:rPr>
              <a:t>時間ステップ</a:t>
            </a:r>
            <a:r>
              <a:rPr lang="en-US" altLang="ja-JP" sz="2400" dirty="0" smtClean="0">
                <a:latin typeface="Times New Roman"/>
                <a:ea typeface="ＭＳ Ｐ明朝"/>
                <a:cs typeface="Times New Roman"/>
              </a:rPr>
              <a:t>0</a:t>
            </a:r>
            <a:r>
              <a:rPr lang="ja-JP" altLang="en-US" sz="2400" dirty="0" smtClean="0">
                <a:latin typeface="Times New Roman"/>
                <a:ea typeface="ＭＳ Ｐ明朝"/>
                <a:cs typeface="Times New Roman"/>
              </a:rPr>
              <a:t>から順に状態を並べると以下のようになる</a:t>
            </a:r>
            <a:endParaRPr lang="en-US" altLang="ja-JP" sz="2400" dirty="0" smtClean="0">
              <a:latin typeface="Times New Roman"/>
              <a:ea typeface="ＭＳ Ｐ明朝"/>
              <a:cs typeface="Times New Roman"/>
            </a:endParaRPr>
          </a:p>
          <a:p>
            <a:pPr algn="ctr"/>
            <a:r>
              <a:rPr lang="en-US" altLang="ja-JP" sz="2400" b="1" i="1" dirty="0" smtClean="0">
                <a:latin typeface="ＭＳ Ｐ明朝"/>
                <a:ea typeface="ＭＳ Ｐ明朝"/>
                <a:cs typeface="ＭＳ Ｐ明朝"/>
              </a:rPr>
              <a:t>S</a:t>
            </a:r>
            <a:r>
              <a:rPr lang="en-US" altLang="ja-JP" sz="2400" b="1" i="1" baseline="-25000" dirty="0" smtClean="0">
                <a:latin typeface="ＭＳ Ｐ明朝"/>
                <a:ea typeface="ＭＳ Ｐ明朝"/>
                <a:cs typeface="ＭＳ Ｐ明朝"/>
              </a:rPr>
              <a:t>0</a:t>
            </a:r>
            <a:r>
              <a:rPr lang="en-US" altLang="ja-JP" sz="2400" b="1" i="1" dirty="0" smtClean="0">
                <a:latin typeface="ＭＳ Ｐ明朝"/>
                <a:ea typeface="ＭＳ Ｐ明朝"/>
                <a:cs typeface="ＭＳ Ｐ明朝"/>
              </a:rPr>
              <a:t>,S</a:t>
            </a:r>
            <a:r>
              <a:rPr lang="en-US" altLang="ja-JP" sz="2400" b="1" i="1" baseline="-25000" dirty="0" smtClean="0">
                <a:latin typeface="ＭＳ Ｐ明朝"/>
                <a:ea typeface="ＭＳ Ｐ明朝"/>
                <a:cs typeface="ＭＳ Ｐ明朝"/>
              </a:rPr>
              <a:t>1</a:t>
            </a:r>
            <a:r>
              <a:rPr lang="en-US" altLang="ja-JP" sz="2400" b="1" i="1" dirty="0" smtClean="0">
                <a:latin typeface="ＭＳ Ｐ明朝"/>
                <a:ea typeface="ＭＳ Ｐ明朝"/>
                <a:cs typeface="ＭＳ Ｐ明朝"/>
              </a:rPr>
              <a:t>,S</a:t>
            </a:r>
            <a:r>
              <a:rPr lang="en-US" altLang="ja-JP" sz="2400" b="1" i="1" baseline="-25000" dirty="0" smtClean="0">
                <a:latin typeface="ＭＳ Ｐ明朝"/>
                <a:ea typeface="ＭＳ Ｐ明朝"/>
                <a:cs typeface="ＭＳ Ｐ明朝"/>
              </a:rPr>
              <a:t>2</a:t>
            </a:r>
            <a:r>
              <a:rPr lang="en-US" altLang="ja-JP" sz="2400" b="1" i="1" dirty="0" smtClean="0">
                <a:latin typeface="ＭＳ Ｐ明朝"/>
                <a:ea typeface="ＭＳ Ｐ明朝"/>
                <a:cs typeface="ＭＳ Ｐ明朝"/>
              </a:rPr>
              <a:t>,…,S</a:t>
            </a:r>
            <a:r>
              <a:rPr lang="en-US" altLang="ja-JP" sz="2400" b="1" i="1" baseline="-25000" dirty="0" smtClean="0">
                <a:latin typeface="ＭＳ Ｐ明朝"/>
                <a:ea typeface="ＭＳ Ｐ明朝"/>
                <a:cs typeface="ＭＳ Ｐ明朝"/>
              </a:rPr>
              <a:t>t</a:t>
            </a:r>
            <a:r>
              <a:rPr lang="en-US" altLang="ja-JP" sz="2400" b="1" i="1" dirty="0" smtClean="0">
                <a:latin typeface="ＭＳ Ｐ明朝"/>
                <a:ea typeface="ＭＳ Ｐ明朝"/>
                <a:cs typeface="ＭＳ Ｐ明朝"/>
              </a:rPr>
              <a:t>,…</a:t>
            </a:r>
          </a:p>
          <a:p>
            <a:pPr algn="ctr"/>
            <a:r>
              <a:rPr lang="ja-JP" altLang="en-US" sz="2400" dirty="0" smtClean="0">
                <a:latin typeface="ＭＳ Ｐ明朝"/>
                <a:ea typeface="ＭＳ Ｐ明朝"/>
                <a:cs typeface="ＭＳ Ｐ明朝"/>
              </a:rPr>
              <a:t>各ステップにおける</a:t>
            </a:r>
            <a:r>
              <a:rPr lang="en-US" altLang="ja-JP" sz="2400" b="1" i="1" dirty="0" smtClean="0">
                <a:latin typeface="ＭＳ Ｐ明朝"/>
                <a:ea typeface="ＭＳ Ｐ明朝"/>
                <a:cs typeface="ＭＳ Ｐ明朝"/>
              </a:rPr>
              <a:t>S</a:t>
            </a:r>
            <a:r>
              <a:rPr lang="en-US" altLang="ja-JP" sz="2400" b="1" i="1" baseline="-25000" dirty="0" smtClean="0">
                <a:latin typeface="ＭＳ Ｐ明朝"/>
                <a:ea typeface="ＭＳ Ｐ明朝"/>
                <a:cs typeface="ＭＳ Ｐ明朝"/>
              </a:rPr>
              <a:t>t</a:t>
            </a:r>
            <a:r>
              <a:rPr lang="ja-JP" altLang="en-US" sz="2400" dirty="0" smtClean="0">
                <a:latin typeface="ＭＳ Ｐ明朝"/>
                <a:ea typeface="ＭＳ Ｐ明朝"/>
                <a:cs typeface="ＭＳ Ｐ明朝"/>
              </a:rPr>
              <a:t>は，</a:t>
            </a:r>
            <a:r>
              <a:rPr lang="en-US" altLang="ja-JP" sz="2400" b="1" i="1" dirty="0" smtClean="0">
                <a:latin typeface="ＭＳ Ｐ明朝"/>
                <a:ea typeface="ＭＳ Ｐ明朝"/>
                <a:cs typeface="ＭＳ Ｐ明朝"/>
              </a:rPr>
              <a:t>s</a:t>
            </a:r>
            <a:r>
              <a:rPr lang="en-US" altLang="ja-JP" sz="2400" b="1" i="1" baseline="-25000" dirty="0" smtClean="0">
                <a:latin typeface="ＭＳ Ｐ明朝"/>
                <a:ea typeface="ＭＳ Ｐ明朝"/>
                <a:cs typeface="ＭＳ Ｐ明朝"/>
              </a:rPr>
              <a:t>1</a:t>
            </a:r>
            <a:r>
              <a:rPr lang="en-US" altLang="ja-JP" sz="2400" b="1" i="1" dirty="0" smtClean="0">
                <a:latin typeface="ＭＳ Ｐ明朝"/>
                <a:ea typeface="ＭＳ Ｐ明朝"/>
                <a:cs typeface="ＭＳ Ｐ明朝"/>
              </a:rPr>
              <a:t>,s</a:t>
            </a:r>
            <a:r>
              <a:rPr lang="en-US" altLang="ja-JP" sz="2400" b="1" i="1" baseline="-25000" dirty="0" smtClean="0">
                <a:latin typeface="ＭＳ Ｐ明朝"/>
                <a:ea typeface="ＭＳ Ｐ明朝"/>
                <a:cs typeface="ＭＳ Ｐ明朝"/>
              </a:rPr>
              <a:t>2</a:t>
            </a:r>
            <a:r>
              <a:rPr lang="en-US" altLang="ja-JP" sz="2400" b="1" i="1" dirty="0" smtClean="0">
                <a:latin typeface="ＭＳ Ｐ明朝"/>
                <a:ea typeface="ＭＳ Ｐ明朝"/>
                <a:cs typeface="ＭＳ Ｐ明朝"/>
              </a:rPr>
              <a:t>,…,</a:t>
            </a:r>
            <a:r>
              <a:rPr lang="en-US" altLang="ja-JP" sz="2400" b="1" i="1" dirty="0" err="1" smtClean="0">
                <a:latin typeface="ＭＳ Ｐ明朝"/>
                <a:ea typeface="ＭＳ Ｐ明朝"/>
                <a:cs typeface="ＭＳ Ｐ明朝"/>
              </a:rPr>
              <a:t>s</a:t>
            </a:r>
            <a:r>
              <a:rPr lang="en-US" altLang="ja-JP" sz="2400" b="1" i="1" baseline="-25000" dirty="0" err="1" smtClean="0">
                <a:latin typeface="ＭＳ Ｐ明朝"/>
                <a:ea typeface="ＭＳ Ｐ明朝"/>
                <a:cs typeface="ＭＳ Ｐ明朝"/>
              </a:rPr>
              <a:t>N</a:t>
            </a:r>
            <a:r>
              <a:rPr lang="ja-JP" altLang="en-US" sz="2400" dirty="0" smtClean="0">
                <a:latin typeface="ＭＳ Ｐ明朝"/>
                <a:ea typeface="ＭＳ Ｐ明朝"/>
                <a:cs typeface="ＭＳ Ｐ明朝"/>
              </a:rPr>
              <a:t>のうちいずれかを指す．</a:t>
            </a:r>
            <a:endParaRPr lang="en-US" altLang="ja-JP" sz="2400" dirty="0" smtClean="0">
              <a:latin typeface="ＭＳ Ｐ明朝"/>
              <a:ea typeface="ＭＳ Ｐ明朝"/>
              <a:cs typeface="ＭＳ Ｐ明朝"/>
            </a:endParaRPr>
          </a:p>
          <a:p>
            <a:pPr algn="ctr"/>
            <a:endParaRPr lang="en-US" altLang="ja-JP" sz="2400" b="1" i="1" baseline="-25000" dirty="0">
              <a:latin typeface="ＭＳ Ｐ明朝"/>
              <a:ea typeface="ＭＳ Ｐ明朝"/>
              <a:cs typeface="ＭＳ Ｐ明朝"/>
            </a:endParaRPr>
          </a:p>
          <a:p>
            <a:r>
              <a:rPr lang="en-US" altLang="ja-JP" sz="2400" dirty="0" smtClean="0">
                <a:latin typeface="ＭＳ Ｐ明朝"/>
                <a:ea typeface="ＭＳ Ｐ明朝"/>
                <a:cs typeface="ＭＳ Ｐ明朝"/>
              </a:rPr>
              <a:t>&lt;</a:t>
            </a:r>
            <a:r>
              <a:rPr lang="ja-JP" altLang="en-US" sz="2400" dirty="0" smtClean="0">
                <a:latin typeface="ＭＳ Ｐ明朝"/>
                <a:ea typeface="ＭＳ Ｐ明朝"/>
                <a:cs typeface="ＭＳ Ｐ明朝"/>
              </a:rPr>
              <a:t>解釈</a:t>
            </a:r>
            <a:r>
              <a:rPr lang="en-US" altLang="ja-JP" sz="2400" dirty="0" smtClean="0">
                <a:latin typeface="ＭＳ Ｐ明朝"/>
                <a:ea typeface="ＭＳ Ｐ明朝"/>
                <a:cs typeface="ＭＳ Ｐ明朝"/>
              </a:rPr>
              <a:t>&gt;</a:t>
            </a:r>
          </a:p>
          <a:p>
            <a:r>
              <a:rPr lang="ja-JP" altLang="en-US" sz="2400" dirty="0" smtClean="0">
                <a:latin typeface="ＭＳ Ｐ明朝"/>
                <a:ea typeface="ＭＳ Ｐ明朝"/>
                <a:cs typeface="ＭＳ Ｐ明朝"/>
              </a:rPr>
              <a:t>各時間ステップごとに</a:t>
            </a:r>
            <a:r>
              <a:rPr lang="en-US" altLang="ja-JP" sz="2400" dirty="0" smtClean="0">
                <a:latin typeface="ＭＳ Ｐ明朝"/>
                <a:ea typeface="ＭＳ Ｐ明朝"/>
                <a:cs typeface="ＭＳ Ｐ明朝"/>
              </a:rPr>
              <a:t>N</a:t>
            </a:r>
            <a:r>
              <a:rPr lang="ja-JP" altLang="en-US" sz="2400" dirty="0" smtClean="0">
                <a:latin typeface="ＭＳ Ｐ明朝"/>
                <a:ea typeface="ＭＳ Ｐ明朝"/>
                <a:cs typeface="ＭＳ Ｐ明朝"/>
              </a:rPr>
              <a:t>種類の状態がある．確認する事項は</a:t>
            </a:r>
            <a:r>
              <a:rPr lang="en-US" altLang="ja-JP" sz="2400" dirty="0" smtClean="0">
                <a:latin typeface="ＭＳ Ｐ明朝"/>
                <a:ea typeface="ＭＳ Ｐ明朝"/>
                <a:cs typeface="ＭＳ Ｐ明朝"/>
              </a:rPr>
              <a:t>2</a:t>
            </a:r>
            <a:r>
              <a:rPr lang="ja-JP" altLang="en-US" sz="2400" dirty="0" smtClean="0">
                <a:latin typeface="ＭＳ Ｐ明朝"/>
                <a:ea typeface="ＭＳ Ｐ明朝"/>
                <a:cs typeface="ＭＳ Ｐ明朝"/>
              </a:rPr>
              <a:t>つあり，一つは時間ステップ，一つは状態である．</a:t>
            </a:r>
            <a:endParaRPr lang="en-US" altLang="ja-JP" sz="2400" dirty="0" smtClean="0">
              <a:latin typeface="ＭＳ Ｐ明朝"/>
              <a:ea typeface="ＭＳ Ｐ明朝"/>
              <a:cs typeface="ＭＳ Ｐ明朝"/>
            </a:endParaRPr>
          </a:p>
          <a:p>
            <a:endParaRPr lang="en-US" altLang="ja-JP" sz="2400" dirty="0" smtClean="0">
              <a:latin typeface="ＭＳ Ｐ明朝"/>
              <a:ea typeface="ＭＳ Ｐ明朝"/>
              <a:cs typeface="ＭＳ Ｐ明朝"/>
            </a:endParaRPr>
          </a:p>
          <a:p>
            <a:endParaRPr lang="en-US" altLang="ja-JP" dirty="0">
              <a:latin typeface="ＭＳ Ｐ明朝"/>
              <a:ea typeface="ＭＳ Ｐ明朝"/>
              <a:cs typeface="ＭＳ Ｐ明朝"/>
            </a:endParaRPr>
          </a:p>
        </p:txBody>
      </p:sp>
    </p:spTree>
    <p:extLst>
      <p:ext uri="{BB962C8B-B14F-4D97-AF65-F5344CB8AC3E}">
        <p14:creationId xmlns:p14="http://schemas.microsoft.com/office/powerpoint/2010/main" val="3275406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ＭＳ Ｐ明朝"/>
                <a:ea typeface="ＭＳ Ｐ明朝"/>
                <a:cs typeface="ＭＳ Ｐ明朝"/>
              </a:rPr>
              <a:t>具体例</a:t>
            </a:r>
            <a:endParaRPr kumimoji="1" lang="ja-JP" altLang="en-US" dirty="0">
              <a:latin typeface="ＭＳ Ｐ明朝"/>
              <a:ea typeface="ＭＳ Ｐ明朝"/>
              <a:cs typeface="ＭＳ Ｐ明朝"/>
            </a:endParaRPr>
          </a:p>
        </p:txBody>
      </p:sp>
      <p:sp>
        <p:nvSpPr>
          <p:cNvPr id="3" name="コンテンツ プレースホルダー 2"/>
          <p:cNvSpPr>
            <a:spLocks noGrp="1"/>
          </p:cNvSpPr>
          <p:nvPr>
            <p:ph idx="1"/>
          </p:nvPr>
        </p:nvSpPr>
        <p:spPr>
          <a:xfrm>
            <a:off x="1484310" y="2032001"/>
            <a:ext cx="10018713" cy="4132384"/>
          </a:xfrm>
        </p:spPr>
        <p:txBody>
          <a:bodyPr>
            <a:normAutofit/>
          </a:bodyPr>
          <a:lstStyle/>
          <a:p>
            <a:pPr marL="0" indent="0">
              <a:buNone/>
            </a:pPr>
            <a:r>
              <a:rPr lang="ja-JP" altLang="en-US" dirty="0" smtClean="0"/>
              <a:t>時間ステップと状態の具体例</a:t>
            </a:r>
            <a:endParaRPr lang="en-US" altLang="ja-JP" dirty="0" smtClean="0"/>
          </a:p>
          <a:p>
            <a:pPr marL="0" indent="0">
              <a:buNone/>
            </a:pPr>
            <a:r>
              <a:rPr lang="ja-JP" altLang="en-US" dirty="0" smtClean="0"/>
              <a:t>・・・</a:t>
            </a:r>
            <a:endParaRPr lang="en-US" altLang="ja-JP" dirty="0" smtClean="0"/>
          </a:p>
          <a:p>
            <a:pPr marL="0" indent="0">
              <a:buNone/>
            </a:pPr>
            <a:r>
              <a:rPr lang="ja-JP" altLang="ja-JP" dirty="0" smtClean="0"/>
              <a:t>2</a:t>
            </a:r>
            <a:r>
              <a:rPr lang="ja-JP" altLang="en-US" dirty="0" smtClean="0"/>
              <a:t>日前は頭が痛かった</a:t>
            </a:r>
            <a:endParaRPr lang="en-US" altLang="ja-JP" dirty="0" smtClean="0"/>
          </a:p>
          <a:p>
            <a:pPr marL="0" indent="0">
              <a:buNone/>
            </a:pPr>
            <a:r>
              <a:rPr lang="ja-JP" altLang="en-US" dirty="0" smtClean="0"/>
              <a:t>昨日はムカついた</a:t>
            </a:r>
            <a:endParaRPr lang="en-US" altLang="ja-JP" dirty="0" smtClean="0"/>
          </a:p>
          <a:p>
            <a:pPr marL="0" indent="0">
              <a:buNone/>
            </a:pPr>
            <a:r>
              <a:rPr kumimoji="1" lang="ja-JP" altLang="en-US" dirty="0" smtClean="0"/>
              <a:t>今日はうれしい</a:t>
            </a:r>
            <a:endParaRPr kumimoji="1" lang="en-US" altLang="ja-JP" dirty="0" smtClean="0"/>
          </a:p>
          <a:p>
            <a:pPr marL="0" indent="0">
              <a:buNone/>
            </a:pPr>
            <a:r>
              <a:rPr lang="ja-JP" altLang="en-US" dirty="0" smtClean="0"/>
              <a:t>明日は悲しい</a:t>
            </a:r>
            <a:endParaRPr lang="en-US" altLang="ja-JP" dirty="0" smtClean="0"/>
          </a:p>
          <a:p>
            <a:pPr marL="0" indent="0">
              <a:buNone/>
            </a:pPr>
            <a:r>
              <a:rPr kumimoji="1" lang="ja-JP" altLang="en-US" dirty="0" smtClean="0"/>
              <a:t>明後日はムカつく</a:t>
            </a:r>
            <a:endParaRPr kumimoji="1" lang="en-US" altLang="ja-JP" dirty="0" smtClean="0"/>
          </a:p>
          <a:p>
            <a:pPr marL="0" indent="0">
              <a:buNone/>
            </a:pPr>
            <a:r>
              <a:rPr kumimoji="1" lang="ja-JP" altLang="en-US" dirty="0" smtClean="0"/>
              <a:t>・・・</a:t>
            </a:r>
            <a:endParaRPr kumimoji="1" lang="en-US" altLang="ja-JP" dirty="0" smtClean="0"/>
          </a:p>
        </p:txBody>
      </p:sp>
    </p:spTree>
    <p:extLst>
      <p:ext uri="{BB962C8B-B14F-4D97-AF65-F5344CB8AC3E}">
        <p14:creationId xmlns:p14="http://schemas.microsoft.com/office/powerpoint/2010/main" val="3768452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1592385" y="556846"/>
            <a:ext cx="10335846" cy="5416868"/>
          </a:xfrm>
          <a:prstGeom prst="rect">
            <a:avLst/>
          </a:prstGeom>
        </p:spPr>
        <p:txBody>
          <a:bodyPr wrap="square">
            <a:spAutoFit/>
          </a:bodyPr>
          <a:lstStyle/>
          <a:p>
            <a:r>
              <a:rPr lang="ja-JP" altLang="en-US" sz="2400" dirty="0" smtClean="0">
                <a:latin typeface="ＭＳ Ｐ明朝"/>
                <a:ea typeface="ＭＳ Ｐ明朝"/>
                <a:cs typeface="ＭＳ Ｐ明朝"/>
              </a:rPr>
              <a:t>行動空間集合も状態空間集合と同様である．</a:t>
            </a:r>
            <a:endParaRPr lang="en-US" altLang="ja-JP" sz="2400" dirty="0" smtClean="0">
              <a:latin typeface="ＭＳ Ｐ明朝"/>
              <a:ea typeface="ＭＳ Ｐ明朝"/>
              <a:cs typeface="ＭＳ Ｐ明朝"/>
            </a:endParaRPr>
          </a:p>
          <a:p>
            <a:r>
              <a:rPr lang="ja-JP" altLang="en-US" sz="2400" dirty="0" smtClean="0">
                <a:latin typeface="ＭＳ Ｐ明朝"/>
                <a:ea typeface="ＭＳ Ｐ明朝"/>
                <a:cs typeface="ＭＳ Ｐ明朝"/>
              </a:rPr>
              <a:t>行動空間</a:t>
            </a:r>
            <a:r>
              <a:rPr lang="ja-JP" altLang="en-US" sz="2400" dirty="0">
                <a:latin typeface="ＭＳ Ｐ明朝"/>
                <a:ea typeface="ＭＳ Ｐ明朝"/>
                <a:cs typeface="ＭＳ Ｐ明朝"/>
              </a:rPr>
              <a:t>集合</a:t>
            </a:r>
            <a:r>
              <a:rPr lang="en-US" altLang="ja-JP" sz="2400" b="1" i="1" dirty="0">
                <a:latin typeface="ＭＳ Ｐ明朝"/>
                <a:ea typeface="ＭＳ Ｐ明朝"/>
                <a:cs typeface="ＭＳ Ｐ明朝"/>
              </a:rPr>
              <a:t>S</a:t>
            </a:r>
            <a:r>
              <a:rPr lang="ja-JP" altLang="en-US" sz="2400" dirty="0">
                <a:latin typeface="ＭＳ Ｐ明朝"/>
                <a:ea typeface="ＭＳ Ｐ明朝"/>
                <a:cs typeface="ＭＳ Ｐ明朝"/>
              </a:rPr>
              <a:t>をすべての状態を表現する空間と定義する．つまり，</a:t>
            </a:r>
            <a:r>
              <a:rPr lang="en-US" altLang="ja-JP" sz="2400" b="1" i="1" dirty="0">
                <a:latin typeface="ＭＳ Ｐ明朝"/>
                <a:ea typeface="ＭＳ Ｐ明朝"/>
                <a:cs typeface="ＭＳ Ｐ明朝"/>
              </a:rPr>
              <a:t>N</a:t>
            </a:r>
            <a:r>
              <a:rPr lang="ja-JP" altLang="en-US" sz="2400" dirty="0">
                <a:latin typeface="ＭＳ Ｐ明朝"/>
                <a:ea typeface="ＭＳ Ｐ明朝"/>
                <a:cs typeface="ＭＳ Ｐ明朝"/>
              </a:rPr>
              <a:t>種類</a:t>
            </a:r>
            <a:r>
              <a:rPr lang="ja-JP" altLang="en-US" sz="2400" dirty="0" smtClean="0">
                <a:latin typeface="ＭＳ Ｐ明朝"/>
                <a:ea typeface="ＭＳ Ｐ明朝"/>
                <a:cs typeface="ＭＳ Ｐ明朝"/>
              </a:rPr>
              <a:t>の行動を</a:t>
            </a:r>
            <a:r>
              <a:rPr lang="ja-JP" altLang="en-US" sz="2400" dirty="0">
                <a:latin typeface="ＭＳ Ｐ明朝"/>
                <a:ea typeface="ＭＳ Ｐ明朝"/>
                <a:cs typeface="ＭＳ Ｐ明朝"/>
              </a:rPr>
              <a:t>表す状態集合は以下のように表せる．</a:t>
            </a:r>
            <a:endParaRPr lang="en-US" altLang="ja-JP" sz="2400" dirty="0">
              <a:latin typeface="ＭＳ Ｐ明朝"/>
              <a:ea typeface="ＭＳ Ｐ明朝"/>
              <a:cs typeface="ＭＳ Ｐ明朝"/>
            </a:endParaRPr>
          </a:p>
          <a:p>
            <a:pPr algn="ctr"/>
            <a:r>
              <a:rPr lang="en-US" altLang="ja-JP" sz="2400" b="1" i="1" dirty="0" smtClean="0">
                <a:latin typeface="Times New Roman"/>
                <a:ea typeface="ＭＳ Ｐ明朝"/>
                <a:cs typeface="Times New Roman"/>
              </a:rPr>
              <a:t>A</a:t>
            </a:r>
            <a:r>
              <a:rPr lang="en-US" altLang="ja-JP" sz="2400" b="1" i="1" dirty="0" smtClean="0">
                <a:latin typeface="ＭＳ Ｐ明朝"/>
                <a:ea typeface="ＭＳ Ｐ明朝"/>
                <a:cs typeface="ＭＳ Ｐ明朝"/>
              </a:rPr>
              <a:t>(s)</a:t>
            </a:r>
            <a:r>
              <a:rPr lang="en-US" altLang="ja-JP" sz="2400" dirty="0" smtClean="0">
                <a:latin typeface="ＭＳ Ｐ明朝"/>
                <a:ea typeface="ＭＳ Ｐ明朝"/>
                <a:cs typeface="ＭＳ Ｐ明朝"/>
              </a:rPr>
              <a:t>=</a:t>
            </a:r>
            <a:r>
              <a:rPr lang="en-US" altLang="ja-JP" sz="2400" b="1" i="1" dirty="0" smtClean="0">
                <a:latin typeface="ＭＳ Ｐ明朝"/>
                <a:ea typeface="ＭＳ Ｐ明朝"/>
                <a:cs typeface="ＭＳ Ｐ明朝"/>
              </a:rPr>
              <a:t>{a</a:t>
            </a:r>
            <a:r>
              <a:rPr lang="en-US" altLang="ja-JP" sz="2400" b="1" i="1" baseline="-25000" dirty="0" smtClean="0">
                <a:latin typeface="ＭＳ Ｐ明朝"/>
                <a:ea typeface="ＭＳ Ｐ明朝"/>
                <a:cs typeface="ＭＳ Ｐ明朝"/>
              </a:rPr>
              <a:t>1</a:t>
            </a:r>
            <a:r>
              <a:rPr lang="en-US" altLang="ja-JP" sz="2400" b="1" i="1" dirty="0" smtClean="0">
                <a:latin typeface="ＭＳ Ｐ明朝"/>
                <a:ea typeface="ＭＳ Ｐ明朝"/>
                <a:cs typeface="ＭＳ Ｐ明朝"/>
              </a:rPr>
              <a:t>,a</a:t>
            </a:r>
            <a:r>
              <a:rPr lang="en-US" altLang="ja-JP" sz="2400" b="1" i="1" baseline="-25000" dirty="0" smtClean="0">
                <a:latin typeface="ＭＳ Ｐ明朝"/>
                <a:ea typeface="ＭＳ Ｐ明朝"/>
                <a:cs typeface="ＭＳ Ｐ明朝"/>
              </a:rPr>
              <a:t>2</a:t>
            </a:r>
            <a:r>
              <a:rPr lang="en-US" altLang="ja-JP" sz="2400" b="1" i="1" dirty="0">
                <a:latin typeface="ＭＳ Ｐ明朝"/>
                <a:ea typeface="ＭＳ Ｐ明朝"/>
                <a:cs typeface="ＭＳ Ｐ明朝"/>
              </a:rPr>
              <a:t>,…</a:t>
            </a:r>
            <a:r>
              <a:rPr lang="en-US" altLang="ja-JP" sz="2400" b="1" i="1" dirty="0" smtClean="0">
                <a:latin typeface="ＭＳ Ｐ明朝"/>
                <a:ea typeface="ＭＳ Ｐ明朝"/>
                <a:cs typeface="ＭＳ Ｐ明朝"/>
              </a:rPr>
              <a:t>,</a:t>
            </a:r>
            <a:r>
              <a:rPr lang="en-US" altLang="ja-JP" sz="2400" b="1" i="1" dirty="0" err="1" smtClean="0">
                <a:latin typeface="ＭＳ Ｐ明朝"/>
                <a:ea typeface="ＭＳ Ｐ明朝"/>
                <a:cs typeface="ＭＳ Ｐ明朝"/>
              </a:rPr>
              <a:t>a</a:t>
            </a:r>
            <a:r>
              <a:rPr lang="en-US" altLang="ja-JP" sz="2400" b="1" i="1" baseline="-25000" dirty="0" err="1" smtClean="0">
                <a:latin typeface="ＭＳ Ｐ明朝"/>
                <a:ea typeface="ＭＳ Ｐ明朝"/>
                <a:cs typeface="ＭＳ Ｐ明朝"/>
              </a:rPr>
              <a:t>N</a:t>
            </a:r>
            <a:r>
              <a:rPr lang="en-US" altLang="ja-JP" sz="2400" b="1" i="1" dirty="0">
                <a:latin typeface="ＭＳ Ｐ明朝"/>
                <a:ea typeface="ＭＳ Ｐ明朝"/>
                <a:cs typeface="ＭＳ Ｐ明朝"/>
              </a:rPr>
              <a:t>}</a:t>
            </a:r>
          </a:p>
          <a:p>
            <a:endParaRPr lang="en-US" altLang="ja-JP" sz="2400" dirty="0">
              <a:latin typeface="ＭＳ Ｐ明朝"/>
              <a:ea typeface="ＭＳ Ｐ明朝"/>
              <a:cs typeface="ＭＳ Ｐ明朝"/>
            </a:endParaRPr>
          </a:p>
          <a:p>
            <a:r>
              <a:rPr lang="ja-JP" altLang="en-US" sz="2400" dirty="0">
                <a:latin typeface="ＭＳ Ｐ明朝"/>
                <a:ea typeface="ＭＳ Ｐ明朝"/>
                <a:cs typeface="ＭＳ Ｐ明朝"/>
              </a:rPr>
              <a:t>時間ステップ</a:t>
            </a:r>
            <a:r>
              <a:rPr lang="en-US" altLang="ja-JP" sz="2400" b="1" i="1" dirty="0">
                <a:latin typeface="ＭＳ Ｐ明朝"/>
                <a:ea typeface="ＭＳ Ｐ明朝"/>
                <a:cs typeface="ＭＳ Ｐ明朝"/>
              </a:rPr>
              <a:t>t</a:t>
            </a:r>
            <a:r>
              <a:rPr lang="ja-JP" altLang="en-US" sz="2400" dirty="0" smtClean="0">
                <a:latin typeface="ＭＳ Ｐ明朝"/>
                <a:ea typeface="ＭＳ Ｐ明朝"/>
                <a:cs typeface="ＭＳ Ｐ明朝"/>
              </a:rPr>
              <a:t>における行動を</a:t>
            </a:r>
            <a:r>
              <a:rPr lang="ja-JP" altLang="en-US" sz="2400" dirty="0">
                <a:latin typeface="ＭＳ Ｐ明朝"/>
                <a:ea typeface="ＭＳ Ｐ明朝"/>
                <a:cs typeface="ＭＳ Ｐ明朝"/>
              </a:rPr>
              <a:t>表す変数</a:t>
            </a:r>
            <a:r>
              <a:rPr lang="ja-JP" altLang="en-US" sz="2400" dirty="0" smtClean="0">
                <a:latin typeface="ＭＳ Ｐ明朝"/>
                <a:ea typeface="ＭＳ Ｐ明朝"/>
                <a:cs typeface="ＭＳ Ｐ明朝"/>
              </a:rPr>
              <a:t>を</a:t>
            </a:r>
            <a:r>
              <a:rPr lang="en-US" altLang="ja-JP" sz="2400" b="1" i="1" dirty="0" smtClean="0">
                <a:latin typeface="ＭＳ Ｐ明朝"/>
                <a:ea typeface="ＭＳ Ｐ明朝"/>
                <a:cs typeface="ＭＳ Ｐ明朝"/>
              </a:rPr>
              <a:t>A</a:t>
            </a:r>
            <a:r>
              <a:rPr lang="en-US" altLang="ja-JP" sz="2400" b="1" i="1" baseline="-25000" dirty="0" smtClean="0">
                <a:latin typeface="ＭＳ Ｐ明朝"/>
                <a:ea typeface="ＭＳ Ｐ明朝"/>
                <a:cs typeface="ＭＳ Ｐ明朝"/>
              </a:rPr>
              <a:t>t</a:t>
            </a:r>
            <a:r>
              <a:rPr lang="ja-JP" altLang="en-US" sz="2400" dirty="0">
                <a:latin typeface="ＭＳ Ｐ明朝"/>
                <a:ea typeface="ＭＳ Ｐ明朝"/>
                <a:cs typeface="ＭＳ Ｐ明朝"/>
              </a:rPr>
              <a:t>とする</a:t>
            </a:r>
            <a:r>
              <a:rPr lang="ja-JP" altLang="en-US" sz="2400" dirty="0" smtClean="0">
                <a:latin typeface="ＭＳ Ｐ明朝"/>
                <a:ea typeface="ＭＳ Ｐ明朝"/>
                <a:cs typeface="ＭＳ Ｐ明朝"/>
              </a:rPr>
              <a:t>．</a:t>
            </a:r>
            <a:r>
              <a:rPr lang="en-US" altLang="ja-JP" sz="2400" i="1" dirty="0" smtClean="0">
                <a:latin typeface="ＭＳ Ｐ明朝"/>
                <a:ea typeface="ＭＳ Ｐ明朝"/>
                <a:cs typeface="ＭＳ Ｐ明朝"/>
              </a:rPr>
              <a:t>A</a:t>
            </a:r>
            <a:r>
              <a:rPr lang="en-US" altLang="ja-JP" sz="2400" i="1" baseline="-25000" dirty="0" smtClean="0">
                <a:latin typeface="ＭＳ Ｐ明朝"/>
                <a:ea typeface="ＭＳ Ｐ明朝"/>
                <a:cs typeface="ＭＳ Ｐ明朝"/>
              </a:rPr>
              <a:t>t</a:t>
            </a:r>
            <a:r>
              <a:rPr lang="ja-JP" altLang="en-US" sz="2400" dirty="0" smtClean="0">
                <a:latin typeface="ＭＳ Ｐ明朝"/>
                <a:ea typeface="ＭＳ Ｐ明朝"/>
                <a:cs typeface="ＭＳ Ｐ明朝"/>
              </a:rPr>
              <a:t>は</a:t>
            </a:r>
            <a:r>
              <a:rPr lang="en-US" altLang="ja-JP" sz="2400" b="1" i="1" dirty="0" smtClean="0">
                <a:latin typeface="Times New Roman"/>
                <a:ea typeface="ＭＳ Ｐ明朝"/>
                <a:cs typeface="Times New Roman"/>
              </a:rPr>
              <a:t>A</a:t>
            </a:r>
            <a:r>
              <a:rPr lang="en-US" altLang="ja-JP" sz="2400" b="1" i="1" dirty="0" smtClean="0">
                <a:latin typeface="ＭＳ Ｐ明朝"/>
                <a:ea typeface="ＭＳ Ｐ明朝"/>
                <a:cs typeface="ＭＳ Ｐ明朝"/>
              </a:rPr>
              <a:t>(</a:t>
            </a:r>
            <a:r>
              <a:rPr lang="en-US" altLang="ja-JP" sz="2400" b="1" i="1" dirty="0" err="1" smtClean="0">
                <a:latin typeface="ＭＳ Ｐ明朝"/>
                <a:ea typeface="ＭＳ Ｐ明朝"/>
                <a:cs typeface="ＭＳ Ｐ明朝"/>
              </a:rPr>
              <a:t>s</a:t>
            </a:r>
            <a:r>
              <a:rPr lang="en-US" altLang="ja-JP" sz="2400" b="1" i="1" baseline="-25000" dirty="0" err="1" smtClean="0">
                <a:latin typeface="ＭＳ Ｐ明朝"/>
                <a:ea typeface="ＭＳ Ｐ明朝"/>
                <a:cs typeface="ＭＳ Ｐ明朝"/>
              </a:rPr>
              <a:t>t</a:t>
            </a:r>
            <a:r>
              <a:rPr lang="en-US" altLang="ja-JP" sz="2400" b="1" i="1" dirty="0" smtClean="0">
                <a:latin typeface="ＭＳ Ｐ明朝"/>
                <a:ea typeface="ＭＳ Ｐ明朝"/>
                <a:cs typeface="ＭＳ Ｐ明朝"/>
              </a:rPr>
              <a:t>)</a:t>
            </a:r>
            <a:r>
              <a:rPr lang="ja-JP" altLang="en-US" sz="2400" dirty="0" smtClean="0">
                <a:latin typeface="Times New Roman"/>
                <a:ea typeface="ＭＳ Ｐ明朝"/>
                <a:cs typeface="Times New Roman"/>
              </a:rPr>
              <a:t>の</a:t>
            </a:r>
            <a:r>
              <a:rPr lang="ja-JP" altLang="en-US" sz="2400" dirty="0">
                <a:latin typeface="Times New Roman"/>
                <a:ea typeface="ＭＳ Ｐ明朝"/>
                <a:cs typeface="Times New Roman"/>
              </a:rPr>
              <a:t>要素のうちいずれかの値をとる変数である．</a:t>
            </a:r>
            <a:endParaRPr lang="en-US" altLang="ja-JP" sz="2400" dirty="0">
              <a:latin typeface="Times New Roman"/>
              <a:ea typeface="ＭＳ Ｐ明朝"/>
              <a:cs typeface="Times New Roman"/>
            </a:endParaRPr>
          </a:p>
          <a:p>
            <a:r>
              <a:rPr lang="ja-JP" altLang="en-US" sz="2400" dirty="0">
                <a:latin typeface="Times New Roman"/>
                <a:ea typeface="ＭＳ Ｐ明朝"/>
                <a:cs typeface="Times New Roman"/>
              </a:rPr>
              <a:t>時間ステップ</a:t>
            </a:r>
            <a:r>
              <a:rPr lang="en-US" altLang="ja-JP" sz="2400" dirty="0">
                <a:latin typeface="Times New Roman"/>
                <a:ea typeface="ＭＳ Ｐ明朝"/>
                <a:cs typeface="Times New Roman"/>
              </a:rPr>
              <a:t>0</a:t>
            </a:r>
            <a:r>
              <a:rPr lang="ja-JP" altLang="en-US" sz="2400" dirty="0">
                <a:latin typeface="Times New Roman"/>
                <a:ea typeface="ＭＳ Ｐ明朝"/>
                <a:cs typeface="Times New Roman"/>
              </a:rPr>
              <a:t>から順</a:t>
            </a:r>
            <a:r>
              <a:rPr lang="ja-JP" altLang="en-US" sz="2400" dirty="0" smtClean="0">
                <a:latin typeface="Times New Roman"/>
                <a:ea typeface="ＭＳ Ｐ明朝"/>
                <a:cs typeface="Times New Roman"/>
              </a:rPr>
              <a:t>に行動を</a:t>
            </a:r>
            <a:r>
              <a:rPr lang="ja-JP" altLang="en-US" sz="2400" dirty="0">
                <a:latin typeface="Times New Roman"/>
                <a:ea typeface="ＭＳ Ｐ明朝"/>
                <a:cs typeface="Times New Roman"/>
              </a:rPr>
              <a:t>並べると以下のようになる</a:t>
            </a:r>
            <a:endParaRPr lang="en-US" altLang="ja-JP" sz="2400" dirty="0">
              <a:latin typeface="Times New Roman"/>
              <a:ea typeface="ＭＳ Ｐ明朝"/>
              <a:cs typeface="Times New Roman"/>
            </a:endParaRPr>
          </a:p>
          <a:p>
            <a:pPr algn="ctr"/>
            <a:r>
              <a:rPr lang="en-US" altLang="ja-JP" sz="2400" b="1" i="1" dirty="0" smtClean="0">
                <a:latin typeface="ＭＳ Ｐ明朝"/>
                <a:ea typeface="ＭＳ Ｐ明朝"/>
                <a:cs typeface="ＭＳ Ｐ明朝"/>
              </a:rPr>
              <a:t>A</a:t>
            </a:r>
            <a:r>
              <a:rPr lang="en-US" altLang="ja-JP" sz="2400" b="1" i="1" baseline="-25000" dirty="0" smtClean="0">
                <a:latin typeface="ＭＳ Ｐ明朝"/>
                <a:ea typeface="ＭＳ Ｐ明朝"/>
                <a:cs typeface="ＭＳ Ｐ明朝"/>
              </a:rPr>
              <a:t>0</a:t>
            </a:r>
            <a:r>
              <a:rPr lang="en-US" altLang="ja-JP" sz="2400" b="1" i="1" dirty="0" smtClean="0">
                <a:latin typeface="ＭＳ Ｐ明朝"/>
                <a:ea typeface="ＭＳ Ｐ明朝"/>
                <a:cs typeface="ＭＳ Ｐ明朝"/>
              </a:rPr>
              <a:t>,A</a:t>
            </a:r>
            <a:r>
              <a:rPr lang="en-US" altLang="ja-JP" sz="2400" b="1" i="1" baseline="-25000" dirty="0" smtClean="0">
                <a:latin typeface="ＭＳ Ｐ明朝"/>
                <a:ea typeface="ＭＳ Ｐ明朝"/>
                <a:cs typeface="ＭＳ Ｐ明朝"/>
              </a:rPr>
              <a:t>1</a:t>
            </a:r>
            <a:r>
              <a:rPr lang="en-US" altLang="ja-JP" sz="2400" b="1" i="1" dirty="0" smtClean="0">
                <a:latin typeface="ＭＳ Ｐ明朝"/>
                <a:ea typeface="ＭＳ Ｐ明朝"/>
                <a:cs typeface="ＭＳ Ｐ明朝"/>
              </a:rPr>
              <a:t>,A</a:t>
            </a:r>
            <a:r>
              <a:rPr lang="en-US" altLang="ja-JP" sz="2400" b="1" i="1" baseline="-25000" dirty="0" smtClean="0">
                <a:latin typeface="ＭＳ Ｐ明朝"/>
                <a:ea typeface="ＭＳ Ｐ明朝"/>
                <a:cs typeface="ＭＳ Ｐ明朝"/>
              </a:rPr>
              <a:t>2</a:t>
            </a:r>
            <a:r>
              <a:rPr lang="en-US" altLang="ja-JP" sz="2400" b="1" i="1" dirty="0">
                <a:latin typeface="ＭＳ Ｐ明朝"/>
                <a:ea typeface="ＭＳ Ｐ明朝"/>
                <a:cs typeface="ＭＳ Ｐ明朝"/>
              </a:rPr>
              <a:t>,…</a:t>
            </a:r>
            <a:r>
              <a:rPr lang="en-US" altLang="ja-JP" sz="2400" b="1" i="1" dirty="0" smtClean="0">
                <a:latin typeface="ＭＳ Ｐ明朝"/>
                <a:ea typeface="ＭＳ Ｐ明朝"/>
                <a:cs typeface="ＭＳ Ｐ明朝"/>
              </a:rPr>
              <a:t>,A</a:t>
            </a:r>
            <a:r>
              <a:rPr lang="en-US" altLang="ja-JP" sz="2400" b="1" i="1" baseline="-25000" dirty="0" smtClean="0">
                <a:latin typeface="ＭＳ Ｐ明朝"/>
                <a:ea typeface="ＭＳ Ｐ明朝"/>
                <a:cs typeface="ＭＳ Ｐ明朝"/>
              </a:rPr>
              <a:t>t</a:t>
            </a:r>
            <a:r>
              <a:rPr lang="en-US" altLang="ja-JP" sz="2400" b="1" i="1" dirty="0">
                <a:latin typeface="ＭＳ Ｐ明朝"/>
                <a:ea typeface="ＭＳ Ｐ明朝"/>
                <a:cs typeface="ＭＳ Ｐ明朝"/>
              </a:rPr>
              <a:t>,…</a:t>
            </a:r>
          </a:p>
          <a:p>
            <a:pPr algn="ctr"/>
            <a:r>
              <a:rPr lang="ja-JP" altLang="en-US" sz="2400" dirty="0">
                <a:latin typeface="ＭＳ Ｐ明朝"/>
                <a:ea typeface="ＭＳ Ｐ明朝"/>
                <a:cs typeface="ＭＳ Ｐ明朝"/>
              </a:rPr>
              <a:t>各ステップに</a:t>
            </a:r>
            <a:r>
              <a:rPr lang="ja-JP" altLang="en-US" sz="2400" dirty="0" smtClean="0">
                <a:latin typeface="ＭＳ Ｐ明朝"/>
                <a:ea typeface="ＭＳ Ｐ明朝"/>
                <a:cs typeface="ＭＳ Ｐ明朝"/>
              </a:rPr>
              <a:t>おける</a:t>
            </a:r>
            <a:r>
              <a:rPr lang="en-US" altLang="ja-JP" sz="2400" b="1" i="1" dirty="0" smtClean="0">
                <a:latin typeface="ＭＳ Ｐ明朝"/>
                <a:ea typeface="ＭＳ Ｐ明朝"/>
                <a:cs typeface="ＭＳ Ｐ明朝"/>
              </a:rPr>
              <a:t>A</a:t>
            </a:r>
            <a:r>
              <a:rPr lang="en-US" altLang="ja-JP" sz="2400" b="1" i="1" baseline="-25000" dirty="0" smtClean="0">
                <a:latin typeface="ＭＳ Ｐ明朝"/>
                <a:ea typeface="ＭＳ Ｐ明朝"/>
                <a:cs typeface="ＭＳ Ｐ明朝"/>
              </a:rPr>
              <a:t>t</a:t>
            </a:r>
            <a:r>
              <a:rPr lang="ja-JP" altLang="en-US" sz="2400" dirty="0">
                <a:latin typeface="ＭＳ Ｐ明朝"/>
                <a:ea typeface="ＭＳ Ｐ明朝"/>
                <a:cs typeface="ＭＳ Ｐ明朝"/>
              </a:rPr>
              <a:t>は</a:t>
            </a:r>
            <a:r>
              <a:rPr lang="ja-JP" altLang="en-US" sz="2400" dirty="0" smtClean="0">
                <a:latin typeface="ＭＳ Ｐ明朝"/>
                <a:ea typeface="ＭＳ Ｐ明朝"/>
                <a:cs typeface="ＭＳ Ｐ明朝"/>
              </a:rPr>
              <a:t>，</a:t>
            </a:r>
            <a:r>
              <a:rPr lang="en-US" altLang="ja-JP" sz="2400" b="1" i="1" dirty="0" smtClean="0">
                <a:latin typeface="ＭＳ Ｐ明朝"/>
                <a:ea typeface="ＭＳ Ｐ明朝"/>
                <a:cs typeface="ＭＳ Ｐ明朝"/>
              </a:rPr>
              <a:t>a</a:t>
            </a:r>
            <a:r>
              <a:rPr lang="en-US" altLang="ja-JP" sz="2400" b="1" i="1" baseline="-25000" dirty="0" smtClean="0">
                <a:latin typeface="ＭＳ Ｐ明朝"/>
                <a:ea typeface="ＭＳ Ｐ明朝"/>
                <a:cs typeface="ＭＳ Ｐ明朝"/>
              </a:rPr>
              <a:t>1</a:t>
            </a:r>
            <a:r>
              <a:rPr lang="en-US" altLang="ja-JP" sz="2400" b="1" i="1" dirty="0" smtClean="0">
                <a:latin typeface="ＭＳ Ｐ明朝"/>
                <a:ea typeface="ＭＳ Ｐ明朝"/>
                <a:cs typeface="ＭＳ Ｐ明朝"/>
              </a:rPr>
              <a:t>,a</a:t>
            </a:r>
            <a:r>
              <a:rPr lang="en-US" altLang="ja-JP" sz="2400" b="1" i="1" baseline="-25000" dirty="0" smtClean="0">
                <a:latin typeface="ＭＳ Ｐ明朝"/>
                <a:ea typeface="ＭＳ Ｐ明朝"/>
                <a:cs typeface="ＭＳ Ｐ明朝"/>
              </a:rPr>
              <a:t>2</a:t>
            </a:r>
            <a:r>
              <a:rPr lang="en-US" altLang="ja-JP" sz="2400" b="1" i="1" dirty="0">
                <a:latin typeface="ＭＳ Ｐ明朝"/>
                <a:ea typeface="ＭＳ Ｐ明朝"/>
                <a:cs typeface="ＭＳ Ｐ明朝"/>
              </a:rPr>
              <a:t>,…</a:t>
            </a:r>
            <a:r>
              <a:rPr lang="en-US" altLang="ja-JP" sz="2400" b="1" i="1" dirty="0" smtClean="0">
                <a:latin typeface="ＭＳ Ｐ明朝"/>
                <a:ea typeface="ＭＳ Ｐ明朝"/>
                <a:cs typeface="ＭＳ Ｐ明朝"/>
              </a:rPr>
              <a:t>,</a:t>
            </a:r>
            <a:r>
              <a:rPr lang="en-US" altLang="ja-JP" sz="2400" b="1" i="1" dirty="0" err="1" smtClean="0">
                <a:latin typeface="ＭＳ Ｐ明朝"/>
                <a:ea typeface="ＭＳ Ｐ明朝"/>
                <a:cs typeface="ＭＳ Ｐ明朝"/>
              </a:rPr>
              <a:t>a</a:t>
            </a:r>
            <a:r>
              <a:rPr lang="en-US" altLang="ja-JP" sz="2400" b="1" i="1" baseline="-25000" dirty="0" err="1" smtClean="0">
                <a:latin typeface="ＭＳ Ｐ明朝"/>
                <a:ea typeface="ＭＳ Ｐ明朝"/>
                <a:cs typeface="ＭＳ Ｐ明朝"/>
              </a:rPr>
              <a:t>N</a:t>
            </a:r>
            <a:r>
              <a:rPr lang="ja-JP" altLang="en-US" sz="2400" dirty="0">
                <a:latin typeface="ＭＳ Ｐ明朝"/>
                <a:ea typeface="ＭＳ Ｐ明朝"/>
                <a:cs typeface="ＭＳ Ｐ明朝"/>
              </a:rPr>
              <a:t>のうちいずれかを指す．</a:t>
            </a:r>
            <a:endParaRPr lang="en-US" altLang="ja-JP" sz="2400" dirty="0">
              <a:latin typeface="ＭＳ Ｐ明朝"/>
              <a:ea typeface="ＭＳ Ｐ明朝"/>
              <a:cs typeface="ＭＳ Ｐ明朝"/>
            </a:endParaRPr>
          </a:p>
          <a:p>
            <a:pPr algn="ctr"/>
            <a:endParaRPr lang="en-US" altLang="ja-JP" sz="2400" b="1" i="1" baseline="-25000" dirty="0">
              <a:latin typeface="ＭＳ Ｐ明朝"/>
              <a:ea typeface="ＭＳ Ｐ明朝"/>
              <a:cs typeface="ＭＳ Ｐ明朝"/>
            </a:endParaRPr>
          </a:p>
          <a:p>
            <a:r>
              <a:rPr lang="en-US" altLang="ja-JP" sz="2400" dirty="0">
                <a:latin typeface="ＭＳ Ｐ明朝"/>
                <a:ea typeface="ＭＳ Ｐ明朝"/>
                <a:cs typeface="ＭＳ Ｐ明朝"/>
              </a:rPr>
              <a:t>&lt;</a:t>
            </a:r>
            <a:r>
              <a:rPr lang="ja-JP" altLang="en-US" sz="2400" dirty="0">
                <a:latin typeface="ＭＳ Ｐ明朝"/>
                <a:ea typeface="ＭＳ Ｐ明朝"/>
                <a:cs typeface="ＭＳ Ｐ明朝"/>
              </a:rPr>
              <a:t>解釈</a:t>
            </a:r>
            <a:r>
              <a:rPr lang="en-US" altLang="ja-JP" sz="2400" dirty="0">
                <a:latin typeface="ＭＳ Ｐ明朝"/>
                <a:ea typeface="ＭＳ Ｐ明朝"/>
                <a:cs typeface="ＭＳ Ｐ明朝"/>
              </a:rPr>
              <a:t>&gt;</a:t>
            </a:r>
          </a:p>
          <a:p>
            <a:r>
              <a:rPr lang="ja-JP" altLang="en-US" sz="2400" dirty="0">
                <a:latin typeface="ＭＳ Ｐ明朝"/>
                <a:ea typeface="ＭＳ Ｐ明朝"/>
                <a:cs typeface="ＭＳ Ｐ明朝"/>
              </a:rPr>
              <a:t>各時間ステップごとに</a:t>
            </a:r>
            <a:r>
              <a:rPr lang="en-US" altLang="ja-JP" sz="2400" dirty="0">
                <a:latin typeface="ＭＳ Ｐ明朝"/>
                <a:ea typeface="ＭＳ Ｐ明朝"/>
                <a:cs typeface="ＭＳ Ｐ明朝"/>
              </a:rPr>
              <a:t>N</a:t>
            </a:r>
            <a:r>
              <a:rPr lang="ja-JP" altLang="en-US" sz="2400" dirty="0">
                <a:latin typeface="ＭＳ Ｐ明朝"/>
                <a:ea typeface="ＭＳ Ｐ明朝"/>
                <a:cs typeface="ＭＳ Ｐ明朝"/>
              </a:rPr>
              <a:t>種類</a:t>
            </a:r>
            <a:r>
              <a:rPr lang="ja-JP" altLang="en-US" sz="2400" dirty="0" smtClean="0">
                <a:latin typeface="ＭＳ Ｐ明朝"/>
                <a:ea typeface="ＭＳ Ｐ明朝"/>
                <a:cs typeface="ＭＳ Ｐ明朝"/>
              </a:rPr>
              <a:t>の行動が</a:t>
            </a:r>
            <a:r>
              <a:rPr lang="ja-JP" altLang="en-US" sz="2400" dirty="0">
                <a:latin typeface="ＭＳ Ｐ明朝"/>
                <a:ea typeface="ＭＳ Ｐ明朝"/>
                <a:cs typeface="ＭＳ Ｐ明朝"/>
              </a:rPr>
              <a:t>ある．確認する事項は</a:t>
            </a:r>
            <a:r>
              <a:rPr lang="en-US" altLang="ja-JP" sz="2400" dirty="0">
                <a:latin typeface="ＭＳ Ｐ明朝"/>
                <a:ea typeface="ＭＳ Ｐ明朝"/>
                <a:cs typeface="ＭＳ Ｐ明朝"/>
              </a:rPr>
              <a:t>2</a:t>
            </a:r>
            <a:r>
              <a:rPr lang="ja-JP" altLang="en-US" sz="2400" dirty="0">
                <a:latin typeface="ＭＳ Ｐ明朝"/>
                <a:ea typeface="ＭＳ Ｐ明朝"/>
                <a:cs typeface="ＭＳ Ｐ明朝"/>
              </a:rPr>
              <a:t>つあり，一つは時間ステップ，一つ</a:t>
            </a:r>
            <a:r>
              <a:rPr lang="ja-JP" altLang="en-US" sz="2400" dirty="0" smtClean="0">
                <a:latin typeface="ＭＳ Ｐ明朝"/>
                <a:ea typeface="ＭＳ Ｐ明朝"/>
                <a:cs typeface="ＭＳ Ｐ明朝"/>
              </a:rPr>
              <a:t>は行動で</a:t>
            </a:r>
            <a:r>
              <a:rPr lang="ja-JP" altLang="en-US" sz="2400" dirty="0">
                <a:latin typeface="ＭＳ Ｐ明朝"/>
                <a:ea typeface="ＭＳ Ｐ明朝"/>
                <a:cs typeface="ＭＳ Ｐ明朝"/>
              </a:rPr>
              <a:t>ある．</a:t>
            </a:r>
            <a:endParaRPr lang="en-US" altLang="ja-JP" sz="2400" dirty="0">
              <a:latin typeface="ＭＳ Ｐ明朝"/>
              <a:ea typeface="ＭＳ Ｐ明朝"/>
              <a:cs typeface="ＭＳ Ｐ明朝"/>
            </a:endParaRPr>
          </a:p>
          <a:p>
            <a:endParaRPr lang="en-US" altLang="ja-JP" dirty="0">
              <a:latin typeface="ＭＳ Ｐ明朝"/>
              <a:ea typeface="ＭＳ Ｐ明朝"/>
              <a:cs typeface="ＭＳ Ｐ明朝"/>
            </a:endParaRPr>
          </a:p>
        </p:txBody>
      </p:sp>
    </p:spTree>
    <p:extLst>
      <p:ext uri="{BB962C8B-B14F-4D97-AF65-F5344CB8AC3E}">
        <p14:creationId xmlns:p14="http://schemas.microsoft.com/office/powerpoint/2010/main" val="152885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82003" y="109415"/>
            <a:ext cx="10018713" cy="1752599"/>
          </a:xfrm>
        </p:spPr>
        <p:txBody>
          <a:bodyPr/>
          <a:lstStyle/>
          <a:p>
            <a:r>
              <a:rPr kumimoji="1" lang="ja-JP" altLang="en-US" dirty="0" smtClean="0">
                <a:latin typeface="ＭＳ Ｐ明朝"/>
                <a:ea typeface="ＭＳ Ｐ明朝"/>
                <a:cs typeface="ＭＳ Ｐ明朝"/>
              </a:rPr>
              <a:t>具体例</a:t>
            </a:r>
            <a:endParaRPr kumimoji="1" lang="ja-JP" altLang="en-US" dirty="0">
              <a:latin typeface="ＭＳ Ｐ明朝"/>
              <a:ea typeface="ＭＳ Ｐ明朝"/>
              <a:cs typeface="ＭＳ Ｐ明朝"/>
            </a:endParaRPr>
          </a:p>
        </p:txBody>
      </p:sp>
      <p:sp>
        <p:nvSpPr>
          <p:cNvPr id="3" name="コンテンツ プレースホルダー 2"/>
          <p:cNvSpPr>
            <a:spLocks noGrp="1"/>
          </p:cNvSpPr>
          <p:nvPr>
            <p:ph idx="1"/>
          </p:nvPr>
        </p:nvSpPr>
        <p:spPr>
          <a:xfrm>
            <a:off x="1484310" y="1914769"/>
            <a:ext cx="10018713" cy="4679462"/>
          </a:xfrm>
        </p:spPr>
        <p:txBody>
          <a:bodyPr>
            <a:normAutofit/>
          </a:bodyPr>
          <a:lstStyle/>
          <a:p>
            <a:pPr marL="0" indent="0">
              <a:buNone/>
            </a:pPr>
            <a:r>
              <a:rPr lang="ja-JP" altLang="en-US" dirty="0"/>
              <a:t>時間ステップ</a:t>
            </a:r>
            <a:r>
              <a:rPr lang="ja-JP" altLang="en-US" dirty="0" smtClean="0"/>
              <a:t>と行動の</a:t>
            </a:r>
            <a:r>
              <a:rPr lang="ja-JP" altLang="en-US" dirty="0"/>
              <a:t>具体例</a:t>
            </a:r>
            <a:endParaRPr lang="en-US" altLang="ja-JP" dirty="0"/>
          </a:p>
          <a:p>
            <a:pPr marL="0" indent="0">
              <a:buNone/>
            </a:pPr>
            <a:r>
              <a:rPr lang="ja-JP" altLang="en-US" dirty="0"/>
              <a:t>・・・</a:t>
            </a:r>
            <a:endParaRPr lang="en-US" altLang="ja-JP" dirty="0"/>
          </a:p>
          <a:p>
            <a:pPr marL="0" indent="0">
              <a:buNone/>
            </a:pPr>
            <a:r>
              <a:rPr lang="ja-JP" altLang="ja-JP" dirty="0"/>
              <a:t>2</a:t>
            </a:r>
            <a:r>
              <a:rPr lang="ja-JP" altLang="en-US" dirty="0"/>
              <a:t>日前</a:t>
            </a:r>
            <a:r>
              <a:rPr lang="ja-JP" altLang="en-US" dirty="0" smtClean="0"/>
              <a:t>は朝ごはんを食べた</a:t>
            </a:r>
            <a:endParaRPr lang="en-US" altLang="ja-JP" dirty="0"/>
          </a:p>
          <a:p>
            <a:pPr marL="0" indent="0">
              <a:buNone/>
            </a:pPr>
            <a:r>
              <a:rPr lang="ja-JP" altLang="en-US" dirty="0"/>
              <a:t>昨日</a:t>
            </a:r>
            <a:r>
              <a:rPr lang="ja-JP" altLang="en-US" dirty="0" smtClean="0"/>
              <a:t>は</a:t>
            </a:r>
            <a:r>
              <a:rPr lang="ja-JP" altLang="en-US" dirty="0"/>
              <a:t>朝ごはんを</a:t>
            </a:r>
            <a:r>
              <a:rPr lang="ja-JP" altLang="en-US" dirty="0" smtClean="0"/>
              <a:t>食べた</a:t>
            </a:r>
            <a:endParaRPr lang="en-US" altLang="ja-JP" dirty="0"/>
          </a:p>
          <a:p>
            <a:pPr marL="0" indent="0">
              <a:buNone/>
            </a:pPr>
            <a:r>
              <a:rPr lang="ja-JP" altLang="en-US" dirty="0"/>
              <a:t>今日</a:t>
            </a:r>
            <a:r>
              <a:rPr lang="ja-JP" altLang="en-US" dirty="0" smtClean="0"/>
              <a:t>は</a:t>
            </a:r>
            <a:r>
              <a:rPr lang="ja-JP" altLang="en-US" dirty="0"/>
              <a:t>朝</a:t>
            </a:r>
            <a:r>
              <a:rPr lang="ja-JP" altLang="en-US" dirty="0" smtClean="0"/>
              <a:t>ごはんを食べなかった</a:t>
            </a:r>
            <a:endParaRPr lang="en-US" altLang="ja-JP" dirty="0"/>
          </a:p>
          <a:p>
            <a:pPr marL="0" indent="0">
              <a:buNone/>
            </a:pPr>
            <a:r>
              <a:rPr lang="ja-JP" altLang="en-US" dirty="0" smtClean="0"/>
              <a:t>明日は</a:t>
            </a:r>
            <a:r>
              <a:rPr lang="ja-JP" altLang="en-US" dirty="0"/>
              <a:t>朝ごはんを</a:t>
            </a:r>
            <a:r>
              <a:rPr lang="ja-JP" altLang="en-US" dirty="0" smtClean="0"/>
              <a:t>食べた</a:t>
            </a:r>
            <a:endParaRPr lang="en-US" altLang="ja-JP" dirty="0"/>
          </a:p>
          <a:p>
            <a:pPr marL="0" indent="0">
              <a:buNone/>
            </a:pPr>
            <a:r>
              <a:rPr lang="ja-JP" altLang="en-US" dirty="0"/>
              <a:t>明後日</a:t>
            </a:r>
            <a:r>
              <a:rPr lang="ja-JP" altLang="en-US" dirty="0" smtClean="0"/>
              <a:t>は</a:t>
            </a:r>
            <a:r>
              <a:rPr lang="ja-JP" altLang="en-US" dirty="0"/>
              <a:t>朝ごはんを</a:t>
            </a:r>
            <a:r>
              <a:rPr lang="ja-JP" altLang="en-US" dirty="0" smtClean="0"/>
              <a:t>食べなかった</a:t>
            </a:r>
            <a:endParaRPr lang="en-US" altLang="ja-JP" dirty="0"/>
          </a:p>
          <a:p>
            <a:pPr marL="0" indent="0">
              <a:buNone/>
            </a:pPr>
            <a:r>
              <a:rPr lang="ja-JP" altLang="en-US" dirty="0"/>
              <a:t>・・・</a:t>
            </a:r>
            <a:endParaRPr lang="en-US" altLang="ja-JP" dirty="0"/>
          </a:p>
          <a:p>
            <a:pPr marL="0" indent="0">
              <a:buNone/>
            </a:pPr>
            <a:endParaRPr kumimoji="1" lang="ja-JP" altLang="en-US" dirty="0"/>
          </a:p>
        </p:txBody>
      </p:sp>
    </p:spTree>
    <p:extLst>
      <p:ext uri="{BB962C8B-B14F-4D97-AF65-F5344CB8AC3E}">
        <p14:creationId xmlns:p14="http://schemas.microsoft.com/office/powerpoint/2010/main" val="259032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514232" y="1250463"/>
            <a:ext cx="10296770" cy="2677656"/>
          </a:xfrm>
          <a:prstGeom prst="rect">
            <a:avLst/>
          </a:prstGeom>
          <a:noFill/>
        </p:spPr>
        <p:txBody>
          <a:bodyPr wrap="square" rtlCol="0">
            <a:spAutoFit/>
          </a:bodyPr>
          <a:lstStyle/>
          <a:p>
            <a:r>
              <a:rPr kumimoji="1" lang="ja-JP" altLang="en-US" sz="2400" dirty="0" smtClean="0">
                <a:latin typeface="ＭＳ Ｐ明朝"/>
                <a:ea typeface="ＭＳ Ｐ明朝"/>
                <a:cs typeface="ＭＳ Ｐ明朝"/>
              </a:rPr>
              <a:t>報酬空間集合も状態・行動空間集合と同様である</a:t>
            </a:r>
            <a:r>
              <a:rPr kumimoji="1" lang="ja-JP" altLang="en-US" sz="2400" dirty="0" smtClean="0">
                <a:latin typeface="Times New Roman"/>
                <a:ea typeface="ＭＳ Ｐ明朝"/>
                <a:cs typeface="Times New Roman"/>
              </a:rPr>
              <a:t>．</a:t>
            </a:r>
            <a:endParaRPr kumimoji="1" lang="en-US" altLang="ja-JP" sz="2400" dirty="0" smtClean="0">
              <a:latin typeface="Times New Roman"/>
              <a:ea typeface="ＭＳ Ｐ明朝"/>
              <a:cs typeface="Times New Roman"/>
            </a:endParaRPr>
          </a:p>
          <a:p>
            <a:r>
              <a:rPr lang="ja-JP" altLang="en-US" sz="2400" dirty="0" smtClean="0">
                <a:latin typeface="Times New Roman"/>
                <a:ea typeface="ＭＳ Ｐ明朝"/>
                <a:cs typeface="Times New Roman"/>
              </a:rPr>
              <a:t>報酬空間</a:t>
            </a:r>
            <a:r>
              <a:rPr lang="en-US" altLang="ja-JP" sz="2400" b="1" i="1" dirty="0" smtClean="0">
                <a:latin typeface="Times New Roman"/>
                <a:ea typeface="ＭＳ Ｐ明朝"/>
                <a:cs typeface="Times New Roman"/>
              </a:rPr>
              <a:t>R</a:t>
            </a:r>
            <a:r>
              <a:rPr lang="ja-JP" altLang="en-US" sz="2400" dirty="0" smtClean="0">
                <a:latin typeface="ＭＳ Ｐ明朝"/>
                <a:ea typeface="ＭＳ Ｐ明朝"/>
                <a:cs typeface="ＭＳ Ｐ明朝"/>
              </a:rPr>
              <a:t>を</a:t>
            </a:r>
            <a:r>
              <a:rPr lang="ja-JP" altLang="en-US" sz="2400" dirty="0">
                <a:latin typeface="ＭＳ Ｐ明朝"/>
                <a:ea typeface="ＭＳ Ｐ明朝"/>
                <a:cs typeface="ＭＳ Ｐ明朝"/>
              </a:rPr>
              <a:t>すべて</a:t>
            </a:r>
            <a:r>
              <a:rPr lang="ja-JP" altLang="en-US" sz="2400" dirty="0" smtClean="0">
                <a:latin typeface="ＭＳ Ｐ明朝"/>
                <a:ea typeface="ＭＳ Ｐ明朝"/>
                <a:cs typeface="ＭＳ Ｐ明朝"/>
              </a:rPr>
              <a:t>の報酬を</a:t>
            </a:r>
            <a:r>
              <a:rPr lang="ja-JP" altLang="en-US" sz="2400" dirty="0">
                <a:latin typeface="ＭＳ Ｐ明朝"/>
                <a:ea typeface="ＭＳ Ｐ明朝"/>
                <a:cs typeface="ＭＳ Ｐ明朝"/>
              </a:rPr>
              <a:t>表現する空間と定義</a:t>
            </a:r>
            <a:r>
              <a:rPr lang="ja-JP" altLang="en-US" sz="2400" dirty="0" smtClean="0">
                <a:latin typeface="ＭＳ Ｐ明朝"/>
                <a:ea typeface="ＭＳ Ｐ明朝"/>
                <a:cs typeface="ＭＳ Ｐ明朝"/>
              </a:rPr>
              <a:t>する．</a:t>
            </a:r>
            <a:endParaRPr lang="en-US" altLang="ja-JP" sz="2400" dirty="0" smtClean="0">
              <a:latin typeface="ＭＳ Ｐ明朝"/>
              <a:ea typeface="ＭＳ Ｐ明朝"/>
              <a:cs typeface="ＭＳ Ｐ明朝"/>
            </a:endParaRPr>
          </a:p>
          <a:p>
            <a:r>
              <a:rPr kumimoji="1" lang="en-US" altLang="ja-JP" sz="2400" b="1" i="1" dirty="0" smtClean="0">
                <a:latin typeface="ＭＳ Ｐ明朝"/>
                <a:ea typeface="ＭＳ Ｐ明朝"/>
                <a:cs typeface="ＭＳ Ｐ明朝"/>
              </a:rPr>
              <a:t>S</a:t>
            </a:r>
            <a:r>
              <a:rPr kumimoji="1" lang="en-US" altLang="ja-JP" sz="2400" b="1" i="1" baseline="-25000" dirty="0" smtClean="0">
                <a:latin typeface="ＭＳ Ｐ明朝"/>
                <a:ea typeface="ＭＳ Ｐ明朝"/>
                <a:cs typeface="ＭＳ Ｐ明朝"/>
              </a:rPr>
              <a:t>t</a:t>
            </a:r>
            <a:r>
              <a:rPr kumimoji="1" lang="en-US" altLang="ja-JP" sz="2400" b="1" i="1" dirty="0" smtClean="0">
                <a:latin typeface="ＭＳ Ｐ明朝"/>
                <a:ea typeface="ＭＳ Ｐ明朝"/>
                <a:cs typeface="ＭＳ Ｐ明朝"/>
              </a:rPr>
              <a:t>,A</a:t>
            </a:r>
            <a:r>
              <a:rPr kumimoji="1" lang="en-US" altLang="ja-JP" sz="2400" b="1" i="1" baseline="-25000" dirty="0" smtClean="0">
                <a:latin typeface="ＭＳ Ｐ明朝"/>
                <a:ea typeface="ＭＳ Ｐ明朝"/>
                <a:cs typeface="ＭＳ Ｐ明朝"/>
              </a:rPr>
              <a:t>t</a:t>
            </a:r>
            <a:r>
              <a:rPr kumimoji="1" lang="en-US" altLang="ja-JP" sz="2400" b="1" i="1" dirty="0" smtClean="0">
                <a:latin typeface="ＭＳ Ｐ明朝"/>
                <a:ea typeface="ＭＳ Ｐ明朝"/>
                <a:cs typeface="ＭＳ Ｐ明朝"/>
              </a:rPr>
              <a:t>,S</a:t>
            </a:r>
            <a:r>
              <a:rPr kumimoji="1" lang="en-US" altLang="ja-JP" sz="2400" b="1" i="1" baseline="-25000" dirty="0" smtClean="0">
                <a:latin typeface="ＭＳ Ｐ明朝"/>
                <a:ea typeface="ＭＳ Ｐ明朝"/>
                <a:cs typeface="ＭＳ Ｐ明朝"/>
              </a:rPr>
              <a:t>t+1</a:t>
            </a:r>
            <a:r>
              <a:rPr lang="ja-JP" altLang="en-US" sz="2400" dirty="0" smtClean="0">
                <a:latin typeface="ＭＳ Ｐ明朝"/>
                <a:ea typeface="ＭＳ Ｐ明朝"/>
                <a:cs typeface="ＭＳ Ｐ明朝"/>
              </a:rPr>
              <a:t>に依存して定まる報酬を表す変数を</a:t>
            </a:r>
            <a:r>
              <a:rPr kumimoji="1" lang="en-US" altLang="ja-JP" sz="2400" b="1" i="1" dirty="0" smtClean="0">
                <a:latin typeface="ＭＳ Ｐ明朝"/>
                <a:ea typeface="ＭＳ Ｐ明朝"/>
                <a:cs typeface="ＭＳ Ｐ明朝"/>
              </a:rPr>
              <a:t>R</a:t>
            </a:r>
            <a:r>
              <a:rPr kumimoji="1" lang="en-US" altLang="ja-JP" sz="2400" b="1" i="1" baseline="-25000" dirty="0" smtClean="0">
                <a:latin typeface="ＭＳ Ｐ明朝"/>
                <a:ea typeface="ＭＳ Ｐ明朝"/>
                <a:cs typeface="ＭＳ Ｐ明朝"/>
              </a:rPr>
              <a:t>t+1</a:t>
            </a:r>
            <a:r>
              <a:rPr kumimoji="1" lang="ja-JP" altLang="en-US" sz="2400" dirty="0" smtClean="0">
                <a:latin typeface="ＭＳ Ｐ明朝"/>
                <a:ea typeface="ＭＳ Ｐ明朝"/>
                <a:cs typeface="ＭＳ Ｐ明朝"/>
              </a:rPr>
              <a:t>とする．報酬</a:t>
            </a:r>
            <a:r>
              <a:rPr lang="en-US" altLang="ja-JP" sz="2400" b="1" i="1" dirty="0">
                <a:latin typeface="ＭＳ Ｐ明朝"/>
                <a:ea typeface="ＭＳ Ｐ明朝"/>
                <a:cs typeface="ＭＳ Ｐ明朝"/>
              </a:rPr>
              <a:t>R</a:t>
            </a:r>
            <a:r>
              <a:rPr lang="en-US" altLang="ja-JP" sz="2400" b="1" i="1" baseline="-25000" dirty="0">
                <a:latin typeface="ＭＳ Ｐ明朝"/>
                <a:ea typeface="ＭＳ Ｐ明朝"/>
                <a:cs typeface="ＭＳ Ｐ明朝"/>
              </a:rPr>
              <a:t>t+</a:t>
            </a:r>
            <a:r>
              <a:rPr lang="en-US" altLang="ja-JP" sz="2400" b="1" i="1" baseline="-25000" dirty="0" smtClean="0">
                <a:latin typeface="ＭＳ Ｐ明朝"/>
                <a:ea typeface="ＭＳ Ｐ明朝"/>
                <a:cs typeface="ＭＳ Ｐ明朝"/>
              </a:rPr>
              <a:t>1</a:t>
            </a:r>
            <a:r>
              <a:rPr lang="ja-JP" altLang="en-US" sz="2400" dirty="0" smtClean="0">
                <a:latin typeface="ＭＳ Ｐ明朝"/>
                <a:ea typeface="ＭＳ Ｐ明朝"/>
                <a:cs typeface="ＭＳ Ｐ明朝"/>
              </a:rPr>
              <a:t>は</a:t>
            </a:r>
            <a:r>
              <a:rPr lang="en-US" altLang="ja-JP" sz="2400" b="1" i="1" dirty="0" smtClean="0">
                <a:latin typeface="Times New Roman"/>
                <a:ea typeface="ＭＳ Ｐ明朝"/>
                <a:cs typeface="Times New Roman"/>
              </a:rPr>
              <a:t>R</a:t>
            </a:r>
            <a:r>
              <a:rPr lang="ja-JP" altLang="en-US" sz="2400" dirty="0" smtClean="0">
                <a:latin typeface="ＭＳ Ｐ明朝"/>
                <a:ea typeface="ＭＳ Ｐ明朝"/>
                <a:cs typeface="ＭＳ Ｐ明朝"/>
              </a:rPr>
              <a:t>のうちいずれかをとる</a:t>
            </a:r>
            <a:r>
              <a:rPr lang="ja-JP" altLang="en-US" sz="2400" dirty="0" smtClean="0">
                <a:latin typeface="ＭＳ Ｐ明朝"/>
                <a:ea typeface="ＭＳ Ｐ明朝"/>
                <a:cs typeface="ＭＳ Ｐ明朝"/>
              </a:rPr>
              <a:t>．</a:t>
            </a:r>
            <a:endParaRPr lang="en-US" altLang="ja-JP" sz="2400" dirty="0" smtClean="0">
              <a:latin typeface="ＭＳ Ｐ明朝"/>
              <a:ea typeface="ＭＳ Ｐ明朝"/>
              <a:cs typeface="ＭＳ Ｐ明朝"/>
            </a:endParaRPr>
          </a:p>
          <a:p>
            <a:r>
              <a:rPr kumimoji="1" lang="ja-JP" altLang="en-US" sz="2400" dirty="0" smtClean="0">
                <a:latin typeface="ＭＳ Ｐ明朝"/>
                <a:ea typeface="ＭＳ Ｐ明朝"/>
                <a:cs typeface="ＭＳ Ｐ明朝"/>
              </a:rPr>
              <a:t>これで，状態・行動・報酬の</a:t>
            </a:r>
            <a:r>
              <a:rPr kumimoji="1" lang="en-US" altLang="ja-JP" sz="2400" dirty="0" smtClean="0">
                <a:latin typeface="ＭＳ Ｐ明朝"/>
                <a:ea typeface="ＭＳ Ｐ明朝"/>
                <a:cs typeface="ＭＳ Ｐ明朝"/>
              </a:rPr>
              <a:t>3</a:t>
            </a:r>
            <a:r>
              <a:rPr kumimoji="1" lang="ja-JP" altLang="en-US" sz="2400" dirty="0" smtClean="0">
                <a:latin typeface="ＭＳ Ｐ明朝"/>
                <a:ea typeface="ＭＳ Ｐ明朝"/>
                <a:cs typeface="ＭＳ Ｐ明朝"/>
              </a:rPr>
              <a:t>つの変数の導入は終わり，相互作用の内容を表す準備が整った．</a:t>
            </a:r>
            <a:r>
              <a:rPr lang="ja-JP" altLang="en-US" sz="2400" dirty="0" smtClean="0">
                <a:latin typeface="ＭＳ Ｐ明朝"/>
                <a:ea typeface="ＭＳ Ｐ明朝"/>
                <a:cs typeface="ＭＳ Ｐ明朝"/>
              </a:rPr>
              <a:t>これを受けて次スライドから，マルコフ決定過程においてどのようにこれらの変数が定まるかを見ていく．</a:t>
            </a:r>
            <a:endParaRPr kumimoji="1" lang="en-US" altLang="ja-JP" sz="2400" dirty="0" smtClean="0">
              <a:latin typeface="ＭＳ Ｐ明朝"/>
              <a:ea typeface="ＭＳ Ｐ明朝"/>
              <a:cs typeface="ＭＳ Ｐ明朝"/>
            </a:endParaRPr>
          </a:p>
        </p:txBody>
      </p:sp>
    </p:spTree>
    <p:extLst>
      <p:ext uri="{BB962C8B-B14F-4D97-AF65-F5344CB8AC3E}">
        <p14:creationId xmlns:p14="http://schemas.microsoft.com/office/powerpoint/2010/main" val="4154115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84311" y="685801"/>
            <a:ext cx="10018713" cy="1170354"/>
          </a:xfrm>
        </p:spPr>
        <p:txBody>
          <a:bodyPr/>
          <a:lstStyle/>
          <a:p>
            <a:r>
              <a:rPr kumimoji="1" lang="ja-JP" altLang="en-US" dirty="0" smtClean="0">
                <a:latin typeface="ＭＳ Ｐ明朝"/>
                <a:ea typeface="ＭＳ Ｐ明朝"/>
                <a:cs typeface="ＭＳ Ｐ明朝"/>
              </a:rPr>
              <a:t>環境</a:t>
            </a:r>
            <a:endParaRPr kumimoji="1" lang="ja-JP" altLang="en-US" dirty="0">
              <a:latin typeface="ＭＳ Ｐ明朝"/>
              <a:ea typeface="ＭＳ Ｐ明朝"/>
              <a:cs typeface="ＭＳ Ｐ明朝"/>
            </a:endParaRPr>
          </a:p>
        </p:txBody>
      </p:sp>
      <p:sp>
        <p:nvSpPr>
          <p:cNvPr id="3" name="コンテンツ プレースホルダー 2"/>
          <p:cNvSpPr>
            <a:spLocks noGrp="1"/>
          </p:cNvSpPr>
          <p:nvPr>
            <p:ph idx="1"/>
          </p:nvPr>
        </p:nvSpPr>
        <p:spPr>
          <a:xfrm>
            <a:off x="1533156" y="1494692"/>
            <a:ext cx="10018713" cy="3534508"/>
          </a:xfrm>
        </p:spPr>
        <p:txBody>
          <a:bodyPr/>
          <a:lstStyle/>
          <a:p>
            <a:pPr marL="0" indent="0">
              <a:buNone/>
            </a:pPr>
            <a:r>
              <a:rPr kumimoji="1" lang="ja-JP" altLang="en-US" dirty="0" smtClean="0">
                <a:latin typeface="ＭＳ Ｐ明朝"/>
                <a:ea typeface="ＭＳ Ｐ明朝"/>
                <a:cs typeface="ＭＳ Ｐ明朝"/>
              </a:rPr>
              <a:t>初期時刻における状態</a:t>
            </a:r>
            <a:r>
              <a:rPr kumimoji="1" lang="en-US" altLang="ja-JP" dirty="0" smtClean="0">
                <a:latin typeface="ＭＳ Ｐ明朝"/>
                <a:ea typeface="ＭＳ Ｐ明朝"/>
                <a:cs typeface="ＭＳ Ｐ明朝"/>
              </a:rPr>
              <a:t>(</a:t>
            </a:r>
            <a:r>
              <a:rPr kumimoji="1" lang="ja-JP" altLang="en-US" dirty="0" smtClean="0">
                <a:latin typeface="ＭＳ Ｐ明朝"/>
                <a:ea typeface="ＭＳ Ｐ明朝"/>
                <a:cs typeface="ＭＳ Ｐ明朝"/>
              </a:rPr>
              <a:t>初期状態</a:t>
            </a:r>
            <a:r>
              <a:rPr kumimoji="1" lang="en-US" altLang="ja-JP" dirty="0" smtClean="0">
                <a:latin typeface="ＭＳ Ｐ明朝"/>
                <a:ea typeface="ＭＳ Ｐ明朝"/>
                <a:cs typeface="ＭＳ Ｐ明朝"/>
              </a:rPr>
              <a:t>)</a:t>
            </a:r>
            <a:r>
              <a:rPr kumimoji="1" lang="ja-JP" altLang="en-US" dirty="0" smtClean="0">
                <a:latin typeface="ＭＳ Ｐ明朝"/>
                <a:ea typeface="ＭＳ Ｐ明朝"/>
                <a:cs typeface="ＭＳ Ｐ明朝"/>
              </a:rPr>
              <a:t>を確率的に決定し，これをエージェントに渡す．「</a:t>
            </a:r>
            <a:r>
              <a:rPr kumimoji="1" lang="ja-JP" altLang="en-US" dirty="0" smtClean="0">
                <a:solidFill>
                  <a:srgbClr val="FF0000"/>
                </a:solidFill>
                <a:latin typeface="ＭＳ Ｐ明朝"/>
                <a:ea typeface="ＭＳ Ｐ明朝"/>
                <a:cs typeface="ＭＳ Ｐ明朝"/>
              </a:rPr>
              <a:t>初期状態を確率的に決定する</a:t>
            </a:r>
            <a:r>
              <a:rPr kumimoji="1" lang="ja-JP" altLang="en-US" dirty="0" smtClean="0">
                <a:latin typeface="ＭＳ Ｐ明朝"/>
                <a:ea typeface="ＭＳ Ｐ明朝"/>
                <a:cs typeface="ＭＳ Ｐ明朝"/>
              </a:rPr>
              <a:t>」ための確率分布が</a:t>
            </a:r>
            <a:r>
              <a:rPr lang="ja-JP" altLang="en-US" dirty="0" smtClean="0">
                <a:latin typeface="ＭＳ Ｐ明朝"/>
                <a:ea typeface="ＭＳ Ｐ明朝"/>
                <a:cs typeface="ＭＳ Ｐ明朝"/>
              </a:rPr>
              <a:t>初期</a:t>
            </a:r>
            <a:r>
              <a:rPr lang="ja-JP" altLang="en-US" dirty="0">
                <a:latin typeface="ＭＳ Ｐ明朝"/>
                <a:ea typeface="ＭＳ Ｐ明朝"/>
                <a:cs typeface="ＭＳ Ｐ明朝"/>
              </a:rPr>
              <a:t>状態分布</a:t>
            </a:r>
            <a:r>
              <a:rPr lang="en-US" altLang="ja-JP" b="1" i="1" dirty="0" smtClean="0">
                <a:latin typeface="ＭＳ Ｐ明朝"/>
                <a:ea typeface="ＭＳ Ｐ明朝"/>
                <a:cs typeface="ＭＳ Ｐ明朝"/>
              </a:rPr>
              <a:t>P</a:t>
            </a:r>
            <a:r>
              <a:rPr lang="en-US" altLang="ja-JP" b="1" i="1" baseline="-25000" dirty="0" smtClean="0">
                <a:latin typeface="ＭＳ Ｐ明朝"/>
                <a:ea typeface="ＭＳ Ｐ明朝"/>
                <a:cs typeface="ＭＳ Ｐ明朝"/>
              </a:rPr>
              <a:t>0</a:t>
            </a:r>
            <a:r>
              <a:rPr lang="ja-JP" altLang="en-US" dirty="0" smtClean="0">
                <a:latin typeface="ＭＳ Ｐ明朝"/>
                <a:ea typeface="ＭＳ Ｐ明朝"/>
                <a:cs typeface="ＭＳ Ｐ明朝"/>
              </a:rPr>
              <a:t>であり，初期状態の存在確率を表す分布である</a:t>
            </a:r>
            <a:r>
              <a:rPr lang="ja-JP" altLang="en-US" dirty="0" smtClean="0">
                <a:latin typeface="ＭＳ Ｐ明朝"/>
                <a:ea typeface="ＭＳ Ｐ明朝"/>
                <a:cs typeface="ＭＳ Ｐ明朝"/>
              </a:rPr>
              <a:t>．</a:t>
            </a:r>
            <a:r>
              <a:rPr lang="ja-JP" altLang="en-US" dirty="0" smtClean="0">
                <a:latin typeface="ＭＳ Ｐ明朝"/>
                <a:ea typeface="ＭＳ Ｐ明朝"/>
                <a:cs typeface="ＭＳ Ｐ明朝"/>
              </a:rPr>
              <a:t>初期状態分布</a:t>
            </a:r>
            <a:r>
              <a:rPr lang="en-US" altLang="ja-JP" b="1" i="1" dirty="0">
                <a:latin typeface="ＭＳ Ｐ明朝"/>
                <a:ea typeface="ＭＳ Ｐ明朝"/>
                <a:cs typeface="ＭＳ Ｐ明朝"/>
              </a:rPr>
              <a:t>P</a:t>
            </a:r>
            <a:r>
              <a:rPr lang="en-US" altLang="ja-JP" b="1" i="1" baseline="-25000" dirty="0">
                <a:latin typeface="ＭＳ Ｐ明朝"/>
                <a:ea typeface="ＭＳ Ｐ明朝"/>
                <a:cs typeface="ＭＳ Ｐ明朝"/>
              </a:rPr>
              <a:t>0</a:t>
            </a:r>
            <a:r>
              <a:rPr lang="ja-JP" altLang="en-US" dirty="0" smtClean="0">
                <a:latin typeface="ＭＳ Ｐ明朝"/>
                <a:ea typeface="ＭＳ Ｐ明朝"/>
                <a:cs typeface="ＭＳ Ｐ明朝"/>
              </a:rPr>
              <a:t>と，時間ステップ</a:t>
            </a:r>
            <a:r>
              <a:rPr lang="en-US" altLang="ja-JP" dirty="0" smtClean="0">
                <a:latin typeface="ＭＳ Ｐ明朝"/>
                <a:ea typeface="ＭＳ Ｐ明朝"/>
                <a:cs typeface="ＭＳ Ｐ明朝"/>
              </a:rPr>
              <a:t>0</a:t>
            </a:r>
            <a:r>
              <a:rPr lang="ja-JP" altLang="en-US" dirty="0" smtClean="0">
                <a:latin typeface="ＭＳ Ｐ明朝"/>
                <a:ea typeface="ＭＳ Ｐ明朝"/>
                <a:cs typeface="ＭＳ Ｐ明朝"/>
              </a:rPr>
              <a:t>における状態</a:t>
            </a:r>
            <a:r>
              <a:rPr lang="en-US" altLang="ja-JP" b="1" i="1" dirty="0" smtClean="0">
                <a:latin typeface="ＭＳ Ｐ明朝"/>
                <a:ea typeface="ＭＳ Ｐ明朝"/>
                <a:cs typeface="ＭＳ Ｐ明朝"/>
              </a:rPr>
              <a:t>S</a:t>
            </a:r>
            <a:r>
              <a:rPr lang="en-US" altLang="ja-JP" b="1" i="1" baseline="-25000" dirty="0" smtClean="0">
                <a:latin typeface="ＭＳ Ｐ明朝"/>
                <a:ea typeface="ＭＳ Ｐ明朝"/>
                <a:cs typeface="ＭＳ Ｐ明朝"/>
              </a:rPr>
              <a:t>0</a:t>
            </a:r>
            <a:r>
              <a:rPr lang="ja-JP" altLang="en-US" dirty="0" smtClean="0">
                <a:latin typeface="ＭＳ Ｐ明朝"/>
                <a:ea typeface="ＭＳ Ｐ明朝"/>
                <a:cs typeface="ＭＳ Ｐ明朝"/>
              </a:rPr>
              <a:t>は依存しており，ほかの変数とは依存しない．</a:t>
            </a:r>
            <a:endParaRPr lang="en-US" altLang="ja-JP" dirty="0" smtClean="0">
              <a:latin typeface="ＭＳ Ｐ明朝"/>
              <a:ea typeface="ＭＳ Ｐ明朝"/>
              <a:cs typeface="ＭＳ Ｐ明朝"/>
            </a:endParaRPr>
          </a:p>
          <a:p>
            <a:pPr marL="0" indent="0" algn="ctr">
              <a:buNone/>
            </a:pPr>
            <a:r>
              <a:rPr kumimoji="1" lang="en-US" altLang="ja-JP" b="1" i="1" dirty="0" smtClean="0">
                <a:latin typeface="ＭＳ Ｐ明朝"/>
                <a:ea typeface="ＭＳ Ｐ明朝"/>
                <a:cs typeface="ＭＳ Ｐ明朝"/>
              </a:rPr>
              <a:t>S</a:t>
            </a:r>
            <a:r>
              <a:rPr kumimoji="1" lang="en-US" altLang="ja-JP" b="1" i="1" baseline="-25000" dirty="0" smtClean="0">
                <a:latin typeface="ＭＳ Ｐ明朝"/>
                <a:ea typeface="ＭＳ Ｐ明朝"/>
                <a:cs typeface="ＭＳ Ｐ明朝"/>
              </a:rPr>
              <a:t>0</a:t>
            </a:r>
            <a:r>
              <a:rPr kumimoji="1" lang="en-US" altLang="ja-JP" b="1" i="1" dirty="0" smtClean="0">
                <a:latin typeface="ＭＳ Ｐ明朝"/>
                <a:ea typeface="ＭＳ Ｐ明朝"/>
                <a:cs typeface="ＭＳ Ｐ明朝"/>
              </a:rPr>
              <a:t> </a:t>
            </a:r>
            <a:r>
              <a:rPr kumimoji="1" lang="ja-JP" altLang="en-US" b="1" i="1" dirty="0" smtClean="0">
                <a:latin typeface="ＭＳ Ｐ明朝"/>
                <a:ea typeface="ＭＳ Ｐ明朝"/>
                <a:cs typeface="ＭＳ Ｐ明朝"/>
              </a:rPr>
              <a:t>～</a:t>
            </a:r>
            <a:r>
              <a:rPr kumimoji="1" lang="en-US" altLang="ja-JP" b="1" i="1" dirty="0" smtClean="0">
                <a:latin typeface="ＭＳ Ｐ明朝"/>
                <a:ea typeface="ＭＳ Ｐ明朝"/>
                <a:cs typeface="ＭＳ Ｐ明朝"/>
              </a:rPr>
              <a:t>P</a:t>
            </a:r>
            <a:r>
              <a:rPr kumimoji="1" lang="en-US" altLang="ja-JP" b="1" i="1" baseline="-25000" dirty="0" smtClean="0">
                <a:latin typeface="ＭＳ Ｐ明朝"/>
                <a:ea typeface="ＭＳ Ｐ明朝"/>
                <a:cs typeface="ＭＳ Ｐ明朝"/>
              </a:rPr>
              <a:t>0</a:t>
            </a:r>
          </a:p>
          <a:p>
            <a:pPr marL="0" indent="0">
              <a:buNone/>
            </a:pPr>
            <a:r>
              <a:rPr lang="ja-JP" altLang="en-US" dirty="0" smtClean="0">
                <a:latin typeface="ＭＳ Ｐ明朝"/>
                <a:ea typeface="ＭＳ Ｐ明朝"/>
                <a:cs typeface="ＭＳ Ｐ明朝"/>
              </a:rPr>
              <a:t>ただし，初期状態はエージェントの行動決定とは無関係に定まる．</a:t>
            </a:r>
            <a:endParaRPr kumimoji="1" lang="en-US" altLang="ja-JP" dirty="0" smtClean="0">
              <a:latin typeface="ＭＳ Ｐ明朝"/>
              <a:ea typeface="ＭＳ Ｐ明朝"/>
              <a:cs typeface="ＭＳ Ｐ明朝"/>
            </a:endParaRPr>
          </a:p>
        </p:txBody>
      </p:sp>
    </p:spTree>
    <p:extLst>
      <p:ext uri="{BB962C8B-B14F-4D97-AF65-F5344CB8AC3E}">
        <p14:creationId xmlns:p14="http://schemas.microsoft.com/office/powerpoint/2010/main" val="1179976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1552696" y="187570"/>
            <a:ext cx="10018713" cy="1752599"/>
          </a:xfrm>
        </p:spPr>
        <p:txBody>
          <a:bodyPr/>
          <a:lstStyle/>
          <a:p>
            <a:r>
              <a:rPr kumimoji="1" lang="ja-JP" altLang="en-US" dirty="0" smtClean="0">
                <a:latin typeface="ＭＳ Ｐ明朝"/>
                <a:ea typeface="ＭＳ Ｐ明朝"/>
                <a:cs typeface="ＭＳ Ｐ明朝"/>
              </a:rPr>
              <a:t>アジェンダ</a:t>
            </a:r>
            <a:endParaRPr kumimoji="1" lang="ja-JP" altLang="en-US" dirty="0">
              <a:latin typeface="ＭＳ Ｐ明朝"/>
              <a:ea typeface="ＭＳ Ｐ明朝"/>
              <a:cs typeface="ＭＳ Ｐ明朝"/>
            </a:endParaRPr>
          </a:p>
        </p:txBody>
      </p:sp>
      <p:sp>
        <p:nvSpPr>
          <p:cNvPr id="4" name="コンテンツ プレースホルダー 3"/>
          <p:cNvSpPr>
            <a:spLocks noGrp="1"/>
          </p:cNvSpPr>
          <p:nvPr>
            <p:ph idx="1"/>
          </p:nvPr>
        </p:nvSpPr>
        <p:spPr>
          <a:xfrm>
            <a:off x="1542926" y="1524000"/>
            <a:ext cx="10018713" cy="2745153"/>
          </a:xfrm>
        </p:spPr>
        <p:txBody>
          <a:bodyPr>
            <a:normAutofit/>
          </a:bodyPr>
          <a:lstStyle/>
          <a:p>
            <a:r>
              <a:rPr lang="ja-JP" altLang="en-US" sz="2800" dirty="0" smtClean="0">
                <a:latin typeface="ＭＳ Ｐ明朝"/>
                <a:ea typeface="ＭＳ Ｐ明朝"/>
                <a:cs typeface="ＭＳ Ｐ明朝"/>
              </a:rPr>
              <a:t>解説前半：強化学習の構成要素</a:t>
            </a:r>
            <a:endParaRPr lang="en-US" altLang="ja-JP" sz="2800" dirty="0">
              <a:latin typeface="ＭＳ Ｐ明朝"/>
              <a:ea typeface="ＭＳ Ｐ明朝"/>
              <a:cs typeface="ＭＳ Ｐ明朝"/>
            </a:endParaRPr>
          </a:p>
          <a:p>
            <a:r>
              <a:rPr kumimoji="1" lang="ja-JP" altLang="en-US" sz="2800" dirty="0" smtClean="0">
                <a:latin typeface="ＭＳ Ｐ明朝"/>
                <a:ea typeface="ＭＳ Ｐ明朝"/>
                <a:cs typeface="ＭＳ Ｐ明朝"/>
              </a:rPr>
              <a:t>解説後半：マルコフ決定過程とは？</a:t>
            </a:r>
            <a:endParaRPr kumimoji="1" lang="en-US" altLang="ja-JP" sz="2800" dirty="0" smtClean="0">
              <a:latin typeface="ＭＳ Ｐ明朝"/>
              <a:ea typeface="ＭＳ Ｐ明朝"/>
              <a:cs typeface="ＭＳ Ｐ明朝"/>
            </a:endParaRPr>
          </a:p>
          <a:p>
            <a:r>
              <a:rPr lang="ja-JP" altLang="en-US" sz="2800" dirty="0" smtClean="0">
                <a:latin typeface="ＭＳ Ｐ明朝"/>
                <a:ea typeface="ＭＳ Ｐ明朝"/>
                <a:cs typeface="ＭＳ Ｐ明朝"/>
              </a:rPr>
              <a:t>演習：三目並べを作ろう</a:t>
            </a:r>
            <a:r>
              <a:rPr lang="ja-JP" altLang="en-US" sz="2800" dirty="0" smtClean="0">
                <a:latin typeface="ＭＳ Ｐ明朝"/>
                <a:ea typeface="ＭＳ Ｐ明朝"/>
                <a:cs typeface="ＭＳ Ｐ明朝"/>
              </a:rPr>
              <a:t>！</a:t>
            </a:r>
            <a:endParaRPr lang="en-US" altLang="ja-JP" sz="2800" dirty="0" smtClean="0">
              <a:latin typeface="ＭＳ Ｐ明朝"/>
              <a:ea typeface="ＭＳ Ｐ明朝"/>
              <a:cs typeface="ＭＳ Ｐ明朝"/>
            </a:endParaRPr>
          </a:p>
          <a:p>
            <a:r>
              <a:rPr lang="ja-JP" altLang="en-US" sz="2800" dirty="0" smtClean="0">
                <a:latin typeface="ＭＳ Ｐ明朝"/>
                <a:ea typeface="ＭＳ Ｐ明朝"/>
                <a:cs typeface="ＭＳ Ｐ明朝"/>
              </a:rPr>
              <a:t>次回予告</a:t>
            </a:r>
            <a:endParaRPr lang="en-US" altLang="ja-JP" sz="2800" dirty="0" smtClean="0">
              <a:latin typeface="ＭＳ Ｐ明朝"/>
              <a:ea typeface="ＭＳ Ｐ明朝"/>
              <a:cs typeface="ＭＳ Ｐ明朝"/>
            </a:endParaRPr>
          </a:p>
        </p:txBody>
      </p:sp>
    </p:spTree>
    <p:extLst>
      <p:ext uri="{BB962C8B-B14F-4D97-AF65-F5344CB8AC3E}">
        <p14:creationId xmlns:p14="http://schemas.microsoft.com/office/powerpoint/2010/main" val="406871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817077" y="801077"/>
            <a:ext cx="10023231" cy="3785652"/>
          </a:xfrm>
          <a:prstGeom prst="rect">
            <a:avLst/>
          </a:prstGeom>
          <a:noFill/>
        </p:spPr>
        <p:txBody>
          <a:bodyPr wrap="square" rtlCol="0">
            <a:spAutoFit/>
          </a:bodyPr>
          <a:lstStyle/>
          <a:p>
            <a:r>
              <a:rPr kumimoji="1" lang="ja-JP" altLang="en-US" sz="2400" dirty="0" smtClean="0">
                <a:latin typeface="ＭＳ Ｐ明朝"/>
                <a:ea typeface="ＭＳ Ｐ明朝"/>
                <a:cs typeface="ＭＳ Ｐ明朝"/>
              </a:rPr>
              <a:t>マルコフ決定過程のモデルにおいて次の状態は，現在の状態と行動によって確率的に決定される．その確率は，エージェントが状態</a:t>
            </a:r>
            <a:r>
              <a:rPr kumimoji="1" lang="en-US" altLang="ja-JP" sz="2400" b="1" i="1" dirty="0" smtClean="0">
                <a:latin typeface="ＭＳ Ｐ明朝"/>
                <a:ea typeface="ＭＳ Ｐ明朝"/>
                <a:cs typeface="ＭＳ Ｐ明朝"/>
              </a:rPr>
              <a:t>s</a:t>
            </a:r>
            <a:r>
              <a:rPr kumimoji="1" lang="ja-JP" altLang="en-US" sz="2400" dirty="0" smtClean="0">
                <a:latin typeface="ＭＳ Ｐ明朝"/>
                <a:ea typeface="ＭＳ Ｐ明朝"/>
                <a:cs typeface="ＭＳ Ｐ明朝"/>
              </a:rPr>
              <a:t>において行動</a:t>
            </a:r>
            <a:r>
              <a:rPr kumimoji="1" lang="en-US" altLang="ja-JP" sz="2400" b="1" i="1" dirty="0" smtClean="0">
                <a:latin typeface="ＭＳ Ｐ明朝"/>
                <a:ea typeface="ＭＳ Ｐ明朝"/>
                <a:cs typeface="ＭＳ Ｐ明朝"/>
              </a:rPr>
              <a:t>a</a:t>
            </a:r>
            <a:r>
              <a:rPr kumimoji="1" lang="ja-JP" altLang="en-US" sz="2400" dirty="0" smtClean="0">
                <a:latin typeface="ＭＳ Ｐ明朝"/>
                <a:ea typeface="ＭＳ Ｐ明朝"/>
                <a:cs typeface="ＭＳ Ｐ明朝"/>
              </a:rPr>
              <a:t>を決定したとき，状態</a:t>
            </a:r>
            <a:r>
              <a:rPr kumimoji="1" lang="en-US" altLang="ja-JP" sz="2400" b="1" i="1" dirty="0" smtClean="0">
                <a:latin typeface="ＭＳ Ｐ明朝"/>
                <a:ea typeface="ＭＳ Ｐ明朝"/>
                <a:cs typeface="ＭＳ Ｐ明朝"/>
              </a:rPr>
              <a:t>s’</a:t>
            </a:r>
            <a:r>
              <a:rPr kumimoji="1" lang="ja-JP" altLang="en-US" sz="2400" dirty="0" smtClean="0">
                <a:latin typeface="ＭＳ Ｐ明朝"/>
                <a:ea typeface="ＭＳ Ｐ明朝"/>
                <a:cs typeface="ＭＳ Ｐ明朝"/>
              </a:rPr>
              <a:t>が状態に遷移する確率として</a:t>
            </a:r>
            <a:endParaRPr kumimoji="1" lang="en-US" altLang="ja-JP" sz="2400" dirty="0" smtClean="0">
              <a:latin typeface="ＭＳ Ｐ明朝"/>
              <a:ea typeface="ＭＳ Ｐ明朝"/>
              <a:cs typeface="ＭＳ Ｐ明朝"/>
            </a:endParaRPr>
          </a:p>
          <a:p>
            <a:pPr algn="ctr"/>
            <a:r>
              <a:rPr lang="en-US" altLang="ja-JP" sz="2400" b="1" i="1" dirty="0" smtClean="0">
                <a:latin typeface="ＭＳ Ｐ明朝"/>
                <a:ea typeface="ＭＳ Ｐ明朝"/>
                <a:cs typeface="ＭＳ Ｐ明朝"/>
              </a:rPr>
              <a:t>P(s’|</a:t>
            </a:r>
            <a:r>
              <a:rPr lang="en-US" altLang="ja-JP" sz="2400" b="1" i="1" dirty="0" err="1" smtClean="0">
                <a:latin typeface="ＭＳ Ｐ明朝"/>
                <a:ea typeface="ＭＳ Ｐ明朝"/>
                <a:cs typeface="ＭＳ Ｐ明朝"/>
              </a:rPr>
              <a:t>s,a</a:t>
            </a:r>
            <a:r>
              <a:rPr lang="en-US" altLang="ja-JP" sz="2400" b="1" i="1" dirty="0" smtClean="0">
                <a:latin typeface="ＭＳ Ｐ明朝"/>
                <a:ea typeface="ＭＳ Ｐ明朝"/>
                <a:cs typeface="ＭＳ Ｐ明朝"/>
              </a:rPr>
              <a:t>)</a:t>
            </a:r>
            <a:endParaRPr lang="en-US" altLang="ja-JP" sz="2400" b="1" i="1" dirty="0">
              <a:latin typeface="ＭＳ Ｐ明朝"/>
              <a:ea typeface="ＭＳ Ｐ明朝"/>
              <a:cs typeface="ＭＳ Ｐ明朝"/>
            </a:endParaRPr>
          </a:p>
          <a:p>
            <a:r>
              <a:rPr kumimoji="1" lang="ja-JP" altLang="en-US" sz="2400" dirty="0" smtClean="0">
                <a:latin typeface="ＭＳ Ｐ明朝"/>
                <a:ea typeface="ＭＳ Ｐ明朝"/>
                <a:cs typeface="ＭＳ Ｐ明朝"/>
              </a:rPr>
              <a:t>が与えられる．</a:t>
            </a:r>
            <a:endParaRPr kumimoji="1" lang="en-US" altLang="ja-JP" sz="2400" dirty="0" smtClean="0">
              <a:latin typeface="ＭＳ Ｐ明朝"/>
              <a:ea typeface="ＭＳ Ｐ明朝"/>
              <a:cs typeface="ＭＳ Ｐ明朝"/>
            </a:endParaRPr>
          </a:p>
          <a:p>
            <a:r>
              <a:rPr lang="ja-JP" altLang="en-US" sz="2400" dirty="0" smtClean="0">
                <a:latin typeface="ＭＳ Ｐ明朝"/>
                <a:ea typeface="ＭＳ Ｐ明朝"/>
                <a:cs typeface="ＭＳ Ｐ明朝"/>
              </a:rPr>
              <a:t>例えば，</a:t>
            </a:r>
            <a:r>
              <a:rPr lang="en-US" altLang="ja-JP" sz="2400" dirty="0" smtClean="0">
                <a:latin typeface="ＭＳ Ｐ明朝"/>
                <a:ea typeface="ＭＳ Ｐ明朝"/>
                <a:cs typeface="ＭＳ Ｐ明朝"/>
              </a:rPr>
              <a:t>t+1</a:t>
            </a:r>
            <a:r>
              <a:rPr lang="ja-JP" altLang="en-US" sz="2400" dirty="0" smtClean="0">
                <a:latin typeface="ＭＳ Ｐ明朝"/>
                <a:ea typeface="ＭＳ Ｐ明朝"/>
                <a:cs typeface="ＭＳ Ｐ明朝"/>
              </a:rPr>
              <a:t>ステップ目における状態</a:t>
            </a:r>
            <a:r>
              <a:rPr lang="en-US" altLang="ja-JP" sz="2400" b="1" i="1" dirty="0" smtClean="0">
                <a:latin typeface="ＭＳ Ｐ明朝"/>
                <a:ea typeface="ＭＳ Ｐ明朝"/>
                <a:cs typeface="ＭＳ Ｐ明朝"/>
              </a:rPr>
              <a:t>S</a:t>
            </a:r>
            <a:r>
              <a:rPr lang="en-US" altLang="ja-JP" sz="2400" b="1" i="1" baseline="-25000" dirty="0" smtClean="0">
                <a:latin typeface="ＭＳ Ｐ明朝"/>
                <a:ea typeface="ＭＳ Ｐ明朝"/>
                <a:cs typeface="ＭＳ Ｐ明朝"/>
              </a:rPr>
              <a:t>t+1</a:t>
            </a:r>
            <a:r>
              <a:rPr lang="ja-JP" altLang="en-US" sz="2400" dirty="0" smtClean="0">
                <a:latin typeface="ＭＳ Ｐ明朝"/>
                <a:ea typeface="ＭＳ Ｐ明朝"/>
                <a:cs typeface="ＭＳ Ｐ明朝"/>
              </a:rPr>
              <a:t>は，</a:t>
            </a:r>
            <a:r>
              <a:rPr lang="en-US" altLang="ja-JP" sz="2400" dirty="0" smtClean="0">
                <a:latin typeface="ＭＳ Ｐ明朝"/>
                <a:ea typeface="ＭＳ Ｐ明朝"/>
                <a:cs typeface="ＭＳ Ｐ明朝"/>
              </a:rPr>
              <a:t>t</a:t>
            </a:r>
            <a:r>
              <a:rPr lang="ja-JP" altLang="en-US" sz="2400" dirty="0" smtClean="0">
                <a:latin typeface="ＭＳ Ｐ明朝"/>
                <a:ea typeface="ＭＳ Ｐ明朝"/>
                <a:cs typeface="ＭＳ Ｐ明朝"/>
              </a:rPr>
              <a:t>ステップ目の状態</a:t>
            </a:r>
            <a:r>
              <a:rPr lang="en-US" altLang="ja-JP" sz="2400" b="1" i="1" dirty="0" smtClean="0">
                <a:latin typeface="ＭＳ Ｐ明朝"/>
                <a:ea typeface="ＭＳ Ｐ明朝"/>
                <a:cs typeface="ＭＳ Ｐ明朝"/>
              </a:rPr>
              <a:t>S</a:t>
            </a:r>
            <a:r>
              <a:rPr lang="en-US" altLang="ja-JP" sz="2400" b="1" i="1" baseline="-25000" dirty="0" smtClean="0">
                <a:latin typeface="ＭＳ Ｐ明朝"/>
                <a:ea typeface="ＭＳ Ｐ明朝"/>
                <a:cs typeface="ＭＳ Ｐ明朝"/>
              </a:rPr>
              <a:t>t</a:t>
            </a:r>
            <a:r>
              <a:rPr lang="ja-JP" altLang="en-US" sz="2400" dirty="0" smtClean="0">
                <a:latin typeface="ＭＳ Ｐ明朝"/>
                <a:ea typeface="ＭＳ Ｐ明朝"/>
                <a:cs typeface="ＭＳ Ｐ明朝"/>
              </a:rPr>
              <a:t>と，その状態で選ばれた行動を</a:t>
            </a:r>
            <a:r>
              <a:rPr lang="en-US" altLang="ja-JP" sz="2400" b="1" i="1" dirty="0" smtClean="0">
                <a:latin typeface="ＭＳ Ｐ明朝"/>
                <a:ea typeface="ＭＳ Ｐ明朝"/>
                <a:cs typeface="ＭＳ Ｐ明朝"/>
              </a:rPr>
              <a:t>A</a:t>
            </a:r>
            <a:r>
              <a:rPr lang="en-US" altLang="ja-JP" sz="2400" b="1" i="1" baseline="-25000" dirty="0" smtClean="0">
                <a:latin typeface="ＭＳ Ｐ明朝"/>
                <a:ea typeface="ＭＳ Ｐ明朝"/>
                <a:cs typeface="ＭＳ Ｐ明朝"/>
              </a:rPr>
              <a:t>t</a:t>
            </a:r>
            <a:r>
              <a:rPr lang="ja-JP" altLang="en-US" sz="2400" dirty="0" smtClean="0">
                <a:latin typeface="ＭＳ Ｐ明朝"/>
                <a:ea typeface="ＭＳ Ｐ明朝"/>
                <a:cs typeface="ＭＳ Ｐ明朝"/>
              </a:rPr>
              <a:t>としたとき，</a:t>
            </a:r>
            <a:endParaRPr lang="en-US" altLang="ja-JP" sz="2400" dirty="0" smtClean="0">
              <a:latin typeface="ＭＳ Ｐ明朝"/>
              <a:ea typeface="ＭＳ Ｐ明朝"/>
              <a:cs typeface="ＭＳ Ｐ明朝"/>
            </a:endParaRPr>
          </a:p>
          <a:p>
            <a:pPr algn="ctr"/>
            <a:r>
              <a:rPr kumimoji="1" lang="en-US" altLang="ja-JP" sz="2400" b="1" i="1" dirty="0" smtClean="0">
                <a:latin typeface="ＭＳ Ｐ明朝"/>
                <a:ea typeface="ＭＳ Ｐ明朝"/>
                <a:cs typeface="ＭＳ Ｐ明朝"/>
              </a:rPr>
              <a:t>S</a:t>
            </a:r>
            <a:r>
              <a:rPr kumimoji="1" lang="en-US" altLang="ja-JP" sz="2400" b="1" i="1" baseline="-25000" dirty="0" smtClean="0">
                <a:latin typeface="ＭＳ Ｐ明朝"/>
                <a:ea typeface="ＭＳ Ｐ明朝"/>
                <a:cs typeface="ＭＳ Ｐ明朝"/>
              </a:rPr>
              <a:t>t+1</a:t>
            </a:r>
            <a:r>
              <a:rPr kumimoji="1" lang="ja-JP" altLang="en-US" sz="2400" b="1" i="1" baseline="-25000" dirty="0" smtClean="0">
                <a:latin typeface="ＭＳ Ｐ明朝"/>
                <a:ea typeface="ＭＳ Ｐ明朝"/>
                <a:cs typeface="ＭＳ Ｐ明朝"/>
              </a:rPr>
              <a:t> </a:t>
            </a:r>
            <a:r>
              <a:rPr lang="ja-JP" altLang="en-US" sz="2400" b="1" i="1" dirty="0" smtClean="0">
                <a:latin typeface="ＭＳ Ｐ明朝"/>
                <a:ea typeface="ＭＳ Ｐ明朝"/>
                <a:cs typeface="ＭＳ Ｐ明朝"/>
              </a:rPr>
              <a:t>～</a:t>
            </a:r>
            <a:r>
              <a:rPr kumimoji="1" lang="en-US" altLang="ja-JP" sz="2400" b="1" i="1" dirty="0" smtClean="0">
                <a:latin typeface="ＭＳ Ｐ明朝"/>
                <a:ea typeface="ＭＳ Ｐ明朝"/>
                <a:cs typeface="ＭＳ Ｐ明朝"/>
              </a:rPr>
              <a:t>P(s’|</a:t>
            </a:r>
            <a:r>
              <a:rPr kumimoji="1" lang="en-US" altLang="ja-JP" sz="2400" b="1" i="1" dirty="0" err="1" smtClean="0">
                <a:latin typeface="ＭＳ Ｐ明朝"/>
                <a:ea typeface="ＭＳ Ｐ明朝"/>
                <a:cs typeface="ＭＳ Ｐ明朝"/>
              </a:rPr>
              <a:t>S</a:t>
            </a:r>
            <a:r>
              <a:rPr kumimoji="1" lang="en-US" altLang="ja-JP" sz="2400" b="1" i="1" baseline="-25000" dirty="0" err="1" smtClean="0">
                <a:latin typeface="ＭＳ Ｐ明朝"/>
                <a:ea typeface="ＭＳ Ｐ明朝"/>
                <a:cs typeface="ＭＳ Ｐ明朝"/>
              </a:rPr>
              <a:t>t</a:t>
            </a:r>
            <a:r>
              <a:rPr kumimoji="1" lang="en-US" altLang="ja-JP" sz="2400" b="1" i="1" dirty="0" err="1" smtClean="0">
                <a:latin typeface="ＭＳ Ｐ明朝"/>
                <a:ea typeface="ＭＳ Ｐ明朝"/>
                <a:cs typeface="ＭＳ Ｐ明朝"/>
              </a:rPr>
              <a:t>,A</a:t>
            </a:r>
            <a:r>
              <a:rPr kumimoji="1" lang="en-US" altLang="ja-JP" sz="2400" b="1" i="1" baseline="-25000" dirty="0" err="1" smtClean="0">
                <a:latin typeface="ＭＳ Ｐ明朝"/>
                <a:ea typeface="ＭＳ Ｐ明朝"/>
                <a:cs typeface="ＭＳ Ｐ明朝"/>
              </a:rPr>
              <a:t>t</a:t>
            </a:r>
            <a:r>
              <a:rPr kumimoji="1" lang="en-US" altLang="ja-JP" sz="2400" b="1" i="1" dirty="0" smtClean="0">
                <a:latin typeface="ＭＳ Ｐ明朝"/>
                <a:ea typeface="ＭＳ Ｐ明朝"/>
                <a:cs typeface="ＭＳ Ｐ明朝"/>
              </a:rPr>
              <a:t>)</a:t>
            </a:r>
            <a:endParaRPr kumimoji="1" lang="en-US" altLang="ja-JP" sz="2400" b="1" i="1" dirty="0">
              <a:latin typeface="ＭＳ Ｐ明朝"/>
              <a:ea typeface="ＭＳ Ｐ明朝"/>
              <a:cs typeface="ＭＳ Ｐ明朝"/>
            </a:endParaRPr>
          </a:p>
          <a:p>
            <a:r>
              <a:rPr lang="ja-JP" altLang="en-US" sz="2400" dirty="0" smtClean="0">
                <a:latin typeface="ＭＳ Ｐ明朝"/>
                <a:ea typeface="ＭＳ Ｐ明朝"/>
                <a:cs typeface="ＭＳ Ｐ明朝"/>
              </a:rPr>
              <a:t>によってのみ定まる．このとき，</a:t>
            </a:r>
            <a:r>
              <a:rPr lang="en-US" altLang="ja-JP" sz="2400" b="1" i="1" dirty="0">
                <a:latin typeface="ＭＳ Ｐ明朝"/>
                <a:ea typeface="ＭＳ Ｐ明朝"/>
                <a:cs typeface="ＭＳ Ｐ明朝"/>
              </a:rPr>
              <a:t>S</a:t>
            </a:r>
            <a:r>
              <a:rPr lang="en-US" altLang="ja-JP" sz="2400" b="1" i="1" baseline="-25000" dirty="0">
                <a:latin typeface="ＭＳ Ｐ明朝"/>
                <a:ea typeface="ＭＳ Ｐ明朝"/>
                <a:cs typeface="ＭＳ Ｐ明朝"/>
              </a:rPr>
              <a:t>t+</a:t>
            </a:r>
            <a:r>
              <a:rPr lang="en-US" altLang="ja-JP" sz="2400" b="1" i="1" baseline="-25000" dirty="0" smtClean="0">
                <a:latin typeface="ＭＳ Ｐ明朝"/>
                <a:ea typeface="ＭＳ Ｐ明朝"/>
                <a:cs typeface="ＭＳ Ｐ明朝"/>
              </a:rPr>
              <a:t>1</a:t>
            </a:r>
            <a:r>
              <a:rPr lang="ja-JP" altLang="en-US" sz="2400" dirty="0" smtClean="0">
                <a:latin typeface="ＭＳ Ｐ明朝"/>
                <a:ea typeface="ＭＳ Ｐ明朝"/>
                <a:cs typeface="ＭＳ Ｐ明朝"/>
              </a:rPr>
              <a:t>は</a:t>
            </a:r>
            <a:r>
              <a:rPr lang="en-US" altLang="ja-JP" sz="2400" b="1" i="1" dirty="0" smtClean="0">
                <a:latin typeface="ＭＳ Ｐ明朝"/>
                <a:ea typeface="ＭＳ Ｐ明朝"/>
                <a:cs typeface="ＭＳ Ｐ明朝"/>
              </a:rPr>
              <a:t>S</a:t>
            </a:r>
            <a:r>
              <a:rPr lang="en-US" altLang="ja-JP" sz="2400" b="1" i="1" baseline="-25000" dirty="0" smtClean="0">
                <a:latin typeface="ＭＳ Ｐ明朝"/>
                <a:ea typeface="ＭＳ Ｐ明朝"/>
                <a:cs typeface="ＭＳ Ｐ明朝"/>
              </a:rPr>
              <a:t>t</a:t>
            </a:r>
            <a:r>
              <a:rPr lang="en-US" altLang="ja-JP" sz="2400" b="1" i="1" baseline="-25000" dirty="0" smtClean="0">
                <a:latin typeface="ＭＳ Ｐ明朝"/>
                <a:ea typeface="ＭＳ Ｐ明朝"/>
                <a:cs typeface="ＭＳ Ｐ明朝"/>
              </a:rPr>
              <a:t>-1</a:t>
            </a:r>
            <a:r>
              <a:rPr lang="ja-JP" altLang="en-US" sz="2400" b="1" i="1" dirty="0" smtClean="0">
                <a:latin typeface="ＭＳ Ｐ明朝"/>
                <a:ea typeface="ＭＳ Ｐ明朝"/>
                <a:cs typeface="ＭＳ Ｐ明朝"/>
              </a:rPr>
              <a:t>や</a:t>
            </a:r>
            <a:r>
              <a:rPr lang="en-US" altLang="ja-JP" sz="2400" b="1" i="1" dirty="0" smtClean="0">
                <a:latin typeface="ＭＳ Ｐ明朝"/>
                <a:ea typeface="ＭＳ Ｐ明朝"/>
                <a:cs typeface="ＭＳ Ｐ明朝"/>
              </a:rPr>
              <a:t>A</a:t>
            </a:r>
            <a:r>
              <a:rPr lang="en-US" altLang="ja-JP" sz="2400" b="1" i="1" baseline="-25000" dirty="0" smtClean="0">
                <a:latin typeface="ＭＳ Ｐ明朝"/>
                <a:ea typeface="ＭＳ Ｐ明朝"/>
                <a:cs typeface="ＭＳ Ｐ明朝"/>
              </a:rPr>
              <a:t>t</a:t>
            </a:r>
            <a:r>
              <a:rPr lang="en-US" altLang="ja-JP" sz="2400" b="1" i="1" baseline="-25000" dirty="0">
                <a:latin typeface="ＭＳ Ｐ明朝"/>
                <a:ea typeface="ＭＳ Ｐ明朝"/>
                <a:cs typeface="ＭＳ Ｐ明朝"/>
              </a:rPr>
              <a:t>-</a:t>
            </a:r>
            <a:r>
              <a:rPr lang="en-US" altLang="ja-JP" sz="2400" b="1" i="1" baseline="-25000" dirty="0" smtClean="0">
                <a:latin typeface="ＭＳ Ｐ明朝"/>
                <a:ea typeface="ＭＳ Ｐ明朝"/>
                <a:cs typeface="ＭＳ Ｐ明朝"/>
              </a:rPr>
              <a:t>1</a:t>
            </a:r>
            <a:r>
              <a:rPr lang="ja-JP" altLang="en-US" sz="2400" dirty="0" smtClean="0">
                <a:latin typeface="ＭＳ Ｐ明朝"/>
                <a:ea typeface="ＭＳ Ｐ明朝"/>
                <a:cs typeface="ＭＳ Ｐ明朝"/>
              </a:rPr>
              <a:t>などには依存せず，</a:t>
            </a:r>
            <a:r>
              <a:rPr lang="en-US" altLang="ja-JP" sz="2400" b="1" i="1" dirty="0" smtClean="0">
                <a:latin typeface="ＭＳ Ｐ明朝"/>
                <a:ea typeface="ＭＳ Ｐ明朝"/>
                <a:cs typeface="ＭＳ Ｐ明朝"/>
              </a:rPr>
              <a:t>S</a:t>
            </a:r>
            <a:r>
              <a:rPr lang="en-US" altLang="ja-JP" sz="2400" b="1" i="1" baseline="-25000" dirty="0" smtClean="0">
                <a:latin typeface="ＭＳ Ｐ明朝"/>
                <a:ea typeface="ＭＳ Ｐ明朝"/>
                <a:cs typeface="ＭＳ Ｐ明朝"/>
              </a:rPr>
              <a:t>t</a:t>
            </a:r>
            <a:r>
              <a:rPr lang="ja-JP" altLang="en-US" sz="2400" dirty="0" smtClean="0">
                <a:latin typeface="ＭＳ Ｐ明朝"/>
                <a:ea typeface="ＭＳ Ｐ明朝"/>
                <a:cs typeface="ＭＳ Ｐ明朝"/>
              </a:rPr>
              <a:t>と</a:t>
            </a:r>
            <a:r>
              <a:rPr lang="en-US" altLang="ja-JP" sz="2400" b="1" i="1" dirty="0" smtClean="0">
                <a:latin typeface="ＭＳ Ｐ明朝"/>
                <a:ea typeface="ＭＳ Ｐ明朝"/>
                <a:cs typeface="ＭＳ Ｐ明朝"/>
              </a:rPr>
              <a:t>A</a:t>
            </a:r>
            <a:r>
              <a:rPr lang="en-US" altLang="ja-JP" sz="2400" b="1" i="1" baseline="-25000" dirty="0" smtClean="0">
                <a:latin typeface="ＭＳ Ｐ明朝"/>
                <a:ea typeface="ＭＳ Ｐ明朝"/>
                <a:cs typeface="ＭＳ Ｐ明朝"/>
              </a:rPr>
              <a:t>t</a:t>
            </a:r>
            <a:r>
              <a:rPr lang="ja-JP" altLang="en-US" sz="2400" dirty="0" smtClean="0">
                <a:latin typeface="ＭＳ Ｐ明朝"/>
                <a:ea typeface="ＭＳ Ｐ明朝"/>
                <a:cs typeface="ＭＳ Ｐ明朝"/>
              </a:rPr>
              <a:t>のみに依存して定まる．</a:t>
            </a:r>
            <a:r>
              <a:rPr lang="en-US" altLang="ja-JP" sz="2400" dirty="0" smtClean="0">
                <a:latin typeface="ＭＳ Ｐ明朝"/>
                <a:ea typeface="ＭＳ Ｐ明朝"/>
                <a:cs typeface="ＭＳ Ｐ明朝"/>
              </a:rPr>
              <a:t>(</a:t>
            </a:r>
            <a:r>
              <a:rPr lang="ja-JP" altLang="en-US" sz="2400" dirty="0" smtClean="0">
                <a:latin typeface="ＭＳ Ｐ明朝"/>
                <a:ea typeface="ＭＳ Ｐ明朝"/>
                <a:cs typeface="ＭＳ Ｐ明朝"/>
              </a:rPr>
              <a:t>直前の状態と行動にのみ依存する</a:t>
            </a:r>
            <a:r>
              <a:rPr lang="en-US" altLang="ja-JP" sz="2400" dirty="0" smtClean="0">
                <a:latin typeface="ＭＳ Ｐ明朝"/>
                <a:ea typeface="ＭＳ Ｐ明朝"/>
                <a:cs typeface="ＭＳ Ｐ明朝"/>
              </a:rPr>
              <a:t>:</a:t>
            </a:r>
            <a:r>
              <a:rPr lang="ja-JP" altLang="en-US" sz="2400" dirty="0" smtClean="0">
                <a:latin typeface="ＭＳ Ｐ明朝"/>
                <a:ea typeface="ＭＳ Ｐ明朝"/>
                <a:cs typeface="ＭＳ Ｐ明朝"/>
              </a:rPr>
              <a:t>マルコフ性</a:t>
            </a:r>
            <a:r>
              <a:rPr lang="en-US" altLang="ja-JP" sz="2400" dirty="0" smtClean="0">
                <a:latin typeface="ＭＳ Ｐ明朝"/>
                <a:ea typeface="ＭＳ Ｐ明朝"/>
                <a:cs typeface="ＭＳ Ｐ明朝"/>
              </a:rPr>
              <a:t>)</a:t>
            </a:r>
            <a:endParaRPr kumimoji="1" lang="ja-JP" altLang="en-US" sz="2400" dirty="0">
              <a:latin typeface="ＭＳ Ｐ明朝"/>
              <a:ea typeface="ＭＳ Ｐ明朝"/>
              <a:cs typeface="ＭＳ Ｐ明朝"/>
            </a:endParaRPr>
          </a:p>
        </p:txBody>
      </p:sp>
    </p:spTree>
    <p:extLst>
      <p:ext uri="{BB962C8B-B14F-4D97-AF65-F5344CB8AC3E}">
        <p14:creationId xmlns:p14="http://schemas.microsoft.com/office/powerpoint/2010/main" val="596582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94080" y="214923"/>
            <a:ext cx="10018713" cy="1260232"/>
          </a:xfrm>
        </p:spPr>
        <p:txBody>
          <a:bodyPr/>
          <a:lstStyle/>
          <a:p>
            <a:r>
              <a:rPr kumimoji="1" lang="ja-JP" altLang="en-US" dirty="0" smtClean="0">
                <a:latin typeface="ＭＳ Ｐ明朝"/>
                <a:ea typeface="ＭＳ Ｐ明朝"/>
                <a:cs typeface="ＭＳ Ｐ明朝"/>
              </a:rPr>
              <a:t>報酬</a:t>
            </a:r>
            <a:endParaRPr kumimoji="1" lang="ja-JP" altLang="en-US" dirty="0">
              <a:latin typeface="ＭＳ Ｐ明朝"/>
              <a:ea typeface="ＭＳ Ｐ明朝"/>
              <a:cs typeface="ＭＳ Ｐ明朝"/>
            </a:endParaRPr>
          </a:p>
        </p:txBody>
      </p:sp>
      <p:sp>
        <p:nvSpPr>
          <p:cNvPr id="3" name="コンテンツ プレースホルダー 2"/>
          <p:cNvSpPr>
            <a:spLocks noGrp="1"/>
          </p:cNvSpPr>
          <p:nvPr>
            <p:ph idx="1"/>
          </p:nvPr>
        </p:nvSpPr>
        <p:spPr>
          <a:xfrm>
            <a:off x="1386618" y="1074616"/>
            <a:ext cx="10018713" cy="3233614"/>
          </a:xfrm>
        </p:spPr>
        <p:txBody>
          <a:bodyPr/>
          <a:lstStyle/>
          <a:p>
            <a:pPr marL="0" indent="0">
              <a:buNone/>
            </a:pPr>
            <a:r>
              <a:rPr lang="ja-JP" altLang="en-US" dirty="0" smtClean="0">
                <a:latin typeface="ＭＳ Ｐ明朝"/>
                <a:ea typeface="ＭＳ Ｐ明朝"/>
                <a:cs typeface="ＭＳ Ｐ明朝"/>
              </a:rPr>
              <a:t>報酬</a:t>
            </a:r>
            <a:r>
              <a:rPr lang="en-US" altLang="ja-JP" b="1" i="1" dirty="0" smtClean="0">
                <a:latin typeface="ＭＳ Ｐ明朝"/>
                <a:ea typeface="ＭＳ Ｐ明朝"/>
                <a:cs typeface="ＭＳ Ｐ明朝"/>
              </a:rPr>
              <a:t>R</a:t>
            </a:r>
            <a:r>
              <a:rPr lang="en-US" altLang="ja-JP" b="1" i="1" baseline="-25000" dirty="0" smtClean="0">
                <a:latin typeface="ＭＳ Ｐ明朝"/>
                <a:ea typeface="ＭＳ Ｐ明朝"/>
                <a:cs typeface="ＭＳ Ｐ明朝"/>
              </a:rPr>
              <a:t>t+1</a:t>
            </a:r>
            <a:r>
              <a:rPr lang="ja-JP" altLang="en-US" dirty="0" smtClean="0">
                <a:latin typeface="ＭＳ Ｐ明朝"/>
                <a:ea typeface="ＭＳ Ｐ明朝"/>
                <a:cs typeface="ＭＳ Ｐ明朝"/>
              </a:rPr>
              <a:t>は環境の要素，現在の状態</a:t>
            </a:r>
            <a:r>
              <a:rPr lang="en-US" altLang="ja-JP" b="1" i="1" dirty="0" smtClean="0">
                <a:latin typeface="ＭＳ Ｐ明朝"/>
                <a:ea typeface="ＭＳ Ｐ明朝"/>
                <a:cs typeface="ＭＳ Ｐ明朝"/>
              </a:rPr>
              <a:t>S</a:t>
            </a:r>
            <a:r>
              <a:rPr lang="en-US" altLang="ja-JP" b="1" i="1" baseline="-25000" dirty="0" smtClean="0">
                <a:latin typeface="ＭＳ Ｐ明朝"/>
                <a:ea typeface="ＭＳ Ｐ明朝"/>
                <a:cs typeface="ＭＳ Ｐ明朝"/>
              </a:rPr>
              <a:t>t</a:t>
            </a:r>
            <a:r>
              <a:rPr lang="ja-JP" altLang="en-US" dirty="0" smtClean="0">
                <a:latin typeface="ＭＳ Ｐ明朝"/>
                <a:ea typeface="ＭＳ Ｐ明朝"/>
                <a:cs typeface="ＭＳ Ｐ明朝"/>
              </a:rPr>
              <a:t>，行動</a:t>
            </a:r>
            <a:r>
              <a:rPr lang="ja-JP" altLang="en-US" baseline="-25000" dirty="0" smtClean="0">
                <a:latin typeface="ＭＳ Ｐ明朝"/>
                <a:ea typeface="ＭＳ Ｐ明朝"/>
                <a:cs typeface="ＭＳ Ｐ明朝"/>
              </a:rPr>
              <a:t> </a:t>
            </a:r>
            <a:r>
              <a:rPr lang="en-US" altLang="ja-JP" b="1" i="1" dirty="0" smtClean="0">
                <a:latin typeface="ＭＳ Ｐ明朝"/>
                <a:ea typeface="ＭＳ Ｐ明朝"/>
                <a:cs typeface="ＭＳ Ｐ明朝"/>
              </a:rPr>
              <a:t>A</a:t>
            </a:r>
            <a:r>
              <a:rPr lang="en-US" altLang="ja-JP" b="1" i="1" baseline="-25000" dirty="0" smtClean="0">
                <a:latin typeface="ＭＳ Ｐ明朝"/>
                <a:ea typeface="ＭＳ Ｐ明朝"/>
                <a:cs typeface="ＭＳ Ｐ明朝"/>
              </a:rPr>
              <a:t>t</a:t>
            </a:r>
            <a:r>
              <a:rPr lang="ja-JP" altLang="en-US" dirty="0" smtClean="0">
                <a:latin typeface="ＭＳ Ｐ明朝"/>
                <a:ea typeface="ＭＳ Ｐ明朝"/>
                <a:cs typeface="ＭＳ Ｐ明朝"/>
              </a:rPr>
              <a:t>，次の状態</a:t>
            </a:r>
            <a:r>
              <a:rPr lang="ja-JP" altLang="en-US" baseline="-25000" dirty="0" smtClean="0">
                <a:latin typeface="ＭＳ Ｐ明朝"/>
                <a:ea typeface="ＭＳ Ｐ明朝"/>
                <a:cs typeface="ＭＳ Ｐ明朝"/>
              </a:rPr>
              <a:t> </a:t>
            </a:r>
            <a:r>
              <a:rPr lang="en-US" altLang="ja-JP" b="1" i="1" dirty="0" smtClean="0">
                <a:latin typeface="ＭＳ Ｐ明朝"/>
                <a:ea typeface="ＭＳ Ｐ明朝"/>
                <a:cs typeface="ＭＳ Ｐ明朝"/>
              </a:rPr>
              <a:t>S</a:t>
            </a:r>
            <a:r>
              <a:rPr lang="en-US" altLang="ja-JP" b="1" i="1" baseline="-25000" dirty="0" smtClean="0">
                <a:latin typeface="ＭＳ Ｐ明朝"/>
                <a:ea typeface="ＭＳ Ｐ明朝"/>
                <a:cs typeface="ＭＳ Ｐ明朝"/>
              </a:rPr>
              <a:t>t+1</a:t>
            </a:r>
            <a:r>
              <a:rPr lang="ja-JP" altLang="en-US" dirty="0" smtClean="0">
                <a:latin typeface="ＭＳ Ｐ明朝"/>
                <a:ea typeface="ＭＳ Ｐ明朝"/>
                <a:cs typeface="ＭＳ Ｐ明朝"/>
              </a:rPr>
              <a:t>によって決定される．報酬を表す報酬関数は以下のように示される．</a:t>
            </a:r>
            <a:endParaRPr lang="en-US" altLang="ja-JP" dirty="0" smtClean="0">
              <a:latin typeface="ＭＳ Ｐ明朝"/>
              <a:ea typeface="ＭＳ Ｐ明朝"/>
              <a:cs typeface="ＭＳ Ｐ明朝"/>
            </a:endParaRPr>
          </a:p>
          <a:p>
            <a:pPr marL="0" indent="0" algn="ctr">
              <a:buNone/>
            </a:pPr>
            <a:r>
              <a:rPr lang="en-US" altLang="ja-JP" b="1" i="1" dirty="0">
                <a:latin typeface="ＭＳ Ｐ明朝"/>
                <a:ea typeface="ＭＳ Ｐ明朝"/>
                <a:cs typeface="ＭＳ Ｐ明朝"/>
              </a:rPr>
              <a:t>R</a:t>
            </a:r>
            <a:r>
              <a:rPr lang="en-US" altLang="ja-JP" b="1" i="1" baseline="-25000" dirty="0">
                <a:latin typeface="ＭＳ Ｐ明朝"/>
                <a:ea typeface="ＭＳ Ｐ明朝"/>
                <a:cs typeface="ＭＳ Ｐ明朝"/>
              </a:rPr>
              <a:t>t+</a:t>
            </a:r>
            <a:r>
              <a:rPr lang="en-US" altLang="ja-JP" b="1" i="1" baseline="-25000" dirty="0" smtClean="0">
                <a:latin typeface="ＭＳ Ｐ明朝"/>
                <a:ea typeface="ＭＳ Ｐ明朝"/>
                <a:cs typeface="ＭＳ Ｐ明朝"/>
              </a:rPr>
              <a:t>1</a:t>
            </a:r>
            <a:r>
              <a:rPr lang="en-US" altLang="ja-JP" b="1" i="1" dirty="0" smtClean="0">
                <a:latin typeface="ＭＳ Ｐ明朝"/>
                <a:ea typeface="ＭＳ Ｐ明朝"/>
                <a:cs typeface="ＭＳ Ｐ明朝"/>
              </a:rPr>
              <a:t>=r(</a:t>
            </a:r>
            <a:r>
              <a:rPr lang="en-US" altLang="ja-JP" b="1" i="1" dirty="0" smtClean="0">
                <a:latin typeface="ＭＳ Ｐ明朝"/>
                <a:ea typeface="ＭＳ Ｐ明朝"/>
                <a:cs typeface="ＭＳ Ｐ明朝"/>
              </a:rPr>
              <a:t>S</a:t>
            </a:r>
            <a:r>
              <a:rPr lang="en-US" altLang="ja-JP" b="1" i="1" baseline="-25000" dirty="0" smtClean="0">
                <a:latin typeface="ＭＳ Ｐ明朝"/>
                <a:ea typeface="ＭＳ Ｐ明朝"/>
                <a:cs typeface="ＭＳ Ｐ明朝"/>
              </a:rPr>
              <a:t>t</a:t>
            </a:r>
            <a:r>
              <a:rPr lang="en-US" altLang="ja-JP" b="1" i="1" dirty="0" smtClean="0">
                <a:latin typeface="ＭＳ Ｐ明朝"/>
                <a:ea typeface="ＭＳ Ｐ明朝"/>
                <a:cs typeface="ＭＳ Ｐ明朝"/>
              </a:rPr>
              <a:t>,</a:t>
            </a:r>
            <a:r>
              <a:rPr lang="en-US" altLang="ja-JP" b="1" i="1" dirty="0">
                <a:latin typeface="ＭＳ Ｐ明朝"/>
                <a:ea typeface="ＭＳ Ｐ明朝"/>
                <a:cs typeface="ＭＳ Ｐ明朝"/>
              </a:rPr>
              <a:t> </a:t>
            </a:r>
            <a:r>
              <a:rPr lang="en-US" altLang="ja-JP" b="1" i="1" dirty="0" smtClean="0">
                <a:latin typeface="ＭＳ Ｐ明朝"/>
                <a:ea typeface="ＭＳ Ｐ明朝"/>
                <a:cs typeface="ＭＳ Ｐ明朝"/>
              </a:rPr>
              <a:t>A</a:t>
            </a:r>
            <a:r>
              <a:rPr lang="en-US" altLang="ja-JP" b="1" i="1" baseline="-25000" dirty="0" smtClean="0">
                <a:latin typeface="ＭＳ Ｐ明朝"/>
                <a:ea typeface="ＭＳ Ｐ明朝"/>
                <a:cs typeface="ＭＳ Ｐ明朝"/>
              </a:rPr>
              <a:t>t</a:t>
            </a:r>
            <a:r>
              <a:rPr lang="en-US" altLang="ja-JP" b="1" i="1" dirty="0" smtClean="0">
                <a:latin typeface="ＭＳ Ｐ明朝"/>
                <a:ea typeface="ＭＳ Ｐ明朝"/>
                <a:cs typeface="ＭＳ Ｐ明朝"/>
              </a:rPr>
              <a:t>,</a:t>
            </a:r>
            <a:r>
              <a:rPr lang="en-US" altLang="ja-JP" b="1" i="1" dirty="0">
                <a:latin typeface="ＭＳ Ｐ明朝"/>
                <a:ea typeface="ＭＳ Ｐ明朝"/>
                <a:cs typeface="ＭＳ Ｐ明朝"/>
              </a:rPr>
              <a:t> S</a:t>
            </a:r>
            <a:r>
              <a:rPr lang="en-US" altLang="ja-JP" b="1" i="1" baseline="-25000" dirty="0">
                <a:latin typeface="ＭＳ Ｐ明朝"/>
                <a:ea typeface="ＭＳ Ｐ明朝"/>
                <a:cs typeface="ＭＳ Ｐ明朝"/>
              </a:rPr>
              <a:t>t+1</a:t>
            </a:r>
            <a:r>
              <a:rPr lang="en-US" altLang="ja-JP" b="1" i="1" dirty="0" smtClean="0">
                <a:latin typeface="ＭＳ Ｐ明朝"/>
                <a:ea typeface="ＭＳ Ｐ明朝"/>
                <a:cs typeface="ＭＳ Ｐ明朝"/>
              </a:rPr>
              <a:t>)</a:t>
            </a:r>
            <a:endParaRPr lang="en-US" altLang="ja-JP" dirty="0" smtClean="0">
              <a:latin typeface="ＭＳ Ｐ明朝"/>
              <a:ea typeface="ＭＳ Ｐ明朝"/>
              <a:cs typeface="ＭＳ Ｐ明朝"/>
            </a:endParaRPr>
          </a:p>
          <a:p>
            <a:pPr marL="0" indent="0">
              <a:buNone/>
            </a:pPr>
            <a:endParaRPr kumimoji="1" lang="ja-JP" altLang="en-US" dirty="0">
              <a:latin typeface="ＭＳ Ｐ明朝"/>
              <a:ea typeface="ＭＳ Ｐ明朝"/>
              <a:cs typeface="ＭＳ Ｐ明朝"/>
            </a:endParaRPr>
          </a:p>
        </p:txBody>
      </p:sp>
    </p:spTree>
    <p:extLst>
      <p:ext uri="{BB962C8B-B14F-4D97-AF65-F5344CB8AC3E}">
        <p14:creationId xmlns:p14="http://schemas.microsoft.com/office/powerpoint/2010/main" val="1434080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84311" y="324339"/>
            <a:ext cx="10018713" cy="1752599"/>
          </a:xfrm>
        </p:spPr>
        <p:txBody>
          <a:bodyPr/>
          <a:lstStyle/>
          <a:p>
            <a:r>
              <a:rPr kumimoji="1" lang="ja-JP" altLang="en-US" dirty="0" smtClean="0">
                <a:latin typeface="ＭＳ Ｐ明朝"/>
                <a:ea typeface="ＭＳ Ｐ明朝"/>
                <a:cs typeface="ＭＳ Ｐ明朝"/>
              </a:rPr>
              <a:t>方策</a:t>
            </a:r>
            <a:endParaRPr kumimoji="1" lang="ja-JP" altLang="en-US" dirty="0">
              <a:latin typeface="ＭＳ Ｐ明朝"/>
              <a:ea typeface="ＭＳ Ｐ明朝"/>
              <a:cs typeface="ＭＳ Ｐ明朝"/>
            </a:endParaRPr>
          </a:p>
        </p:txBody>
      </p:sp>
      <p:sp>
        <p:nvSpPr>
          <p:cNvPr id="3" name="コンテンツ プレースホルダー 2"/>
          <p:cNvSpPr>
            <a:spLocks noGrp="1"/>
          </p:cNvSpPr>
          <p:nvPr>
            <p:ph idx="1"/>
          </p:nvPr>
        </p:nvSpPr>
        <p:spPr>
          <a:xfrm>
            <a:off x="1425695" y="1113691"/>
            <a:ext cx="10018713" cy="3487617"/>
          </a:xfrm>
        </p:spPr>
        <p:txBody>
          <a:bodyPr/>
          <a:lstStyle/>
          <a:p>
            <a:pPr marL="0" indent="0">
              <a:buNone/>
            </a:pPr>
            <a:r>
              <a:rPr kumimoji="1" lang="ja-JP" altLang="en-US" dirty="0" smtClean="0">
                <a:latin typeface="ＭＳ Ｐ明朝"/>
                <a:ea typeface="ＭＳ Ｐ明朝"/>
                <a:cs typeface="ＭＳ Ｐ明朝"/>
              </a:rPr>
              <a:t>次に，エージェント側の行動決定を定式化する．</a:t>
            </a:r>
            <a:r>
              <a:rPr lang="ja-JP" altLang="en-US" dirty="0" smtClean="0">
                <a:latin typeface="ＭＳ Ｐ明朝"/>
                <a:ea typeface="ＭＳ Ｐ明朝"/>
                <a:cs typeface="ＭＳ Ｐ明朝"/>
              </a:rPr>
              <a:t>行動は，エージェントの方策に基づいて決定される．方策を表す記号は</a:t>
            </a:r>
            <a:r>
              <a:rPr lang="en-US" altLang="ja-JP" b="1" i="1" dirty="0" smtClean="0">
                <a:latin typeface="ＭＳ Ｐ明朝"/>
                <a:ea typeface="ＭＳ Ｐ明朝"/>
                <a:cs typeface="ＭＳ Ｐ明朝"/>
              </a:rPr>
              <a:t>π</a:t>
            </a:r>
            <a:r>
              <a:rPr lang="ja-JP" altLang="en-US" dirty="0" smtClean="0">
                <a:latin typeface="ＭＳ Ｐ明朝"/>
                <a:ea typeface="ＭＳ Ｐ明朝"/>
                <a:cs typeface="ＭＳ Ｐ明朝"/>
              </a:rPr>
              <a:t>である．方策</a:t>
            </a:r>
            <a:r>
              <a:rPr lang="en-US" altLang="ja-JP" b="1" i="1" dirty="0" smtClean="0">
                <a:latin typeface="ＭＳ Ｐ明朝"/>
                <a:ea typeface="ＭＳ Ｐ明朝"/>
                <a:cs typeface="ＭＳ Ｐ明朝"/>
              </a:rPr>
              <a:t>π</a:t>
            </a:r>
            <a:r>
              <a:rPr lang="ja-JP" altLang="en-US" dirty="0" smtClean="0">
                <a:latin typeface="ＭＳ Ｐ明朝"/>
                <a:ea typeface="ＭＳ Ｐ明朝"/>
                <a:cs typeface="ＭＳ Ｐ明朝"/>
              </a:rPr>
              <a:t>のもとで，ある状態</a:t>
            </a:r>
            <a:r>
              <a:rPr lang="en-US" altLang="ja-JP" b="1" i="1" dirty="0" smtClean="0">
                <a:latin typeface="ＭＳ Ｐ明朝"/>
                <a:ea typeface="ＭＳ Ｐ明朝"/>
                <a:cs typeface="ＭＳ Ｐ明朝"/>
              </a:rPr>
              <a:t>s</a:t>
            </a:r>
            <a:r>
              <a:rPr lang="ja-JP" altLang="en-US" dirty="0" smtClean="0">
                <a:latin typeface="ＭＳ Ｐ明朝"/>
                <a:ea typeface="ＭＳ Ｐ明朝"/>
                <a:cs typeface="ＭＳ Ｐ明朝"/>
              </a:rPr>
              <a:t>における，ある行動</a:t>
            </a:r>
            <a:r>
              <a:rPr lang="en-US" altLang="ja-JP" b="1" i="1" dirty="0" smtClean="0">
                <a:latin typeface="ＭＳ Ｐ明朝"/>
                <a:ea typeface="ＭＳ Ｐ明朝"/>
                <a:cs typeface="ＭＳ Ｐ明朝"/>
              </a:rPr>
              <a:t>a</a:t>
            </a:r>
            <a:r>
              <a:rPr lang="ja-JP" altLang="en-US" dirty="0" smtClean="0">
                <a:latin typeface="ＭＳ Ｐ明朝"/>
                <a:ea typeface="ＭＳ Ｐ明朝"/>
                <a:cs typeface="ＭＳ Ｐ明朝"/>
              </a:rPr>
              <a:t>が選択される確率を</a:t>
            </a:r>
            <a:r>
              <a:rPr lang="en-US" altLang="ja-JP" b="1" i="1" dirty="0" smtClean="0">
                <a:latin typeface="ＭＳ Ｐ明朝"/>
                <a:ea typeface="ＭＳ Ｐ明朝"/>
                <a:cs typeface="ＭＳ Ｐ明朝"/>
              </a:rPr>
              <a:t>π</a:t>
            </a:r>
            <a:r>
              <a:rPr lang="en-US" altLang="ja-JP" i="1" dirty="0" smtClean="0">
                <a:latin typeface="ＭＳ Ｐ明朝"/>
                <a:ea typeface="ＭＳ Ｐ明朝"/>
                <a:cs typeface="ＭＳ Ｐ明朝"/>
              </a:rPr>
              <a:t>(</a:t>
            </a:r>
            <a:r>
              <a:rPr lang="en-US" altLang="ja-JP" b="1" i="1" dirty="0" err="1" smtClean="0">
                <a:latin typeface="ＭＳ Ｐ明朝"/>
                <a:ea typeface="ＭＳ Ｐ明朝"/>
                <a:cs typeface="ＭＳ Ｐ明朝"/>
              </a:rPr>
              <a:t>a|s</a:t>
            </a:r>
            <a:r>
              <a:rPr lang="en-US" altLang="ja-JP" i="1" dirty="0" smtClean="0">
                <a:latin typeface="ＭＳ Ｐ明朝"/>
                <a:ea typeface="ＭＳ Ｐ明朝"/>
                <a:cs typeface="ＭＳ Ｐ明朝"/>
              </a:rPr>
              <a:t>)</a:t>
            </a:r>
            <a:r>
              <a:rPr lang="ja-JP" altLang="en-US" dirty="0" smtClean="0">
                <a:latin typeface="ＭＳ Ｐ明朝"/>
                <a:ea typeface="ＭＳ Ｐ明朝"/>
                <a:cs typeface="ＭＳ Ｐ明朝"/>
              </a:rPr>
              <a:t>とあらわす．</a:t>
            </a:r>
            <a:endParaRPr lang="en-US" altLang="ja-JP" dirty="0" smtClean="0">
              <a:latin typeface="ＭＳ Ｐ明朝"/>
              <a:ea typeface="ＭＳ Ｐ明朝"/>
              <a:cs typeface="ＭＳ Ｐ明朝"/>
            </a:endParaRPr>
          </a:p>
          <a:p>
            <a:pPr marL="0" indent="0">
              <a:buNone/>
            </a:pPr>
            <a:r>
              <a:rPr lang="en-US" altLang="ja-JP" b="1" i="1" dirty="0" smtClean="0">
                <a:latin typeface="ＭＳ Ｐ明朝"/>
                <a:ea typeface="ＭＳ Ｐ明朝"/>
                <a:cs typeface="ＭＳ Ｐ明朝"/>
              </a:rPr>
              <a:t>π</a:t>
            </a:r>
            <a:r>
              <a:rPr lang="ja-JP" altLang="en-US" dirty="0" smtClean="0">
                <a:latin typeface="ＭＳ Ｐ明朝"/>
                <a:ea typeface="ＭＳ Ｐ明朝"/>
                <a:cs typeface="ＭＳ Ｐ明朝"/>
              </a:rPr>
              <a:t>：方策，どの状態でどの行動を選択するかのルール</a:t>
            </a:r>
            <a:endParaRPr lang="en-US" altLang="ja-JP" dirty="0" smtClean="0">
              <a:latin typeface="ＭＳ Ｐ明朝"/>
              <a:ea typeface="ＭＳ Ｐ明朝"/>
              <a:cs typeface="ＭＳ Ｐ明朝"/>
            </a:endParaRPr>
          </a:p>
          <a:p>
            <a:pPr marL="0" indent="0">
              <a:buNone/>
            </a:pPr>
            <a:r>
              <a:rPr lang="en-US" altLang="ja-JP" b="1" i="1" dirty="0">
                <a:latin typeface="ＭＳ Ｐ明朝"/>
                <a:ea typeface="ＭＳ Ｐ明朝"/>
                <a:cs typeface="ＭＳ Ｐ明朝"/>
              </a:rPr>
              <a:t>π</a:t>
            </a:r>
            <a:r>
              <a:rPr lang="en-US" altLang="ja-JP" i="1" dirty="0">
                <a:latin typeface="ＭＳ Ｐ明朝"/>
                <a:ea typeface="ＭＳ Ｐ明朝"/>
                <a:cs typeface="ＭＳ Ｐ明朝"/>
              </a:rPr>
              <a:t>(</a:t>
            </a:r>
            <a:r>
              <a:rPr lang="en-US" altLang="ja-JP" b="1" i="1" dirty="0" err="1">
                <a:latin typeface="ＭＳ Ｐ明朝"/>
                <a:ea typeface="ＭＳ Ｐ明朝"/>
                <a:cs typeface="ＭＳ Ｐ明朝"/>
              </a:rPr>
              <a:t>a|s</a:t>
            </a:r>
            <a:r>
              <a:rPr lang="en-US" altLang="ja-JP" i="1" dirty="0" smtClean="0">
                <a:latin typeface="ＭＳ Ｐ明朝"/>
                <a:ea typeface="ＭＳ Ｐ明朝"/>
                <a:cs typeface="ＭＳ Ｐ明朝"/>
              </a:rPr>
              <a:t>)</a:t>
            </a:r>
            <a:r>
              <a:rPr lang="ja-JP" altLang="en-US" dirty="0" smtClean="0">
                <a:latin typeface="ＭＳ Ｐ明朝"/>
                <a:ea typeface="ＭＳ Ｐ明朝"/>
                <a:cs typeface="ＭＳ Ｐ明朝"/>
              </a:rPr>
              <a:t>：特定の</a:t>
            </a:r>
            <a:r>
              <a:rPr lang="en-US" altLang="ja-JP" b="1" i="1" dirty="0" err="1" smtClean="0">
                <a:latin typeface="ＭＳ Ｐ明朝"/>
                <a:ea typeface="ＭＳ Ｐ明朝"/>
                <a:cs typeface="ＭＳ Ｐ明朝"/>
              </a:rPr>
              <a:t>s,a</a:t>
            </a:r>
            <a:r>
              <a:rPr lang="ja-JP" altLang="en-US" dirty="0" smtClean="0">
                <a:latin typeface="ＭＳ Ｐ明朝"/>
                <a:ea typeface="ＭＳ Ｐ明朝"/>
                <a:cs typeface="ＭＳ Ｐ明朝"/>
              </a:rPr>
              <a:t>に対する確率</a:t>
            </a:r>
            <a:endParaRPr lang="en-US" altLang="ja-JP" dirty="0" smtClean="0">
              <a:latin typeface="ＭＳ Ｐ明朝"/>
              <a:ea typeface="ＭＳ Ｐ明朝"/>
              <a:cs typeface="ＭＳ Ｐ明朝"/>
            </a:endParaRPr>
          </a:p>
        </p:txBody>
      </p:sp>
    </p:spTree>
    <p:extLst>
      <p:ext uri="{BB962C8B-B14F-4D97-AF65-F5344CB8AC3E}">
        <p14:creationId xmlns:p14="http://schemas.microsoft.com/office/powerpoint/2010/main" val="3178609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82616" y="578339"/>
            <a:ext cx="10086486" cy="1639277"/>
          </a:xfrm>
        </p:spPr>
        <p:txBody>
          <a:bodyPr/>
          <a:lstStyle/>
          <a:p>
            <a:r>
              <a:rPr kumimoji="1" lang="ja-JP" altLang="en-US" dirty="0" smtClean="0"/>
              <a:t>演習</a:t>
            </a:r>
            <a:endParaRPr kumimoji="1" lang="ja-JP" altLang="en-US" dirty="0"/>
          </a:p>
        </p:txBody>
      </p:sp>
      <p:sp>
        <p:nvSpPr>
          <p:cNvPr id="3" name="コンテンツ プレースホルダー 2"/>
          <p:cNvSpPr>
            <a:spLocks noGrp="1"/>
          </p:cNvSpPr>
          <p:nvPr>
            <p:ph idx="1"/>
          </p:nvPr>
        </p:nvSpPr>
        <p:spPr>
          <a:xfrm>
            <a:off x="1464772" y="2090614"/>
            <a:ext cx="10018713" cy="3124201"/>
          </a:xfrm>
        </p:spPr>
        <p:txBody>
          <a:bodyPr/>
          <a:lstStyle/>
          <a:p>
            <a:pPr marL="0" indent="0">
              <a:buNone/>
            </a:pPr>
            <a:r>
              <a:rPr kumimoji="1" lang="ja-JP" altLang="en-US" sz="3600" dirty="0" smtClean="0"/>
              <a:t>三目並べをプログラムしてみよう！</a:t>
            </a:r>
            <a:endParaRPr kumimoji="1" lang="en-US" altLang="ja-JP" sz="3600" dirty="0" smtClean="0"/>
          </a:p>
          <a:p>
            <a:pPr marL="0" indent="0">
              <a:buNone/>
            </a:pPr>
            <a:r>
              <a:rPr lang="en-US" altLang="ja-JP" dirty="0">
                <a:hlinkClick r:id="rId2"/>
              </a:rPr>
              <a:t>https://ja.wikipedia.org/wiki/%E4%B8%89%E7%9B%AE%E4%B8%A6%E3%81%</a:t>
            </a:r>
            <a:r>
              <a:rPr lang="en-US" altLang="ja-JP" dirty="0" smtClean="0">
                <a:hlinkClick r:id="rId2"/>
              </a:rPr>
              <a:t>B9</a:t>
            </a:r>
            <a:endParaRPr lang="en-US" altLang="ja-JP" dirty="0" smtClean="0"/>
          </a:p>
          <a:p>
            <a:pPr marL="0" indent="0">
              <a:buNone/>
            </a:pPr>
            <a:endParaRPr lang="en-US" altLang="ja-JP" dirty="0" smtClean="0"/>
          </a:p>
          <a:p>
            <a:pPr marL="0" indent="0">
              <a:buNone/>
            </a:pPr>
            <a:endParaRPr lang="en-US" altLang="ja-JP" dirty="0" smtClean="0"/>
          </a:p>
          <a:p>
            <a:pPr marL="0" indent="0">
              <a:buNone/>
            </a:pPr>
            <a:endParaRPr kumimoji="1" lang="ja-JP" altLang="en-US" dirty="0"/>
          </a:p>
        </p:txBody>
      </p:sp>
    </p:spTree>
    <p:extLst>
      <p:ext uri="{BB962C8B-B14F-4D97-AF65-F5344CB8AC3E}">
        <p14:creationId xmlns:p14="http://schemas.microsoft.com/office/powerpoint/2010/main" val="22203171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ＭＳ Ｐ明朝"/>
                <a:ea typeface="ＭＳ Ｐ明朝"/>
                <a:cs typeface="ＭＳ Ｐ明朝"/>
              </a:rPr>
              <a:t>次回の予定</a:t>
            </a:r>
            <a:endParaRPr kumimoji="1" lang="ja-JP" altLang="en-US" dirty="0"/>
          </a:p>
        </p:txBody>
      </p:sp>
      <p:sp>
        <p:nvSpPr>
          <p:cNvPr id="3" name="コンテンツ プレースホルダー 2"/>
          <p:cNvSpPr>
            <a:spLocks noGrp="1"/>
          </p:cNvSpPr>
          <p:nvPr>
            <p:ph idx="1"/>
          </p:nvPr>
        </p:nvSpPr>
        <p:spPr>
          <a:xfrm>
            <a:off x="1435464" y="1797537"/>
            <a:ext cx="10018713" cy="3124201"/>
          </a:xfrm>
        </p:spPr>
        <p:txBody>
          <a:bodyPr/>
          <a:lstStyle/>
          <a:p>
            <a:r>
              <a:rPr lang="ja-JP" altLang="en-US" dirty="0"/>
              <a:t>演習で作っている三目並べに強化学習のアルゴリズムを加え今回の直感的なおさらいをする．</a:t>
            </a:r>
            <a:endParaRPr lang="en-US" altLang="ja-JP" dirty="0"/>
          </a:p>
          <a:p>
            <a:r>
              <a:rPr kumimoji="1" lang="ja-JP" altLang="en-US" dirty="0" smtClean="0"/>
              <a:t>時間ステップとエージェントの違い</a:t>
            </a:r>
            <a:endParaRPr kumimoji="1" lang="en-US" altLang="ja-JP" dirty="0" smtClean="0"/>
          </a:p>
          <a:p>
            <a:r>
              <a:rPr lang="ja-JP" altLang="en-US" dirty="0" smtClean="0"/>
              <a:t>方策の良し悪し</a:t>
            </a:r>
            <a:endParaRPr kumimoji="1" lang="ja-JP" altLang="en-US" dirty="0"/>
          </a:p>
        </p:txBody>
      </p:sp>
    </p:spTree>
    <p:extLst>
      <p:ext uri="{BB962C8B-B14F-4D97-AF65-F5344CB8AC3E}">
        <p14:creationId xmlns:p14="http://schemas.microsoft.com/office/powerpoint/2010/main" val="2207315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ＭＳ 明朝" panose="02020609040205080304" pitchFamily="17" charset="-128"/>
                <a:ea typeface="ＭＳ 明朝" panose="02020609040205080304" pitchFamily="17" charset="-128"/>
              </a:rPr>
              <a:t>強化学習の構成要素</a:t>
            </a:r>
            <a:endParaRPr kumimoji="1" lang="ja-JP" altLang="en-US" dirty="0">
              <a:latin typeface="ＭＳ 明朝" panose="02020609040205080304" pitchFamily="17" charset="-128"/>
              <a:ea typeface="ＭＳ 明朝" panose="02020609040205080304" pitchFamily="17" charset="-128"/>
            </a:endParaRPr>
          </a:p>
        </p:txBody>
      </p:sp>
      <p:sp>
        <p:nvSpPr>
          <p:cNvPr id="3" name="コンテンツ プレースホルダー 2"/>
          <p:cNvSpPr>
            <a:spLocks noGrp="1"/>
          </p:cNvSpPr>
          <p:nvPr>
            <p:ph idx="1"/>
          </p:nvPr>
        </p:nvSpPr>
        <p:spPr>
          <a:xfrm>
            <a:off x="1767616" y="1484924"/>
            <a:ext cx="10018713" cy="2510692"/>
          </a:xfrm>
        </p:spPr>
        <p:txBody>
          <a:bodyPr/>
          <a:lstStyle/>
          <a:p>
            <a:pPr marL="0" indent="0">
              <a:buNone/>
            </a:pPr>
            <a:r>
              <a:rPr kumimoji="1" lang="ja-JP" altLang="en-US" dirty="0" smtClean="0">
                <a:latin typeface="ＭＳ Ｐ明朝"/>
                <a:ea typeface="ＭＳ Ｐ明朝"/>
                <a:cs typeface="ＭＳ Ｐ明朝"/>
              </a:rPr>
              <a:t>前の行動とその結果によって次にとるべき行動が変わってくることを表現するため</a:t>
            </a:r>
            <a:r>
              <a:rPr kumimoji="1" lang="en-US" altLang="ja-JP" dirty="0" smtClean="0">
                <a:latin typeface="ＭＳ Ｐ明朝"/>
                <a:ea typeface="ＭＳ Ｐ明朝"/>
                <a:cs typeface="ＭＳ Ｐ明朝"/>
              </a:rPr>
              <a:t>,</a:t>
            </a:r>
            <a:r>
              <a:rPr kumimoji="1" lang="ja-JP" altLang="en-US" dirty="0" smtClean="0">
                <a:latin typeface="ＭＳ Ｐ明朝"/>
                <a:ea typeface="ＭＳ Ｐ明朝"/>
                <a:cs typeface="ＭＳ Ｐ明朝"/>
              </a:rPr>
              <a:t>「状態」という概念が必要となる．</a:t>
            </a:r>
            <a:endParaRPr kumimoji="1" lang="en-US" altLang="ja-JP" dirty="0" smtClean="0">
              <a:latin typeface="ＭＳ Ｐ明朝"/>
              <a:ea typeface="ＭＳ Ｐ明朝"/>
              <a:cs typeface="ＭＳ Ｐ明朝"/>
            </a:endParaRPr>
          </a:p>
          <a:p>
            <a:pPr marL="0" indent="0">
              <a:buNone/>
            </a:pPr>
            <a:r>
              <a:rPr lang="ja-JP" altLang="en-US" dirty="0">
                <a:latin typeface="ＭＳ Ｐ明朝"/>
                <a:ea typeface="ＭＳ Ｐ明朝"/>
                <a:cs typeface="ＭＳ Ｐ明朝"/>
              </a:rPr>
              <a:t>状態</a:t>
            </a:r>
            <a:r>
              <a:rPr lang="ja-JP" altLang="en-US" dirty="0" smtClean="0">
                <a:latin typeface="ＭＳ Ｐ明朝"/>
                <a:ea typeface="ＭＳ Ｐ明朝"/>
                <a:cs typeface="ＭＳ Ｐ明朝"/>
              </a:rPr>
              <a:t>が行動によって変化するため，</a:t>
            </a:r>
            <a:r>
              <a:rPr lang="ja-JP" altLang="en-US" dirty="0" smtClean="0">
                <a:solidFill>
                  <a:srgbClr val="FF0000"/>
                </a:solidFill>
                <a:latin typeface="ＭＳ Ｐ明朝"/>
                <a:ea typeface="ＭＳ Ｐ明朝"/>
                <a:cs typeface="ＭＳ Ｐ明朝"/>
              </a:rPr>
              <a:t>時間的な過程</a:t>
            </a:r>
            <a:r>
              <a:rPr lang="ja-JP" altLang="en-US" dirty="0" smtClean="0">
                <a:latin typeface="ＭＳ Ｐ明朝"/>
                <a:ea typeface="ＭＳ Ｐ明朝"/>
                <a:cs typeface="ＭＳ Ｐ明朝"/>
              </a:rPr>
              <a:t>を扱う．</a:t>
            </a:r>
            <a:endParaRPr kumimoji="1" lang="ja-JP" altLang="en-US" dirty="0">
              <a:latin typeface="ＭＳ Ｐ明朝"/>
              <a:ea typeface="ＭＳ Ｐ明朝"/>
              <a:cs typeface="ＭＳ Ｐ明朝"/>
            </a:endParaRPr>
          </a:p>
        </p:txBody>
      </p:sp>
    </p:spTree>
    <p:extLst>
      <p:ext uri="{BB962C8B-B14F-4D97-AF65-F5344CB8AC3E}">
        <p14:creationId xmlns:p14="http://schemas.microsoft.com/office/powerpoint/2010/main" val="1100537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55004" y="666262"/>
            <a:ext cx="10018713" cy="1752599"/>
          </a:xfrm>
        </p:spPr>
        <p:txBody>
          <a:bodyPr/>
          <a:lstStyle/>
          <a:p>
            <a:r>
              <a:rPr kumimoji="1" lang="ja-JP" altLang="en-US" dirty="0" smtClean="0">
                <a:latin typeface="ＭＳ 明朝" panose="02020609040205080304" pitchFamily="17" charset="-128"/>
                <a:ea typeface="ＭＳ 明朝" panose="02020609040205080304" pitchFamily="17" charset="-128"/>
              </a:rPr>
              <a:t>時間的な過程</a:t>
            </a:r>
            <a:endParaRPr kumimoji="1" lang="ja-JP" altLang="en-US" dirty="0">
              <a:latin typeface="ＭＳ 明朝" panose="02020609040205080304" pitchFamily="17" charset="-128"/>
              <a:ea typeface="ＭＳ 明朝" panose="02020609040205080304" pitchFamily="17" charset="-128"/>
            </a:endParaRPr>
          </a:p>
        </p:txBody>
      </p:sp>
      <p:sp>
        <p:nvSpPr>
          <p:cNvPr id="3" name="コンテンツ プレースホルダー 2"/>
          <p:cNvSpPr>
            <a:spLocks noGrp="1"/>
          </p:cNvSpPr>
          <p:nvPr>
            <p:ph idx="1"/>
          </p:nvPr>
        </p:nvSpPr>
        <p:spPr>
          <a:xfrm>
            <a:off x="1503849" y="2207846"/>
            <a:ext cx="10018713" cy="3124201"/>
          </a:xfrm>
        </p:spPr>
        <p:txBody>
          <a:bodyPr/>
          <a:lstStyle/>
          <a:p>
            <a:pPr marL="0" indent="0">
              <a:buNone/>
            </a:pPr>
            <a:r>
              <a:rPr kumimoji="1" lang="ja-JP" altLang="en-US" dirty="0" smtClean="0">
                <a:latin typeface="ＭＳ Ｐ明朝"/>
                <a:ea typeface="ＭＳ Ｐ明朝"/>
                <a:cs typeface="ＭＳ Ｐ明朝"/>
              </a:rPr>
              <a:t>強化学習はエージェントと環境，およびそれらのあいだの</a:t>
            </a:r>
            <a:r>
              <a:rPr kumimoji="1" lang="ja-JP" altLang="en-US" dirty="0" smtClean="0">
                <a:solidFill>
                  <a:srgbClr val="FF0000"/>
                </a:solidFill>
                <a:latin typeface="ＭＳ Ｐ明朝"/>
                <a:ea typeface="ＭＳ Ｐ明朝"/>
                <a:cs typeface="ＭＳ Ｐ明朝"/>
              </a:rPr>
              <a:t>相互作用</a:t>
            </a:r>
            <a:r>
              <a:rPr kumimoji="1" lang="ja-JP" altLang="en-US" dirty="0" smtClean="0">
                <a:latin typeface="ＭＳ Ｐ明朝"/>
                <a:ea typeface="ＭＳ Ｐ明朝"/>
                <a:cs typeface="ＭＳ Ｐ明朝"/>
              </a:rPr>
              <a:t>からなる．相互作用とは，情報の受け取りと引き渡しを行うことである．</a:t>
            </a:r>
            <a:endParaRPr kumimoji="1" lang="en-US" altLang="ja-JP" dirty="0" smtClean="0">
              <a:latin typeface="ＭＳ Ｐ明朝"/>
              <a:ea typeface="ＭＳ Ｐ明朝"/>
              <a:cs typeface="ＭＳ Ｐ明朝"/>
            </a:endParaRPr>
          </a:p>
          <a:p>
            <a:pPr marL="0" indent="0">
              <a:buNone/>
            </a:pPr>
            <a:r>
              <a:rPr lang="ja-JP" altLang="en-US" dirty="0" smtClean="0">
                <a:latin typeface="ＭＳ Ｐ明朝"/>
                <a:ea typeface="ＭＳ Ｐ明朝"/>
                <a:cs typeface="ＭＳ Ｐ明朝"/>
              </a:rPr>
              <a:t>エージェントと環境は，時間ステップごとに状態，行動，報酬という三つの情報を</a:t>
            </a:r>
            <a:r>
              <a:rPr lang="en-US" altLang="ja-JP" dirty="0" smtClean="0">
                <a:latin typeface="ＭＳ Ｐ明朝"/>
                <a:ea typeface="ＭＳ Ｐ明朝"/>
                <a:cs typeface="ＭＳ Ｐ明朝"/>
              </a:rPr>
              <a:t>(</a:t>
            </a:r>
            <a:r>
              <a:rPr lang="ja-JP" altLang="en-US" dirty="0" smtClean="0">
                <a:latin typeface="ＭＳ Ｐ明朝"/>
                <a:ea typeface="ＭＳ Ｐ明朝"/>
                <a:cs typeface="ＭＳ Ｐ明朝"/>
              </a:rPr>
              <a:t>変数</a:t>
            </a:r>
            <a:r>
              <a:rPr lang="en-US" altLang="ja-JP" dirty="0" smtClean="0">
                <a:latin typeface="ＭＳ Ｐ明朝"/>
                <a:ea typeface="ＭＳ Ｐ明朝"/>
                <a:cs typeface="ＭＳ Ｐ明朝"/>
              </a:rPr>
              <a:t>)</a:t>
            </a:r>
            <a:r>
              <a:rPr lang="ja-JP" altLang="en-US" dirty="0" smtClean="0">
                <a:latin typeface="ＭＳ Ｐ明朝"/>
                <a:ea typeface="ＭＳ Ｐ明朝"/>
                <a:cs typeface="ＭＳ Ｐ明朝"/>
              </a:rPr>
              <a:t>を受け取ったり引き渡しをする．</a:t>
            </a:r>
            <a:endParaRPr lang="en-US" altLang="ja-JP" dirty="0" smtClean="0">
              <a:latin typeface="ＭＳ Ｐ明朝"/>
              <a:ea typeface="ＭＳ Ｐ明朝"/>
              <a:cs typeface="ＭＳ Ｐ明朝"/>
            </a:endParaRPr>
          </a:p>
          <a:p>
            <a:pPr marL="0" indent="0">
              <a:buNone/>
            </a:pPr>
            <a:endParaRPr lang="en-US" altLang="ja-JP" dirty="0" smtClean="0">
              <a:latin typeface="ＭＳ Ｐ明朝"/>
              <a:ea typeface="ＭＳ Ｐ明朝"/>
              <a:cs typeface="ＭＳ Ｐ明朝"/>
            </a:endParaRPr>
          </a:p>
          <a:p>
            <a:pPr marL="0" indent="0">
              <a:buNone/>
            </a:pPr>
            <a:r>
              <a:rPr kumimoji="1" lang="ja-JP" altLang="en-US" dirty="0" smtClean="0">
                <a:latin typeface="ＭＳ Ｐ明朝"/>
                <a:ea typeface="ＭＳ Ｐ明朝"/>
                <a:cs typeface="ＭＳ Ｐ明朝"/>
              </a:rPr>
              <a:t>次スライドに情報のやり取りを図に示す．</a:t>
            </a:r>
            <a:endParaRPr kumimoji="1" lang="ja-JP" altLang="en-US" dirty="0">
              <a:latin typeface="ＭＳ Ｐ明朝"/>
              <a:ea typeface="ＭＳ Ｐ明朝"/>
              <a:cs typeface="ＭＳ Ｐ明朝"/>
            </a:endParaRPr>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2627975869"/>
              </p:ext>
            </p:extLst>
          </p:nvPr>
        </p:nvGraphicFramePr>
        <p:xfrm>
          <a:off x="5677388" y="5523402"/>
          <a:ext cx="114300" cy="165100"/>
        </p:xfrm>
        <a:graphic>
          <a:graphicData uri="http://schemas.openxmlformats.org/presentationml/2006/ole">
            <mc:AlternateContent xmlns:mc="http://schemas.openxmlformats.org/markup-compatibility/2006">
              <mc:Choice xmlns:v="urn:schemas-microsoft-com:vml" Requires="v">
                <p:oleObj spid="_x0000_s1051" name="数式" r:id="rId3" imgW="114300" imgH="165100" progId="Equation.3">
                  <p:embed/>
                </p:oleObj>
              </mc:Choice>
              <mc:Fallback>
                <p:oleObj name="数式" r:id="rId3" imgW="114300" imgH="165100" progId="Equation.3">
                  <p:embed/>
                  <p:pic>
                    <p:nvPicPr>
                      <p:cNvPr id="0" name=""/>
                      <p:cNvPicPr/>
                      <p:nvPr/>
                    </p:nvPicPr>
                    <p:blipFill>
                      <a:blip r:embed="rId4"/>
                      <a:stretch>
                        <a:fillRect/>
                      </a:stretch>
                    </p:blipFill>
                    <p:spPr>
                      <a:xfrm>
                        <a:off x="5677388" y="5523402"/>
                        <a:ext cx="114300" cy="165100"/>
                      </a:xfrm>
                      <a:prstGeom prst="rect">
                        <a:avLst/>
                      </a:prstGeom>
                    </p:spPr>
                  </p:pic>
                </p:oleObj>
              </mc:Fallback>
            </mc:AlternateContent>
          </a:graphicData>
        </a:graphic>
      </p:graphicFrame>
    </p:spTree>
    <p:extLst>
      <p:ext uri="{BB962C8B-B14F-4D97-AF65-F5344CB8AC3E}">
        <p14:creationId xmlns:p14="http://schemas.microsoft.com/office/powerpoint/2010/main" val="2948182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2016120204544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9791" y="1299308"/>
            <a:ext cx="10141156" cy="4579326"/>
          </a:xfrm>
          <a:prstGeom prst="rect">
            <a:avLst/>
          </a:prstGeom>
        </p:spPr>
      </p:pic>
    </p:spTree>
    <p:extLst>
      <p:ext uri="{BB962C8B-B14F-4D97-AF65-F5344CB8AC3E}">
        <p14:creationId xmlns:p14="http://schemas.microsoft.com/office/powerpoint/2010/main" val="2426139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1895231" y="1025769"/>
            <a:ext cx="9866923" cy="4801315"/>
          </a:xfrm>
          <a:prstGeom prst="rect">
            <a:avLst/>
          </a:prstGeom>
          <a:noFill/>
        </p:spPr>
        <p:txBody>
          <a:bodyPr wrap="square" rtlCol="0">
            <a:spAutoFit/>
          </a:bodyPr>
          <a:lstStyle/>
          <a:p>
            <a:r>
              <a:rPr kumimoji="1" lang="ja-JP" altLang="en-US" sz="2800" dirty="0" smtClean="0">
                <a:latin typeface="ＭＳ Ｐ明朝"/>
                <a:ea typeface="ＭＳ Ｐ明朝"/>
                <a:cs typeface="ＭＳ Ｐ明朝"/>
              </a:rPr>
              <a:t>状態</a:t>
            </a:r>
            <a:r>
              <a:rPr kumimoji="1" lang="en-US" altLang="ja-JP" sz="2800" dirty="0" smtClean="0">
                <a:latin typeface="ＭＳ Ｐ明朝"/>
                <a:ea typeface="ＭＳ Ｐ明朝"/>
                <a:cs typeface="ＭＳ Ｐ明朝"/>
              </a:rPr>
              <a:t>(state):</a:t>
            </a:r>
            <a:r>
              <a:rPr kumimoji="1" lang="ja-JP" altLang="en-US" sz="2800" dirty="0" smtClean="0">
                <a:latin typeface="ＭＳ Ｐ明朝"/>
                <a:ea typeface="ＭＳ Ｐ明朝"/>
                <a:cs typeface="ＭＳ Ｐ明朝"/>
              </a:rPr>
              <a:t>エージェントが置かれている状況を表す．状態遷移グラフでは，一つのノードが状態になる</a:t>
            </a:r>
            <a:endParaRPr kumimoji="1" lang="en-US" altLang="ja-JP" sz="2800" dirty="0" smtClean="0">
              <a:latin typeface="ＭＳ Ｐ明朝"/>
              <a:ea typeface="ＭＳ Ｐ明朝"/>
              <a:cs typeface="ＭＳ Ｐ明朝"/>
            </a:endParaRPr>
          </a:p>
          <a:p>
            <a:endParaRPr kumimoji="1" lang="en-US" altLang="ja-JP" sz="2800" dirty="0" smtClean="0">
              <a:latin typeface="ＭＳ Ｐ明朝"/>
              <a:ea typeface="ＭＳ Ｐ明朝"/>
              <a:cs typeface="ＭＳ Ｐ明朝"/>
            </a:endParaRPr>
          </a:p>
          <a:p>
            <a:r>
              <a:rPr lang="ja-JP" altLang="en-US" sz="2800" dirty="0" smtClean="0">
                <a:latin typeface="ＭＳ Ｐ明朝"/>
                <a:ea typeface="ＭＳ Ｐ明朝"/>
                <a:cs typeface="ＭＳ Ｐ明朝"/>
              </a:rPr>
              <a:t>行動</a:t>
            </a:r>
            <a:r>
              <a:rPr lang="en-US" altLang="ja-JP" sz="2800" dirty="0" smtClean="0">
                <a:latin typeface="ＭＳ Ｐ明朝"/>
                <a:ea typeface="ＭＳ Ｐ明朝"/>
                <a:cs typeface="ＭＳ Ｐ明朝"/>
              </a:rPr>
              <a:t>(action):</a:t>
            </a:r>
            <a:r>
              <a:rPr lang="ja-JP" altLang="en-US" sz="2800" dirty="0" smtClean="0">
                <a:latin typeface="ＭＳ Ｐ明朝"/>
                <a:ea typeface="ＭＳ Ｐ明朝"/>
                <a:cs typeface="ＭＳ Ｐ明朝"/>
              </a:rPr>
              <a:t>エージェントが環境に対して行う働きかけの種類を表す．</a:t>
            </a:r>
            <a:r>
              <a:rPr lang="ja-JP" altLang="en-US" sz="2800" dirty="0">
                <a:latin typeface="ＭＳ Ｐ明朝"/>
                <a:ea typeface="ＭＳ Ｐ明朝"/>
                <a:cs typeface="ＭＳ Ｐ明朝"/>
              </a:rPr>
              <a:t>状態遷移グラフ現在のノードから出発するリンクに</a:t>
            </a:r>
            <a:r>
              <a:rPr lang="ja-JP" altLang="en-US" sz="2800" dirty="0" smtClean="0">
                <a:latin typeface="ＭＳ Ｐ明朝"/>
                <a:ea typeface="ＭＳ Ｐ明朝"/>
                <a:cs typeface="ＭＳ Ｐ明朝"/>
              </a:rPr>
              <a:t>相当</a:t>
            </a:r>
            <a:endParaRPr lang="en-US" altLang="ja-JP" sz="2800" dirty="0" smtClean="0">
              <a:latin typeface="ＭＳ Ｐ明朝"/>
              <a:ea typeface="ＭＳ Ｐ明朝"/>
              <a:cs typeface="ＭＳ Ｐ明朝"/>
            </a:endParaRPr>
          </a:p>
          <a:p>
            <a:endParaRPr lang="en-US" altLang="ja-JP" sz="2800" dirty="0">
              <a:latin typeface="ＭＳ Ｐ明朝"/>
              <a:ea typeface="ＭＳ Ｐ明朝"/>
              <a:cs typeface="ＭＳ Ｐ明朝"/>
            </a:endParaRPr>
          </a:p>
          <a:p>
            <a:r>
              <a:rPr lang="ja-JP" altLang="en-US" sz="2800" dirty="0" smtClean="0">
                <a:latin typeface="ＭＳ Ｐ明朝"/>
                <a:ea typeface="ＭＳ Ｐ明朝"/>
                <a:cs typeface="ＭＳ Ｐ明朝"/>
              </a:rPr>
              <a:t>報酬</a:t>
            </a:r>
            <a:r>
              <a:rPr lang="en-US" altLang="ja-JP" sz="2800" dirty="0" smtClean="0">
                <a:latin typeface="ＭＳ Ｐ明朝"/>
                <a:ea typeface="ＭＳ Ｐ明朝"/>
                <a:cs typeface="ＭＳ Ｐ明朝"/>
              </a:rPr>
              <a:t>(reward):</a:t>
            </a:r>
            <a:r>
              <a:rPr lang="ja-JP" altLang="en-US" sz="2800" dirty="0" smtClean="0">
                <a:latin typeface="ＭＳ Ｐ明朝"/>
                <a:ea typeface="ＭＳ Ｐ明朝"/>
                <a:cs typeface="ＭＳ Ｐ明朝"/>
              </a:rPr>
              <a:t>その行動の</a:t>
            </a:r>
            <a:r>
              <a:rPr lang="ja-JP" altLang="en-US" sz="2800" dirty="0" smtClean="0">
                <a:solidFill>
                  <a:srgbClr val="FF0000"/>
                </a:solidFill>
                <a:latin typeface="ＭＳ Ｐ明朝"/>
                <a:ea typeface="ＭＳ Ｐ明朝"/>
                <a:cs typeface="ＭＳ Ｐ明朝"/>
              </a:rPr>
              <a:t>即時的</a:t>
            </a:r>
            <a:r>
              <a:rPr lang="ja-JP" altLang="en-US" sz="2800" dirty="0" smtClean="0">
                <a:latin typeface="ＭＳ Ｐ明朝"/>
                <a:ea typeface="ＭＳ Ｐ明朝"/>
                <a:cs typeface="ＭＳ Ｐ明朝"/>
              </a:rPr>
              <a:t>な良さを示す．報酬は時間ステップ前の状態，時間ステップ前に決定した行動，および現在の状態によって決まる値である．</a:t>
            </a:r>
            <a:endParaRPr lang="en-US" altLang="ja-JP" sz="2800" dirty="0">
              <a:latin typeface="ＭＳ Ｐ明朝"/>
              <a:ea typeface="ＭＳ Ｐ明朝"/>
              <a:cs typeface="ＭＳ Ｐ明朝"/>
            </a:endParaRPr>
          </a:p>
          <a:p>
            <a:endParaRPr kumimoji="1" lang="en-US" altLang="ja-JP" dirty="0" smtClean="0"/>
          </a:p>
          <a:p>
            <a:endParaRPr lang="en-US" altLang="ja-JP" dirty="0"/>
          </a:p>
          <a:p>
            <a:endParaRPr kumimoji="1" lang="ja-JP" altLang="en-US" dirty="0"/>
          </a:p>
        </p:txBody>
      </p:sp>
    </p:spTree>
    <p:extLst>
      <p:ext uri="{BB962C8B-B14F-4D97-AF65-F5344CB8AC3E}">
        <p14:creationId xmlns:p14="http://schemas.microsoft.com/office/powerpoint/2010/main" val="3290033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84311" y="468923"/>
            <a:ext cx="10018713" cy="1348154"/>
          </a:xfrm>
        </p:spPr>
        <p:txBody>
          <a:bodyPr/>
          <a:lstStyle/>
          <a:p>
            <a:r>
              <a:rPr kumimoji="1" lang="ja-JP" altLang="en-US" dirty="0" smtClean="0">
                <a:latin typeface="ＭＳ Ｐ明朝"/>
                <a:ea typeface="ＭＳ Ｐ明朝"/>
                <a:cs typeface="ＭＳ Ｐ明朝"/>
              </a:rPr>
              <a:t>方策</a:t>
            </a:r>
            <a:endParaRPr kumimoji="1" lang="ja-JP" altLang="en-US" dirty="0">
              <a:latin typeface="ＭＳ Ｐ明朝"/>
              <a:ea typeface="ＭＳ Ｐ明朝"/>
              <a:cs typeface="ＭＳ Ｐ明朝"/>
            </a:endParaRPr>
          </a:p>
        </p:txBody>
      </p:sp>
      <p:sp>
        <p:nvSpPr>
          <p:cNvPr id="3" name="コンテンツ プレースホルダー 2"/>
          <p:cNvSpPr>
            <a:spLocks noGrp="1"/>
          </p:cNvSpPr>
          <p:nvPr>
            <p:ph idx="1"/>
          </p:nvPr>
        </p:nvSpPr>
        <p:spPr>
          <a:xfrm>
            <a:off x="1572233" y="1484923"/>
            <a:ext cx="10018713" cy="2891692"/>
          </a:xfrm>
        </p:spPr>
        <p:txBody>
          <a:bodyPr>
            <a:normAutofit/>
          </a:bodyPr>
          <a:lstStyle/>
          <a:p>
            <a:pPr marL="0" indent="0">
              <a:buNone/>
            </a:pPr>
            <a:r>
              <a:rPr kumimoji="1" lang="ja-JP" altLang="en-US" sz="2800" dirty="0" smtClean="0">
                <a:latin typeface="ＭＳ Ｐ明朝"/>
                <a:ea typeface="ＭＳ Ｐ明朝"/>
                <a:cs typeface="ＭＳ Ｐ明朝"/>
              </a:rPr>
              <a:t>強化学習を解く目的</a:t>
            </a:r>
            <a:r>
              <a:rPr kumimoji="1" lang="en-US" altLang="ja-JP" sz="2800" dirty="0" smtClean="0">
                <a:latin typeface="ＭＳ Ｐ明朝"/>
                <a:ea typeface="ＭＳ Ｐ明朝"/>
                <a:cs typeface="ＭＳ Ｐ明朝"/>
              </a:rPr>
              <a:t>→</a:t>
            </a:r>
            <a:r>
              <a:rPr kumimoji="1" lang="ja-JP" altLang="en-US" sz="2800" dirty="0" smtClean="0">
                <a:latin typeface="ＭＳ Ｐ明朝"/>
                <a:ea typeface="ＭＳ Ｐ明朝"/>
                <a:cs typeface="ＭＳ Ｐ明朝"/>
              </a:rPr>
              <a:t>できるだけ多くの報酬を受け取れるようにルールを設計する</a:t>
            </a:r>
            <a:endParaRPr kumimoji="1" lang="en-US" altLang="ja-JP" sz="2800" dirty="0" smtClean="0">
              <a:latin typeface="ＭＳ Ｐ明朝"/>
              <a:ea typeface="ＭＳ Ｐ明朝"/>
              <a:cs typeface="ＭＳ Ｐ明朝"/>
            </a:endParaRPr>
          </a:p>
          <a:p>
            <a:pPr marL="0" indent="0">
              <a:buNone/>
            </a:pPr>
            <a:endParaRPr lang="en-US" altLang="ja-JP" sz="2800" dirty="0" smtClean="0">
              <a:latin typeface="ＭＳ Ｐ明朝"/>
              <a:ea typeface="ＭＳ Ｐ明朝"/>
              <a:cs typeface="ＭＳ Ｐ明朝"/>
            </a:endParaRPr>
          </a:p>
          <a:p>
            <a:pPr marL="0" indent="0">
              <a:buNone/>
            </a:pPr>
            <a:r>
              <a:rPr lang="ja-JP" altLang="en-US" sz="2800" dirty="0" smtClean="0">
                <a:latin typeface="ＭＳ Ｐ明朝"/>
                <a:ea typeface="ＭＳ Ｐ明朝"/>
                <a:cs typeface="ＭＳ Ｐ明朝"/>
              </a:rPr>
              <a:t>方策</a:t>
            </a:r>
            <a:r>
              <a:rPr lang="en-US" altLang="ja-JP" sz="2800" dirty="0" smtClean="0">
                <a:latin typeface="ＭＳ Ｐ明朝"/>
                <a:ea typeface="ＭＳ Ｐ明朝"/>
                <a:cs typeface="ＭＳ Ｐ明朝"/>
              </a:rPr>
              <a:t>:</a:t>
            </a:r>
            <a:r>
              <a:rPr lang="ja-JP" altLang="en-US" sz="2800" dirty="0" smtClean="0">
                <a:latin typeface="ＭＳ Ｐ明朝"/>
                <a:ea typeface="ＭＳ Ｐ明朝"/>
                <a:cs typeface="ＭＳ Ｐ明朝"/>
              </a:rPr>
              <a:t>エージェントが行動を決定するためのルール</a:t>
            </a:r>
            <a:endParaRPr kumimoji="1" lang="ja-JP" altLang="en-US" sz="2800" dirty="0">
              <a:latin typeface="ＭＳ Ｐ明朝"/>
              <a:ea typeface="ＭＳ Ｐ明朝"/>
              <a:cs typeface="ＭＳ Ｐ明朝"/>
            </a:endParaRPr>
          </a:p>
        </p:txBody>
      </p:sp>
    </p:spTree>
    <p:extLst>
      <p:ext uri="{BB962C8B-B14F-4D97-AF65-F5344CB8AC3E}">
        <p14:creationId xmlns:p14="http://schemas.microsoft.com/office/powerpoint/2010/main" val="4150818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84311" y="685800"/>
            <a:ext cx="10018713" cy="1355969"/>
          </a:xfrm>
        </p:spPr>
        <p:txBody>
          <a:bodyPr/>
          <a:lstStyle/>
          <a:p>
            <a:r>
              <a:rPr kumimoji="1" lang="ja-JP" altLang="en-US" dirty="0" smtClean="0">
                <a:latin typeface="ＭＳ Ｐ明朝"/>
                <a:ea typeface="ＭＳ Ｐ明朝"/>
                <a:cs typeface="ＭＳ Ｐ明朝"/>
              </a:rPr>
              <a:t>方策の問題点と課題</a:t>
            </a:r>
            <a:endParaRPr kumimoji="1" lang="ja-JP" altLang="en-US" dirty="0">
              <a:latin typeface="ＭＳ Ｐ明朝"/>
              <a:ea typeface="ＭＳ Ｐ明朝"/>
              <a:cs typeface="ＭＳ Ｐ明朝"/>
            </a:endParaRPr>
          </a:p>
        </p:txBody>
      </p:sp>
      <p:sp>
        <p:nvSpPr>
          <p:cNvPr id="3" name="コンテンツ プレースホルダー 2"/>
          <p:cNvSpPr>
            <a:spLocks noGrp="1"/>
          </p:cNvSpPr>
          <p:nvPr>
            <p:ph idx="1"/>
          </p:nvPr>
        </p:nvSpPr>
        <p:spPr>
          <a:xfrm>
            <a:off x="1484310" y="1992923"/>
            <a:ext cx="10018713" cy="3798277"/>
          </a:xfrm>
        </p:spPr>
        <p:txBody>
          <a:bodyPr/>
          <a:lstStyle/>
          <a:p>
            <a:pPr marL="0" indent="0">
              <a:buNone/>
            </a:pPr>
            <a:r>
              <a:rPr kumimoji="1" lang="ja-JP" altLang="en-US" dirty="0" smtClean="0">
                <a:latin typeface="ＭＳ Ｐ明朝"/>
                <a:ea typeface="ＭＳ Ｐ明朝"/>
                <a:cs typeface="ＭＳ Ｐ明朝"/>
              </a:rPr>
              <a:t>環境の挙動が未知であるので，あらかじめベストな方策を設計することは不可能．</a:t>
            </a:r>
            <a:endParaRPr kumimoji="1" lang="en-US" altLang="ja-JP" dirty="0" smtClean="0">
              <a:latin typeface="ＭＳ Ｐ明朝"/>
              <a:ea typeface="ＭＳ Ｐ明朝"/>
              <a:cs typeface="ＭＳ Ｐ明朝"/>
            </a:endParaRPr>
          </a:p>
          <a:p>
            <a:pPr marL="0" indent="0" algn="ctr">
              <a:buNone/>
            </a:pPr>
            <a:r>
              <a:rPr lang="en-US" altLang="ja-JP" dirty="0" smtClean="0">
                <a:latin typeface="ＭＳ Ｐ明朝"/>
                <a:ea typeface="ＭＳ Ｐ明朝"/>
                <a:cs typeface="ＭＳ Ｐ明朝"/>
              </a:rPr>
              <a:t>↓</a:t>
            </a:r>
          </a:p>
          <a:p>
            <a:pPr marL="0" indent="0" algn="ctr">
              <a:buNone/>
            </a:pPr>
            <a:r>
              <a:rPr kumimoji="1" lang="ja-JP" altLang="en-US" dirty="0" smtClean="0">
                <a:latin typeface="ＭＳ Ｐ明朝"/>
                <a:ea typeface="ＭＳ Ｐ明朝"/>
                <a:cs typeface="ＭＳ Ｐ明朝"/>
              </a:rPr>
              <a:t>それなら，軌道修正が必要だね</a:t>
            </a:r>
            <a:r>
              <a:rPr kumimoji="1" lang="en-US" altLang="ja-JP" dirty="0" smtClean="0">
                <a:latin typeface="ＭＳ Ｐ明朝"/>
                <a:ea typeface="ＭＳ Ｐ明朝"/>
                <a:cs typeface="ＭＳ Ｐ明朝"/>
              </a:rPr>
              <a:t>!!</a:t>
            </a:r>
          </a:p>
          <a:p>
            <a:pPr marL="0" indent="0">
              <a:buNone/>
            </a:pPr>
            <a:r>
              <a:rPr lang="ja-JP" altLang="en-US" dirty="0" smtClean="0">
                <a:latin typeface="ＭＳ Ｐ明朝"/>
                <a:ea typeface="ＭＳ Ｐ明朝"/>
                <a:cs typeface="ＭＳ Ｐ明朝"/>
              </a:rPr>
              <a:t>設計者にとっての課題は，エージェントが「行動」を通して環境に働きかけ，その結果を「報酬」と「状態」という形で観測することを通じて，</a:t>
            </a:r>
            <a:r>
              <a:rPr lang="ja-JP" altLang="en-US" dirty="0" smtClean="0">
                <a:solidFill>
                  <a:srgbClr val="FF0000"/>
                </a:solidFill>
                <a:latin typeface="ＭＳ Ｐ明朝"/>
                <a:ea typeface="ＭＳ Ｐ明朝"/>
                <a:cs typeface="ＭＳ Ｐ明朝"/>
              </a:rPr>
              <a:t>方策を改善していくようなアルゴリズム</a:t>
            </a:r>
            <a:r>
              <a:rPr lang="ja-JP" altLang="en-US" dirty="0" smtClean="0">
                <a:latin typeface="ＭＳ Ｐ明朝"/>
                <a:ea typeface="ＭＳ Ｐ明朝"/>
                <a:cs typeface="ＭＳ Ｐ明朝"/>
              </a:rPr>
              <a:t>を設計することである．</a:t>
            </a:r>
            <a:endParaRPr kumimoji="1" lang="en-US" altLang="ja-JP" dirty="0" smtClean="0">
              <a:latin typeface="ＭＳ Ｐ明朝"/>
              <a:ea typeface="ＭＳ Ｐ明朝"/>
              <a:cs typeface="ＭＳ Ｐ明朝"/>
            </a:endParaRPr>
          </a:p>
          <a:p>
            <a:pPr marL="0" indent="0" algn="ctr">
              <a:buNone/>
            </a:pPr>
            <a:endParaRPr kumimoji="1" lang="ja-JP" altLang="en-US" dirty="0"/>
          </a:p>
        </p:txBody>
      </p:sp>
    </p:spTree>
    <p:extLst>
      <p:ext uri="{BB962C8B-B14F-4D97-AF65-F5344CB8AC3E}">
        <p14:creationId xmlns:p14="http://schemas.microsoft.com/office/powerpoint/2010/main" val="556974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1630850" y="324338"/>
            <a:ext cx="10018713" cy="1752599"/>
          </a:xfrm>
        </p:spPr>
        <p:txBody>
          <a:bodyPr/>
          <a:lstStyle/>
          <a:p>
            <a:r>
              <a:rPr kumimoji="1" lang="ja-JP" altLang="en-US" dirty="0" smtClean="0">
                <a:latin typeface="ＭＳ Ｐ明朝"/>
                <a:ea typeface="ＭＳ Ｐ明朝"/>
                <a:cs typeface="ＭＳ Ｐ明朝"/>
              </a:rPr>
              <a:t>方策を考えるのなら報酬も考えよう</a:t>
            </a:r>
            <a:endParaRPr kumimoji="1" lang="ja-JP" altLang="en-US" dirty="0">
              <a:latin typeface="ＭＳ Ｐ明朝"/>
              <a:ea typeface="ＭＳ Ｐ明朝"/>
              <a:cs typeface="ＭＳ Ｐ明朝"/>
            </a:endParaRPr>
          </a:p>
        </p:txBody>
      </p:sp>
      <p:sp>
        <p:nvSpPr>
          <p:cNvPr id="4" name="コンテンツ プレースホルダー 3"/>
          <p:cNvSpPr>
            <a:spLocks noGrp="1"/>
          </p:cNvSpPr>
          <p:nvPr>
            <p:ph idx="1"/>
          </p:nvPr>
        </p:nvSpPr>
        <p:spPr>
          <a:xfrm>
            <a:off x="1494079" y="1914770"/>
            <a:ext cx="10018713" cy="2872153"/>
          </a:xfrm>
        </p:spPr>
        <p:txBody>
          <a:bodyPr/>
          <a:lstStyle/>
          <a:p>
            <a:pPr marL="0" indent="0">
              <a:buNone/>
            </a:pPr>
            <a:r>
              <a:rPr lang="ja-JP" altLang="en-US" sz="2800" dirty="0">
                <a:latin typeface="ＭＳ Ｐ明朝"/>
                <a:ea typeface="ＭＳ Ｐ明朝"/>
                <a:cs typeface="ＭＳ Ｐ明朝"/>
              </a:rPr>
              <a:t>どのような条件でどのくらいの報酬を環境がエージェントに引き渡すのかと</a:t>
            </a:r>
            <a:r>
              <a:rPr lang="ja-JP" altLang="en-US" sz="2800" dirty="0" smtClean="0">
                <a:latin typeface="ＭＳ Ｐ明朝"/>
                <a:ea typeface="ＭＳ Ｐ明朝"/>
                <a:cs typeface="ＭＳ Ｐ明朝"/>
              </a:rPr>
              <a:t>いうことを定める報酬関数は，エージェントが達成するべきゴールを表すので，</a:t>
            </a:r>
            <a:r>
              <a:rPr lang="ja-JP" altLang="en-US" sz="2800" dirty="0" smtClean="0">
                <a:solidFill>
                  <a:srgbClr val="FF0000"/>
                </a:solidFill>
                <a:latin typeface="ＭＳ Ｐ明朝"/>
                <a:ea typeface="ＭＳ Ｐ明朝"/>
                <a:cs typeface="ＭＳ Ｐ明朝"/>
              </a:rPr>
              <a:t>報酬関数は設計者が定める</a:t>
            </a:r>
            <a:r>
              <a:rPr lang="ja-JP" altLang="en-US" sz="2800" dirty="0" smtClean="0">
                <a:latin typeface="ＭＳ Ｐ明朝"/>
                <a:ea typeface="ＭＳ Ｐ明朝"/>
                <a:cs typeface="ＭＳ Ｐ明朝"/>
              </a:rPr>
              <a:t>．</a:t>
            </a:r>
            <a:endParaRPr lang="ja-JP" altLang="en-US" sz="2800" dirty="0">
              <a:latin typeface="ＭＳ Ｐ明朝"/>
              <a:ea typeface="ＭＳ Ｐ明朝"/>
              <a:cs typeface="ＭＳ Ｐ明朝"/>
            </a:endParaRPr>
          </a:p>
          <a:p>
            <a:pPr marL="0" indent="0">
              <a:buNone/>
            </a:pPr>
            <a:endParaRPr kumimoji="1" lang="ja-JP" altLang="en-US" dirty="0"/>
          </a:p>
        </p:txBody>
      </p:sp>
    </p:spTree>
    <p:extLst>
      <p:ext uri="{BB962C8B-B14F-4D97-AF65-F5344CB8AC3E}">
        <p14:creationId xmlns:p14="http://schemas.microsoft.com/office/powerpoint/2010/main" val="37694607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視差">
  <a:themeElements>
    <a:clrScheme name="視差">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視差">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視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TM03457496[[fn=視差]]</Template>
  <TotalTime>522</TotalTime>
  <Words>1648</Words>
  <Application>Microsoft Macintosh PowerPoint</Application>
  <PresentationFormat>ユーザー設定</PresentationFormat>
  <Paragraphs>114</Paragraphs>
  <Slides>24</Slides>
  <Notes>0</Notes>
  <HiddenSlides>0</HiddenSlides>
  <MMClips>0</MMClips>
  <ScaleCrop>false</ScaleCrop>
  <HeadingPairs>
    <vt:vector size="6" baseType="variant">
      <vt:variant>
        <vt:lpstr>テーマ</vt:lpstr>
      </vt:variant>
      <vt:variant>
        <vt:i4>1</vt:i4>
      </vt:variant>
      <vt:variant>
        <vt:lpstr>埋め込まれた OLE サーバー</vt:lpstr>
      </vt:variant>
      <vt:variant>
        <vt:i4>1</vt:i4>
      </vt:variant>
      <vt:variant>
        <vt:lpstr>スライド タイトル</vt:lpstr>
      </vt:variant>
      <vt:variant>
        <vt:i4>24</vt:i4>
      </vt:variant>
    </vt:vector>
  </HeadingPairs>
  <TitlesOfParts>
    <vt:vector size="26" baseType="lpstr">
      <vt:lpstr>視差</vt:lpstr>
      <vt:lpstr>数式</vt:lpstr>
      <vt:lpstr>強化学習入門2</vt:lpstr>
      <vt:lpstr>アジェンダ</vt:lpstr>
      <vt:lpstr>強化学習の構成要素</vt:lpstr>
      <vt:lpstr>時間的な過程</vt:lpstr>
      <vt:lpstr>PowerPoint プレゼンテーション</vt:lpstr>
      <vt:lpstr>PowerPoint プレゼンテーション</vt:lpstr>
      <vt:lpstr>方策</vt:lpstr>
      <vt:lpstr>方策の問題点と課題</vt:lpstr>
      <vt:lpstr>方策を考えるのなら報酬も考えよう</vt:lpstr>
      <vt:lpstr>わかったこと</vt:lpstr>
      <vt:lpstr>解説後半</vt:lpstr>
      <vt:lpstr>PowerPoint プレゼンテーション</vt:lpstr>
      <vt:lpstr>マルコフ決定過程による時間発達</vt:lpstr>
      <vt:lpstr>PowerPoint プレゼンテーション</vt:lpstr>
      <vt:lpstr>具体例</vt:lpstr>
      <vt:lpstr>PowerPoint プレゼンテーション</vt:lpstr>
      <vt:lpstr>具体例</vt:lpstr>
      <vt:lpstr>PowerPoint プレゼンテーション</vt:lpstr>
      <vt:lpstr>環境</vt:lpstr>
      <vt:lpstr>PowerPoint プレゼンテーション</vt:lpstr>
      <vt:lpstr>報酬</vt:lpstr>
      <vt:lpstr>方策</vt:lpstr>
      <vt:lpstr>演習</vt:lpstr>
      <vt:lpstr>次回の予定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強化学習入門2</dc:title>
  <dc:creator>makoto</dc:creator>
  <cp:lastModifiedBy>高松 USER</cp:lastModifiedBy>
  <cp:revision>46</cp:revision>
  <dcterms:created xsi:type="dcterms:W3CDTF">2017-11-20T05:08:08Z</dcterms:created>
  <dcterms:modified xsi:type="dcterms:W3CDTF">2017-11-21T23:52:29Z</dcterms:modified>
</cp:coreProperties>
</file>