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4" r:id="rId5"/>
    <p:sldId id="263" r:id="rId6"/>
    <p:sldId id="265" r:id="rId7"/>
    <p:sldId id="266" r:id="rId8"/>
    <p:sldId id="267" r:id="rId9"/>
    <p:sldId id="260" r:id="rId10"/>
    <p:sldId id="268" r:id="rId11"/>
    <p:sldId id="258" r:id="rId12"/>
    <p:sldId id="259" r:id="rId13"/>
    <p:sldId id="269" r:id="rId14"/>
    <p:sldId id="26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C8C-0E6D-4D7C-96A2-2B7499791C44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BF70B-7781-4A21-BEB7-3053806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8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bổ</a:t>
            </a:r>
            <a:r>
              <a:rPr lang="en-US" altLang="ja-JP" dirty="0"/>
              <a:t> sung </a:t>
            </a:r>
            <a:r>
              <a:rPr lang="en-US" altLang="ja-JP" dirty="0" err="1"/>
              <a:t>tuần</a:t>
            </a:r>
            <a:r>
              <a:rPr lang="en-US" altLang="ja-JP" dirty="0"/>
              <a:t>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26C41-5851-45EB-9ADF-0B1B63A0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401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Convolutional Neural Network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thầy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bói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voi</a:t>
            </a:r>
            <a:endParaRPr kumimoji="1" lang="ja-JP" altLang="en-US" dirty="0"/>
          </a:p>
        </p:txBody>
      </p:sp>
      <p:pic>
        <p:nvPicPr>
          <p:cNvPr id="5" name="図 4" descr="ダイアグラム, 設計図&#10;&#10;自動的に生成された説明">
            <a:extLst>
              <a:ext uri="{FF2B5EF4-FFF2-40B4-BE49-F238E27FC236}">
                <a16:creationId xmlns:a16="http://schemas.microsoft.com/office/drawing/2014/main" id="{76C1B2E9-D94B-4D1B-8C4D-87CE85A1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430837"/>
            <a:ext cx="4391026" cy="4399113"/>
          </a:xfrm>
          <a:prstGeom prst="rect">
            <a:avLst/>
          </a:prstGeom>
        </p:spPr>
      </p:pic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BB5E0F31-B3CB-4BD8-8499-246D8486E170}"/>
              </a:ext>
            </a:extLst>
          </p:cNvPr>
          <p:cNvSpPr/>
          <p:nvPr/>
        </p:nvSpPr>
        <p:spPr>
          <a:xfrm>
            <a:off x="2557670" y="5584278"/>
            <a:ext cx="6727371" cy="62242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thuật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tìm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đặc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trưng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6640B49-1A9A-4F91-9B61-0E60BE4D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638" y="1997718"/>
            <a:ext cx="3814635" cy="28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0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2951B-361A-4DF7-BF8B-0A22C254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2" y="57962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Feature Module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91E34E2-B19B-45CE-A35C-06469FC3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5" y="2998499"/>
            <a:ext cx="1293523" cy="86100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9FCB18-0879-4674-B16F-1B36FE93C585}"/>
              </a:ext>
            </a:extLst>
          </p:cNvPr>
          <p:cNvSpPr txBox="1"/>
          <p:nvPr/>
        </p:nvSpPr>
        <p:spPr>
          <a:xfrm>
            <a:off x="517085" y="2752278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3 x 368 x 368</a:t>
            </a:r>
            <a:endParaRPr kumimoji="1" lang="ja-JP" altLang="en-US" sz="1000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B427BE7C-5381-4A29-BF7A-74B75FCAAA68}"/>
              </a:ext>
            </a:extLst>
          </p:cNvPr>
          <p:cNvSpPr/>
          <p:nvPr/>
        </p:nvSpPr>
        <p:spPr>
          <a:xfrm>
            <a:off x="1810608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0513F132-097B-49D5-A845-DD56CB3E3EAD}"/>
              </a:ext>
            </a:extLst>
          </p:cNvPr>
          <p:cNvSpPr/>
          <p:nvPr/>
        </p:nvSpPr>
        <p:spPr>
          <a:xfrm>
            <a:off x="2215304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8821ECA7-A34D-453D-9BE6-A874E65787CA}"/>
              </a:ext>
            </a:extLst>
          </p:cNvPr>
          <p:cNvSpPr/>
          <p:nvPr/>
        </p:nvSpPr>
        <p:spPr>
          <a:xfrm>
            <a:off x="2620000" y="2522090"/>
            <a:ext cx="330594" cy="193143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A39ABE29-B3CA-4640-BB19-B12C131D2320}"/>
              </a:ext>
            </a:extLst>
          </p:cNvPr>
          <p:cNvSpPr/>
          <p:nvPr/>
        </p:nvSpPr>
        <p:spPr>
          <a:xfrm>
            <a:off x="3219958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0E546FBE-9994-486F-AFEE-A831A27F370F}"/>
              </a:ext>
            </a:extLst>
          </p:cNvPr>
          <p:cNvSpPr/>
          <p:nvPr/>
        </p:nvSpPr>
        <p:spPr>
          <a:xfrm>
            <a:off x="3624654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3AB56219-1BA0-4EC5-8361-43185E2C5195}"/>
              </a:ext>
            </a:extLst>
          </p:cNvPr>
          <p:cNvSpPr/>
          <p:nvPr/>
        </p:nvSpPr>
        <p:spPr>
          <a:xfrm>
            <a:off x="4029350" y="2522090"/>
            <a:ext cx="330594" cy="193143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3BFD2AC4-84FB-4B9D-97B1-66673F0A74FF}"/>
              </a:ext>
            </a:extLst>
          </p:cNvPr>
          <p:cNvSpPr/>
          <p:nvPr/>
        </p:nvSpPr>
        <p:spPr>
          <a:xfrm>
            <a:off x="4679642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738084AE-2DD8-487F-9865-A6C59B686D8F}"/>
              </a:ext>
            </a:extLst>
          </p:cNvPr>
          <p:cNvSpPr/>
          <p:nvPr/>
        </p:nvSpPr>
        <p:spPr>
          <a:xfrm>
            <a:off x="5084338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DD25BAB0-710F-42F7-90A1-846386FC83A8}"/>
              </a:ext>
            </a:extLst>
          </p:cNvPr>
          <p:cNvSpPr/>
          <p:nvPr/>
        </p:nvSpPr>
        <p:spPr>
          <a:xfrm>
            <a:off x="6298426" y="2522090"/>
            <a:ext cx="330594" cy="193143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B7F9F5DF-8F76-4ADF-A0C7-25363EB59D6C}"/>
              </a:ext>
            </a:extLst>
          </p:cNvPr>
          <p:cNvSpPr/>
          <p:nvPr/>
        </p:nvSpPr>
        <p:spPr>
          <a:xfrm>
            <a:off x="5489034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1816CDDE-92D7-4933-8F3A-1F765ACBE824}"/>
              </a:ext>
            </a:extLst>
          </p:cNvPr>
          <p:cNvSpPr/>
          <p:nvPr/>
        </p:nvSpPr>
        <p:spPr>
          <a:xfrm>
            <a:off x="5893730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186B8B51-5705-423D-B380-E59783A5639A}"/>
              </a:ext>
            </a:extLst>
          </p:cNvPr>
          <p:cNvSpPr/>
          <p:nvPr/>
        </p:nvSpPr>
        <p:spPr>
          <a:xfrm>
            <a:off x="7040997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BC3BB842-C707-42F9-82C0-A7B5F6F4324E}"/>
              </a:ext>
            </a:extLst>
          </p:cNvPr>
          <p:cNvSpPr/>
          <p:nvPr/>
        </p:nvSpPr>
        <p:spPr>
          <a:xfrm>
            <a:off x="7445693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5003827F-8075-4A14-8A21-CD5CD4D2D335}"/>
              </a:ext>
            </a:extLst>
          </p:cNvPr>
          <p:cNvSpPr/>
          <p:nvPr/>
        </p:nvSpPr>
        <p:spPr>
          <a:xfrm>
            <a:off x="8267753" y="2540254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2181462A-A1CF-4465-AEB5-BDE22C015844}"/>
              </a:ext>
            </a:extLst>
          </p:cNvPr>
          <p:cNvSpPr/>
          <p:nvPr/>
        </p:nvSpPr>
        <p:spPr>
          <a:xfrm>
            <a:off x="8672449" y="2540254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3DE4D515-C861-440A-BD0C-61A58723416D}"/>
              </a:ext>
            </a:extLst>
          </p:cNvPr>
          <p:cNvSpPr/>
          <p:nvPr/>
        </p:nvSpPr>
        <p:spPr>
          <a:xfrm>
            <a:off x="1736521" y="2139193"/>
            <a:ext cx="6233020" cy="26173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FA2B34-C97E-4B57-A88C-FB1C6FF224E9}"/>
              </a:ext>
            </a:extLst>
          </p:cNvPr>
          <p:cNvSpPr txBox="1"/>
          <p:nvPr/>
        </p:nvSpPr>
        <p:spPr>
          <a:xfrm>
            <a:off x="4088803" y="482745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 </a:t>
            </a:r>
            <a:r>
              <a:rPr kumimoji="1" lang="en-US" altLang="ja-JP" dirty="0" err="1"/>
              <a:t>phần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VGG19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93D6B87-52A5-4733-AAB3-40200F9FF59C}"/>
              </a:ext>
            </a:extLst>
          </p:cNvPr>
          <p:cNvSpPr txBox="1"/>
          <p:nvPr/>
        </p:nvSpPr>
        <p:spPr>
          <a:xfrm>
            <a:off x="1662593" y="1267682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C3: 3x3 filter of convolutional neural</a:t>
            </a:r>
          </a:p>
          <a:p>
            <a:r>
              <a:rPr lang="en-US" altLang="ja-JP" dirty="0"/>
              <a:t>R: </a:t>
            </a:r>
            <a:r>
              <a:rPr lang="en-US" altLang="ja-JP" dirty="0" err="1"/>
              <a:t>Relu</a:t>
            </a:r>
            <a:endParaRPr lang="en-US" altLang="ja-JP" dirty="0"/>
          </a:p>
          <a:p>
            <a:r>
              <a:rPr kumimoji="1" lang="en-US" altLang="ja-JP" dirty="0"/>
              <a:t>P: Max Pooling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26DD77E-FB26-4A14-BC23-0853C3E28A4F}"/>
              </a:ext>
            </a:extLst>
          </p:cNvPr>
          <p:cNvSpPr txBox="1"/>
          <p:nvPr/>
        </p:nvSpPr>
        <p:spPr>
          <a:xfrm>
            <a:off x="1729706" y="22239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64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62A1389-C7DF-4AAA-8CF7-08D357120B83}"/>
              </a:ext>
            </a:extLst>
          </p:cNvPr>
          <p:cNvSpPr txBox="1"/>
          <p:nvPr/>
        </p:nvSpPr>
        <p:spPr>
          <a:xfrm>
            <a:off x="3140841" y="21924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128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C0359D-2316-4309-BAD5-2D9C04B03D8A}"/>
              </a:ext>
            </a:extLst>
          </p:cNvPr>
          <p:cNvSpPr txBox="1"/>
          <p:nvPr/>
        </p:nvSpPr>
        <p:spPr>
          <a:xfrm>
            <a:off x="4584482" y="21924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256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9EC3236-B2B5-499D-9F72-1FF9F7E453E0}"/>
              </a:ext>
            </a:extLst>
          </p:cNvPr>
          <p:cNvSpPr txBox="1"/>
          <p:nvPr/>
        </p:nvSpPr>
        <p:spPr>
          <a:xfrm>
            <a:off x="6967745" y="21901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512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D1C380-1923-4E31-B813-251E34D4FE47}"/>
              </a:ext>
            </a:extLst>
          </p:cNvPr>
          <p:cNvSpPr txBox="1"/>
          <p:nvPr/>
        </p:nvSpPr>
        <p:spPr>
          <a:xfrm>
            <a:off x="8148356" y="21799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256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226B8CD-EC94-4B5E-88A9-7CCA17E410A8}"/>
              </a:ext>
            </a:extLst>
          </p:cNvPr>
          <p:cNvSpPr txBox="1"/>
          <p:nvPr/>
        </p:nvSpPr>
        <p:spPr>
          <a:xfrm>
            <a:off x="8606769" y="21799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128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06CBD24-A9A3-4BC5-936F-664E1E32DEAA}"/>
              </a:ext>
            </a:extLst>
          </p:cNvPr>
          <p:cNvSpPr txBox="1"/>
          <p:nvPr/>
        </p:nvSpPr>
        <p:spPr>
          <a:xfrm>
            <a:off x="1950279" y="448193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368 x 368</a:t>
            </a:r>
            <a:endParaRPr kumimoji="1" lang="ja-JP" altLang="en-US" sz="1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201DB6-5226-4383-8A1D-C89D17D37432}"/>
              </a:ext>
            </a:extLst>
          </p:cNvPr>
          <p:cNvSpPr txBox="1"/>
          <p:nvPr/>
        </p:nvSpPr>
        <p:spPr>
          <a:xfrm>
            <a:off x="3385255" y="448193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184 x 184</a:t>
            </a:r>
            <a:endParaRPr kumimoji="1" lang="ja-JP" altLang="en-US" sz="10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010FD0-C6E3-4136-8989-E0592CF71A44}"/>
              </a:ext>
            </a:extLst>
          </p:cNvPr>
          <p:cNvSpPr txBox="1"/>
          <p:nvPr/>
        </p:nvSpPr>
        <p:spPr>
          <a:xfrm>
            <a:off x="4744920" y="4481932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92 x 92</a:t>
            </a:r>
            <a:endParaRPr kumimoji="1" lang="ja-JP" altLang="en-US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556B418-B712-4411-9BD6-E0389F17E80A}"/>
              </a:ext>
            </a:extLst>
          </p:cNvPr>
          <p:cNvSpPr txBox="1"/>
          <p:nvPr/>
        </p:nvSpPr>
        <p:spPr>
          <a:xfrm>
            <a:off x="7040997" y="4481932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48 x 48</a:t>
            </a:r>
            <a:endParaRPr kumimoji="1" lang="ja-JP" altLang="en-US" sz="10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F4C86D8-6178-4F1D-84DA-A43F11BF0F74}"/>
              </a:ext>
            </a:extLst>
          </p:cNvPr>
          <p:cNvCxnSpPr/>
          <p:nvPr/>
        </p:nvCxnSpPr>
        <p:spPr>
          <a:xfrm>
            <a:off x="9351008" y="3429000"/>
            <a:ext cx="625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91D63BD-3490-4D2F-BE9A-5607083D1BCF}"/>
              </a:ext>
            </a:extLst>
          </p:cNvPr>
          <p:cNvSpPr txBox="1"/>
          <p:nvPr/>
        </p:nvSpPr>
        <p:spPr>
          <a:xfrm>
            <a:off x="10096613" y="322894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/>
              <a:t>128 x 48 x 48 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973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2951B-361A-4DF7-BF8B-0A22C254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2" y="57963"/>
            <a:ext cx="10515600" cy="58594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Stage Module</a:t>
            </a:r>
            <a:endParaRPr kumimoji="1" lang="ja-JP" altLang="en-US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B427BE7C-5381-4A29-BF7A-74B75FCAAA68}"/>
              </a:ext>
            </a:extLst>
          </p:cNvPr>
          <p:cNvSpPr/>
          <p:nvPr/>
        </p:nvSpPr>
        <p:spPr>
          <a:xfrm>
            <a:off x="1820750" y="1535202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0513F132-097B-49D5-A845-DD56CB3E3EAD}"/>
              </a:ext>
            </a:extLst>
          </p:cNvPr>
          <p:cNvSpPr/>
          <p:nvPr/>
        </p:nvSpPr>
        <p:spPr>
          <a:xfrm>
            <a:off x="2225446" y="1535202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A39ABE29-B3CA-4640-BB19-B12C131D2320}"/>
              </a:ext>
            </a:extLst>
          </p:cNvPr>
          <p:cNvSpPr/>
          <p:nvPr/>
        </p:nvSpPr>
        <p:spPr>
          <a:xfrm>
            <a:off x="2643487" y="1535201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0E546FBE-9994-486F-AFEE-A831A27F370F}"/>
              </a:ext>
            </a:extLst>
          </p:cNvPr>
          <p:cNvSpPr/>
          <p:nvPr/>
        </p:nvSpPr>
        <p:spPr>
          <a:xfrm>
            <a:off x="3064803" y="1535201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3DE4D515-C861-440A-BD0C-61A58723416D}"/>
              </a:ext>
            </a:extLst>
          </p:cNvPr>
          <p:cNvSpPr/>
          <p:nvPr/>
        </p:nvSpPr>
        <p:spPr>
          <a:xfrm>
            <a:off x="1746663" y="1152305"/>
            <a:ext cx="2475892" cy="24712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06CBD24-A9A3-4BC5-936F-664E1E32DEAA}"/>
              </a:ext>
            </a:extLst>
          </p:cNvPr>
          <p:cNvSpPr txBox="1"/>
          <p:nvPr/>
        </p:nvSpPr>
        <p:spPr>
          <a:xfrm>
            <a:off x="1729496" y="128898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128</a:t>
            </a:r>
            <a:endParaRPr kumimoji="1" lang="ja-JP" altLang="en-US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91D63BD-3490-4D2F-BE9A-5607083D1BCF}"/>
              </a:ext>
            </a:extLst>
          </p:cNvPr>
          <p:cNvSpPr txBox="1"/>
          <p:nvPr/>
        </p:nvSpPr>
        <p:spPr>
          <a:xfrm>
            <a:off x="242781" y="211897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/>
              <a:t>128 x 48 x 48 </a:t>
            </a:r>
            <a:endParaRPr kumimoji="1" lang="ja-JP" altLang="en-US" sz="1000" dirty="0"/>
          </a:p>
        </p:txBody>
      </p:sp>
      <p:sp>
        <p:nvSpPr>
          <p:cNvPr id="35" name="フローチャート: 処理 34">
            <a:extLst>
              <a:ext uri="{FF2B5EF4-FFF2-40B4-BE49-F238E27FC236}">
                <a16:creationId xmlns:a16="http://schemas.microsoft.com/office/drawing/2014/main" id="{170B5827-C8A2-4F32-8D8D-580A8FB16FA1}"/>
              </a:ext>
            </a:extLst>
          </p:cNvPr>
          <p:cNvSpPr/>
          <p:nvPr/>
        </p:nvSpPr>
        <p:spPr>
          <a:xfrm>
            <a:off x="3475736" y="1535201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0E6CE4F-9863-4E94-9693-AC2CE1BAA53D}"/>
              </a:ext>
            </a:extLst>
          </p:cNvPr>
          <p:cNvSpPr txBox="1"/>
          <p:nvPr/>
        </p:nvSpPr>
        <p:spPr>
          <a:xfrm>
            <a:off x="2984062" y="128898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512</a:t>
            </a:r>
            <a:endParaRPr kumimoji="1" lang="ja-JP" altLang="en-US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6D4CE20-057E-464D-BB74-771EFE918AF4}"/>
              </a:ext>
            </a:extLst>
          </p:cNvPr>
          <p:cNvSpPr txBox="1"/>
          <p:nvPr/>
        </p:nvSpPr>
        <p:spPr>
          <a:xfrm>
            <a:off x="3427235" y="1288980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/>
              <a:t>c_out</a:t>
            </a:r>
            <a:endParaRPr kumimoji="1" lang="ja-JP" altLang="en-US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16E9838-E366-4B8A-A662-2AD69BCB31AA}"/>
              </a:ext>
            </a:extLst>
          </p:cNvPr>
          <p:cNvSpPr txBox="1"/>
          <p:nvPr/>
        </p:nvSpPr>
        <p:spPr>
          <a:xfrm>
            <a:off x="1586243" y="611872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Block 1_1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1_2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Stage1</a:t>
            </a:r>
            <a:endParaRPr kumimoji="1" lang="ja-JP" altLang="en-US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21E8DC1-908C-432C-8A3A-8B34E9668B78}"/>
              </a:ext>
            </a:extLst>
          </p:cNvPr>
          <p:cNvCxnSpPr>
            <a:cxnSpLocks/>
          </p:cNvCxnSpPr>
          <p:nvPr/>
        </p:nvCxnSpPr>
        <p:spPr>
          <a:xfrm>
            <a:off x="1170920" y="2324666"/>
            <a:ext cx="4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C7E5D9F-3632-4531-AC3A-F850B167D6E2}"/>
              </a:ext>
            </a:extLst>
          </p:cNvPr>
          <p:cNvCxnSpPr>
            <a:cxnSpLocks/>
          </p:cNvCxnSpPr>
          <p:nvPr/>
        </p:nvCxnSpPr>
        <p:spPr>
          <a:xfrm>
            <a:off x="4358737" y="2333055"/>
            <a:ext cx="4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EF969F0-6F04-4D84-918B-DB8A27BE6C02}"/>
              </a:ext>
            </a:extLst>
          </p:cNvPr>
          <p:cNvSpPr txBox="1"/>
          <p:nvPr/>
        </p:nvSpPr>
        <p:spPr>
          <a:xfrm>
            <a:off x="4899895" y="2011225"/>
            <a:ext cx="26581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 err="1"/>
              <a:t>c_out</a:t>
            </a:r>
            <a:r>
              <a:rPr lang="en-US" altLang="ja-JP" sz="1000" dirty="0"/>
              <a:t> x 48 x 48 </a:t>
            </a:r>
          </a:p>
          <a:p>
            <a:endParaRPr lang="en-US" altLang="ja-JP" sz="1000" dirty="0"/>
          </a:p>
          <a:p>
            <a:r>
              <a:rPr kumimoji="1" lang="en-US" altLang="ja-JP" sz="1000" dirty="0"/>
              <a:t>※block1_1: </a:t>
            </a:r>
            <a:r>
              <a:rPr kumimoji="1" lang="en-US" altLang="ja-JP" sz="1000" dirty="0" err="1"/>
              <a:t>c_out</a:t>
            </a:r>
            <a:r>
              <a:rPr kumimoji="1" lang="en-US" altLang="ja-JP" sz="1000" dirty="0"/>
              <a:t> = 38 (PAFs)</a:t>
            </a:r>
          </a:p>
          <a:p>
            <a:r>
              <a:rPr lang="en-US" altLang="ja-JP" sz="1000" dirty="0"/>
              <a:t>※block1_2 : </a:t>
            </a:r>
            <a:r>
              <a:rPr lang="en-US" altLang="ja-JP" sz="1000" dirty="0" err="1"/>
              <a:t>c_out</a:t>
            </a:r>
            <a:r>
              <a:rPr lang="en-US" altLang="ja-JP" sz="1000" dirty="0"/>
              <a:t> = 19 (</a:t>
            </a:r>
            <a:r>
              <a:rPr lang="en-US" altLang="ja-JP" sz="1000" dirty="0" err="1"/>
              <a:t>điểm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trên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cơ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thể</a:t>
            </a:r>
            <a:r>
              <a:rPr lang="en-US" altLang="ja-JP" sz="1000" dirty="0"/>
              <a:t>)</a:t>
            </a:r>
            <a:endParaRPr kumimoji="1" lang="ja-JP" altLang="en-US" sz="1000" dirty="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995C9DFD-B54A-49C5-B454-39EAAB578E0F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1135491" y="2120259"/>
            <a:ext cx="1359428" cy="2157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A4CED11-36E6-4DF6-B083-CEF4B326CC7B}"/>
              </a:ext>
            </a:extLst>
          </p:cNvPr>
          <p:cNvCxnSpPr>
            <a:cxnSpLocks/>
          </p:cNvCxnSpPr>
          <p:nvPr/>
        </p:nvCxnSpPr>
        <p:spPr>
          <a:xfrm>
            <a:off x="2974081" y="3867022"/>
            <a:ext cx="501655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2D65358-D09F-4318-93EE-EDE736D0ECD7}"/>
              </a:ext>
            </a:extLst>
          </p:cNvPr>
          <p:cNvCxnSpPr>
            <a:cxnSpLocks/>
          </p:cNvCxnSpPr>
          <p:nvPr/>
        </p:nvCxnSpPr>
        <p:spPr>
          <a:xfrm flipV="1">
            <a:off x="3235538" y="3656598"/>
            <a:ext cx="0" cy="4208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C0CE0C6D-C737-4BBB-8955-B0A33FAF906A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4376007" y="2025575"/>
            <a:ext cx="1005515" cy="2700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E7C2A2B-4122-495A-84CC-D00D2A71745C}"/>
              </a:ext>
            </a:extLst>
          </p:cNvPr>
          <p:cNvSpPr txBox="1"/>
          <p:nvPr/>
        </p:nvSpPr>
        <p:spPr>
          <a:xfrm>
            <a:off x="2168036" y="5190875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/>
              <a:t>185 x 48 x 48</a:t>
            </a:r>
          </a:p>
        </p:txBody>
      </p:sp>
      <p:sp>
        <p:nvSpPr>
          <p:cNvPr id="56" name="フローチャート: 処理 55">
            <a:extLst>
              <a:ext uri="{FF2B5EF4-FFF2-40B4-BE49-F238E27FC236}">
                <a16:creationId xmlns:a16="http://schemas.microsoft.com/office/drawing/2014/main" id="{CD61897C-7A24-43E9-AA6A-E5893C160E9D}"/>
              </a:ext>
            </a:extLst>
          </p:cNvPr>
          <p:cNvSpPr/>
          <p:nvPr/>
        </p:nvSpPr>
        <p:spPr>
          <a:xfrm>
            <a:off x="3811840" y="4911715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フローチャート: 処理 59">
            <a:extLst>
              <a:ext uri="{FF2B5EF4-FFF2-40B4-BE49-F238E27FC236}">
                <a16:creationId xmlns:a16="http://schemas.microsoft.com/office/drawing/2014/main" id="{6C612517-BB9F-4883-BEEF-219B5E5953A4}"/>
              </a:ext>
            </a:extLst>
          </p:cNvPr>
          <p:cNvSpPr/>
          <p:nvPr/>
        </p:nvSpPr>
        <p:spPr>
          <a:xfrm>
            <a:off x="3620108" y="4562149"/>
            <a:ext cx="3770594" cy="183026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03F6481-CFCC-45BC-830F-40B4792CBECC}"/>
              </a:ext>
            </a:extLst>
          </p:cNvPr>
          <p:cNvSpPr txBox="1"/>
          <p:nvPr/>
        </p:nvSpPr>
        <p:spPr>
          <a:xfrm>
            <a:off x="3720586" y="46654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128</a:t>
            </a:r>
            <a:endParaRPr kumimoji="1" lang="ja-JP" altLang="en-US" sz="10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71614CD-7C2B-4E9E-863C-1EC9810C2F6D}"/>
              </a:ext>
            </a:extLst>
          </p:cNvPr>
          <p:cNvSpPr txBox="1"/>
          <p:nvPr/>
        </p:nvSpPr>
        <p:spPr>
          <a:xfrm>
            <a:off x="6729484" y="4675094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/>
              <a:t>c_out</a:t>
            </a:r>
            <a:endParaRPr kumimoji="1" lang="ja-JP" altLang="en-US" sz="10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E63FA47-E8EA-4F3C-A1F9-2E7FD2CA291E}"/>
              </a:ext>
            </a:extLst>
          </p:cNvPr>
          <p:cNvSpPr txBox="1"/>
          <p:nvPr/>
        </p:nvSpPr>
        <p:spPr>
          <a:xfrm>
            <a:off x="3512814" y="417588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Stage 2~ 6</a:t>
            </a:r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574EEC1-4C8E-40BF-845B-4079B66D5571}"/>
              </a:ext>
            </a:extLst>
          </p:cNvPr>
          <p:cNvCxnSpPr>
            <a:cxnSpLocks/>
          </p:cNvCxnSpPr>
          <p:nvPr/>
        </p:nvCxnSpPr>
        <p:spPr>
          <a:xfrm>
            <a:off x="7557995" y="5507095"/>
            <a:ext cx="4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0646863B-2E51-48CB-879A-A091C344349D}"/>
              </a:ext>
            </a:extLst>
          </p:cNvPr>
          <p:cNvCxnSpPr/>
          <p:nvPr/>
        </p:nvCxnSpPr>
        <p:spPr>
          <a:xfrm flipH="1">
            <a:off x="2550021" y="4110483"/>
            <a:ext cx="685517" cy="99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>
            <a:extLst>
              <a:ext uri="{FF2B5EF4-FFF2-40B4-BE49-F238E27FC236}">
                <a16:creationId xmlns:a16="http://schemas.microsoft.com/office/drawing/2014/main" id="{49C133B3-C467-4CCF-9C3E-17C3A6366665}"/>
              </a:ext>
            </a:extLst>
          </p:cNvPr>
          <p:cNvSpPr/>
          <p:nvPr/>
        </p:nvSpPr>
        <p:spPr>
          <a:xfrm>
            <a:off x="4284488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フローチャート: 処理 71">
            <a:extLst>
              <a:ext uri="{FF2B5EF4-FFF2-40B4-BE49-F238E27FC236}">
                <a16:creationId xmlns:a16="http://schemas.microsoft.com/office/drawing/2014/main" id="{54C7868A-C662-4875-AA46-7D55EF9E0A66}"/>
              </a:ext>
            </a:extLst>
          </p:cNvPr>
          <p:cNvSpPr/>
          <p:nvPr/>
        </p:nvSpPr>
        <p:spPr>
          <a:xfrm>
            <a:off x="4755288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フローチャート: 処理 72">
            <a:extLst>
              <a:ext uri="{FF2B5EF4-FFF2-40B4-BE49-F238E27FC236}">
                <a16:creationId xmlns:a16="http://schemas.microsoft.com/office/drawing/2014/main" id="{9B31A1BE-8422-4918-B68B-20254FBA2360}"/>
              </a:ext>
            </a:extLst>
          </p:cNvPr>
          <p:cNvSpPr/>
          <p:nvPr/>
        </p:nvSpPr>
        <p:spPr>
          <a:xfrm>
            <a:off x="524963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フローチャート: 処理 73">
            <a:extLst>
              <a:ext uri="{FF2B5EF4-FFF2-40B4-BE49-F238E27FC236}">
                <a16:creationId xmlns:a16="http://schemas.microsoft.com/office/drawing/2014/main" id="{B5585108-90CD-401C-BC1A-FBFC3A999C1C}"/>
              </a:ext>
            </a:extLst>
          </p:cNvPr>
          <p:cNvSpPr/>
          <p:nvPr/>
        </p:nvSpPr>
        <p:spPr>
          <a:xfrm>
            <a:off x="575829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フローチャート: 処理 74">
            <a:extLst>
              <a:ext uri="{FF2B5EF4-FFF2-40B4-BE49-F238E27FC236}">
                <a16:creationId xmlns:a16="http://schemas.microsoft.com/office/drawing/2014/main" id="{370A1AD5-F91D-4EE4-9F1C-E4CAC073B971}"/>
              </a:ext>
            </a:extLst>
          </p:cNvPr>
          <p:cNvSpPr/>
          <p:nvPr/>
        </p:nvSpPr>
        <p:spPr>
          <a:xfrm>
            <a:off x="626695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フローチャート: 処理 75">
            <a:extLst>
              <a:ext uri="{FF2B5EF4-FFF2-40B4-BE49-F238E27FC236}">
                <a16:creationId xmlns:a16="http://schemas.microsoft.com/office/drawing/2014/main" id="{D42BC7DF-8E2A-43F1-BB75-A9011153632F}"/>
              </a:ext>
            </a:extLst>
          </p:cNvPr>
          <p:cNvSpPr/>
          <p:nvPr/>
        </p:nvSpPr>
        <p:spPr>
          <a:xfrm>
            <a:off x="677561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2CFA297-A339-48FD-8E09-FC52039565A1}"/>
              </a:ext>
            </a:extLst>
          </p:cNvPr>
          <p:cNvSpPr txBox="1"/>
          <p:nvPr/>
        </p:nvSpPr>
        <p:spPr>
          <a:xfrm>
            <a:off x="8207723" y="5083229"/>
            <a:ext cx="26581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 err="1"/>
              <a:t>c_out</a:t>
            </a:r>
            <a:r>
              <a:rPr lang="en-US" altLang="ja-JP" sz="1000" dirty="0"/>
              <a:t> x 48 x 48 </a:t>
            </a:r>
          </a:p>
          <a:p>
            <a:endParaRPr lang="en-US" altLang="ja-JP" sz="1000" dirty="0"/>
          </a:p>
          <a:p>
            <a:r>
              <a:rPr kumimoji="1" lang="en-US" altLang="ja-JP" sz="1000" dirty="0"/>
              <a:t>※block1_1: </a:t>
            </a:r>
            <a:r>
              <a:rPr kumimoji="1" lang="en-US" altLang="ja-JP" sz="1000" dirty="0" err="1"/>
              <a:t>c_out</a:t>
            </a:r>
            <a:r>
              <a:rPr kumimoji="1" lang="en-US" altLang="ja-JP" sz="1000" dirty="0"/>
              <a:t> = 38 (PAFs)</a:t>
            </a:r>
          </a:p>
          <a:p>
            <a:r>
              <a:rPr lang="en-US" altLang="ja-JP" sz="1000" dirty="0"/>
              <a:t>※block1_2 : </a:t>
            </a:r>
            <a:r>
              <a:rPr lang="en-US" altLang="ja-JP" sz="1000" dirty="0" err="1"/>
              <a:t>c_out</a:t>
            </a:r>
            <a:r>
              <a:rPr lang="en-US" altLang="ja-JP" sz="1000" dirty="0"/>
              <a:t> = 19 (</a:t>
            </a:r>
            <a:r>
              <a:rPr lang="en-US" altLang="ja-JP" sz="1000" dirty="0" err="1"/>
              <a:t>điểm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trên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cơ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thể</a:t>
            </a:r>
            <a:r>
              <a:rPr lang="en-US" altLang="ja-JP" sz="1000" dirty="0"/>
              <a:t>)</a:t>
            </a:r>
            <a:endParaRPr kumimoji="1" lang="ja-JP" altLang="en-US" sz="1000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0422062-A424-48CA-9173-1904CF00CAB1}"/>
              </a:ext>
            </a:extLst>
          </p:cNvPr>
          <p:cNvCxnSpPr>
            <a:cxnSpLocks/>
          </p:cNvCxnSpPr>
          <p:nvPr/>
        </p:nvCxnSpPr>
        <p:spPr>
          <a:xfrm>
            <a:off x="3139106" y="5403768"/>
            <a:ext cx="33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CE6953-E7EB-4B40-A9AD-FE13AF10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112" y="2670045"/>
            <a:ext cx="3817776" cy="75895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Demo </a:t>
            </a:r>
            <a:r>
              <a:rPr kumimoji="1" lang="en-US" altLang="ja-JP" dirty="0" err="1"/>
              <a:t>chạy</a:t>
            </a:r>
            <a:r>
              <a:rPr kumimoji="1" lang="en-US" altLang="ja-JP" dirty="0"/>
              <a:t>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869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ACF7B-B641-45E6-BF36-51BA6E41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520D0-8490-478E-8C14-D529E7E7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Nội</a:t>
            </a:r>
            <a:r>
              <a:rPr kumimoji="1" lang="en-US" altLang="ja-JP" dirty="0"/>
              <a:t> dung: </a:t>
            </a:r>
          </a:p>
          <a:p>
            <a:pPr lvl="1"/>
            <a:r>
              <a:rPr lang="en-US" altLang="ja-JP" dirty="0" err="1"/>
              <a:t>Tự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model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gốc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dancer</a:t>
            </a:r>
          </a:p>
          <a:p>
            <a:r>
              <a:rPr lang="en-US" altLang="ja-JP" dirty="0" err="1"/>
              <a:t>Nộp</a:t>
            </a:r>
            <a:r>
              <a:rPr lang="en-US" altLang="ja-JP" dirty="0"/>
              <a:t> </a:t>
            </a:r>
            <a:r>
              <a:rPr lang="en-US" altLang="ja-JP" dirty="0" err="1"/>
              <a:t>bài</a:t>
            </a:r>
            <a:endParaRPr lang="en-US" altLang="ja-JP" dirty="0"/>
          </a:p>
          <a:p>
            <a:pPr lvl="1"/>
            <a:r>
              <a:rPr lang="en-US" altLang="ja-JP" dirty="0" err="1"/>
              <a:t>Đưa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sau</a:t>
            </a:r>
            <a:r>
              <a:rPr lang="en-US" altLang="ja-JP" dirty="0"/>
              <a:t>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endParaRPr lang="en-US" altLang="ja-JP" dirty="0"/>
          </a:p>
          <a:p>
            <a:pPr lvl="1"/>
            <a:r>
              <a:rPr lang="en-US" altLang="ja-JP" dirty="0" err="1"/>
              <a:t>Đưa</a:t>
            </a:r>
            <a:r>
              <a:rPr lang="en-US" altLang="ja-JP" dirty="0"/>
              <a:t> code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endParaRPr lang="en-US" altLang="ja-JP" dirty="0"/>
          </a:p>
          <a:p>
            <a:r>
              <a:rPr lang="en-US" altLang="ja-JP" dirty="0"/>
              <a:t>Deadline: 2021/1/4 23:59</a:t>
            </a:r>
          </a:p>
          <a:p>
            <a:r>
              <a:rPr kumimoji="1" lang="en-US" altLang="ja-JP" dirty="0" err="1"/>
              <a:t>Chú</a:t>
            </a:r>
            <a:r>
              <a:rPr kumimoji="1" lang="en-US" altLang="ja-JP" dirty="0"/>
              <a:t> ý: </a:t>
            </a:r>
          </a:p>
          <a:p>
            <a:pPr lvl="1"/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yêu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xác</a:t>
            </a:r>
            <a:endParaRPr kumimoji="1" lang="en-US" altLang="ja-JP" dirty="0"/>
          </a:p>
          <a:p>
            <a:pPr lvl="1"/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r>
              <a:rPr lang="en-US" altLang="ja-JP" dirty="0"/>
              <a:t> model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sẵn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646DA8-FFC5-4098-9C45-C87A6E06F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945" y="3069771"/>
            <a:ext cx="2657348" cy="351764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386DA2-301D-4607-A5BD-F9A69554FCE0}"/>
              </a:ext>
            </a:extLst>
          </p:cNvPr>
          <p:cNvSpPr txBox="1"/>
          <p:nvPr/>
        </p:nvSpPr>
        <p:spPr>
          <a:xfrm>
            <a:off x="8330609" y="2700439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ata\dancer.jpg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457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7048E-75AE-4F8B-92E3-DE06CFD0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thực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make_folders</a:t>
            </a:r>
            <a:r>
              <a:rPr lang="en-US" altLang="ja-JP" dirty="0" err="1"/>
              <a:t>_and_data_downloads.ipynb</a:t>
            </a:r>
            <a:endParaRPr kumimoji="1" lang="ja-JP" altLang="en-US" dirty="0"/>
          </a:p>
        </p:txBody>
      </p:sp>
      <p:sp>
        <p:nvSpPr>
          <p:cNvPr id="4" name="フローチャート: 書類 3">
            <a:extLst>
              <a:ext uri="{FF2B5EF4-FFF2-40B4-BE49-F238E27FC236}">
                <a16:creationId xmlns:a16="http://schemas.microsoft.com/office/drawing/2014/main" id="{0C9BCC47-F4A9-443E-8506-FD30E1B42902}"/>
              </a:ext>
            </a:extLst>
          </p:cNvPr>
          <p:cNvSpPr/>
          <p:nvPr/>
        </p:nvSpPr>
        <p:spPr>
          <a:xfrm rot="10800000">
            <a:off x="921130" y="2320195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28FD21-716A-407E-9C86-AEDB22C85E15}"/>
              </a:ext>
            </a:extLst>
          </p:cNvPr>
          <p:cNvSpPr txBox="1"/>
          <p:nvPr/>
        </p:nvSpPr>
        <p:spPr>
          <a:xfrm>
            <a:off x="593959" y="193419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</a:t>
            </a:r>
            <a:r>
              <a:rPr kumimoji="1" lang="en-US" altLang="ja-JP" dirty="0" err="1"/>
              <a:t>ose_estimation</a:t>
            </a:r>
            <a:endParaRPr kumimoji="1" lang="ja-JP" altLang="en-US" dirty="0"/>
          </a:p>
        </p:txBody>
      </p:sp>
      <p:sp>
        <p:nvSpPr>
          <p:cNvPr id="6" name="フローチャート: 書類 5">
            <a:extLst>
              <a:ext uri="{FF2B5EF4-FFF2-40B4-BE49-F238E27FC236}">
                <a16:creationId xmlns:a16="http://schemas.microsoft.com/office/drawing/2014/main" id="{574CE372-DD5C-449B-A287-3F371001605C}"/>
              </a:ext>
            </a:extLst>
          </p:cNvPr>
          <p:cNvSpPr/>
          <p:nvPr/>
        </p:nvSpPr>
        <p:spPr>
          <a:xfrm rot="10800000">
            <a:off x="3119046" y="2330814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95A8C7-1B45-4702-8092-1F316C966621}"/>
              </a:ext>
            </a:extLst>
          </p:cNvPr>
          <p:cNvSpPr txBox="1"/>
          <p:nvPr/>
        </p:nvSpPr>
        <p:spPr>
          <a:xfrm>
            <a:off x="3306994" y="193419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6E2A7B43-1273-412D-8DDB-71FBDA575D97}"/>
              </a:ext>
            </a:extLst>
          </p:cNvPr>
          <p:cNvSpPr/>
          <p:nvPr/>
        </p:nvSpPr>
        <p:spPr>
          <a:xfrm rot="10800000">
            <a:off x="7348937" y="2325502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B8DFA3-118C-43DC-8FCE-D4CF7DBC206B}"/>
              </a:ext>
            </a:extLst>
          </p:cNvPr>
          <p:cNvSpPr txBox="1"/>
          <p:nvPr/>
        </p:nvSpPr>
        <p:spPr>
          <a:xfrm>
            <a:off x="7348937" y="185661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mask</a:t>
            </a:r>
            <a:endParaRPr kumimoji="1" lang="ja-JP" altLang="en-US" dirty="0"/>
          </a:p>
        </p:txBody>
      </p: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B29D961E-44BD-4397-BCB9-7E037151C530}"/>
              </a:ext>
            </a:extLst>
          </p:cNvPr>
          <p:cNvSpPr/>
          <p:nvPr/>
        </p:nvSpPr>
        <p:spPr>
          <a:xfrm rot="10800000">
            <a:off x="7361520" y="3444681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422026-67BF-45A0-ADE4-CB9E0530ECBE}"/>
              </a:ext>
            </a:extLst>
          </p:cNvPr>
          <p:cNvSpPr txBox="1"/>
          <p:nvPr/>
        </p:nvSpPr>
        <p:spPr>
          <a:xfrm>
            <a:off x="7350336" y="311334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val2014</a:t>
            </a:r>
            <a:endParaRPr kumimoji="1" lang="ja-JP" altLang="en-US" dirty="0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79B83A8C-F67B-40D4-B240-D148E8E7C602}"/>
              </a:ext>
            </a:extLst>
          </p:cNvPr>
          <p:cNvSpPr/>
          <p:nvPr/>
        </p:nvSpPr>
        <p:spPr>
          <a:xfrm rot="10800000">
            <a:off x="7351407" y="4719446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DAE5ED-A3F5-419F-A2D1-9417FC1FFB1D}"/>
              </a:ext>
            </a:extLst>
          </p:cNvPr>
          <p:cNvSpPr txBox="1"/>
          <p:nvPr/>
        </p:nvSpPr>
        <p:spPr>
          <a:xfrm>
            <a:off x="4250809" y="306218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pose_model</a:t>
            </a:r>
            <a:endParaRPr kumimoji="1" lang="en-US" altLang="ja-JP" dirty="0"/>
          </a:p>
          <a:p>
            <a:r>
              <a:rPr kumimoji="1" lang="en-US" altLang="ja-JP" dirty="0"/>
              <a:t>_</a:t>
            </a:r>
            <a:r>
              <a:rPr kumimoji="1" lang="en-US" altLang="ja-JP" dirty="0" err="1"/>
              <a:t>scratch.pth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BEDA79-32BD-49C0-B01D-EFA6D666C594}"/>
              </a:ext>
            </a:extLst>
          </p:cNvPr>
          <p:cNvSpPr txBox="1"/>
          <p:nvPr/>
        </p:nvSpPr>
        <p:spPr>
          <a:xfrm>
            <a:off x="7127858" y="5606710"/>
            <a:ext cx="2982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hit-1407826_640.jpg</a:t>
            </a:r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AF27D88E-7D52-4F64-87AA-8EAC1721244C}"/>
              </a:ext>
            </a:extLst>
          </p:cNvPr>
          <p:cNvSpPr/>
          <p:nvPr/>
        </p:nvSpPr>
        <p:spPr>
          <a:xfrm rot="10800000">
            <a:off x="7351407" y="5893905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書類 18">
            <a:extLst>
              <a:ext uri="{FF2B5EF4-FFF2-40B4-BE49-F238E27FC236}">
                <a16:creationId xmlns:a16="http://schemas.microsoft.com/office/drawing/2014/main" id="{3C1A73B5-8862-4659-A350-0A9C338F3440}"/>
              </a:ext>
            </a:extLst>
          </p:cNvPr>
          <p:cNvSpPr/>
          <p:nvPr/>
        </p:nvSpPr>
        <p:spPr>
          <a:xfrm rot="10800000">
            <a:off x="3119046" y="3649741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354AE5-D421-4CF8-AB84-1AF278D1740B}"/>
              </a:ext>
            </a:extLst>
          </p:cNvPr>
          <p:cNvSpPr txBox="1"/>
          <p:nvPr/>
        </p:nvSpPr>
        <p:spPr>
          <a:xfrm>
            <a:off x="3215033" y="321135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weights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BA71F0-6DE9-43B7-8167-FDA3BE97C9BB}"/>
              </a:ext>
            </a:extLst>
          </p:cNvPr>
          <p:cNvSpPr txBox="1"/>
          <p:nvPr/>
        </p:nvSpPr>
        <p:spPr>
          <a:xfrm>
            <a:off x="3128257" y="453028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utils</a:t>
            </a:r>
            <a:endParaRPr kumimoji="1" lang="ja-JP" altLang="en-US" dirty="0"/>
          </a:p>
        </p:txBody>
      </p:sp>
      <p:sp>
        <p:nvSpPr>
          <p:cNvPr id="22" name="フローチャート: 書類 21">
            <a:extLst>
              <a:ext uri="{FF2B5EF4-FFF2-40B4-BE49-F238E27FC236}">
                <a16:creationId xmlns:a16="http://schemas.microsoft.com/office/drawing/2014/main" id="{7EE28C49-18CE-47FC-ADE6-71A1FEC76B1D}"/>
              </a:ext>
            </a:extLst>
          </p:cNvPr>
          <p:cNvSpPr/>
          <p:nvPr/>
        </p:nvSpPr>
        <p:spPr>
          <a:xfrm rot="10800000">
            <a:off x="3128257" y="4811221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メモ 22">
            <a:extLst>
              <a:ext uri="{FF2B5EF4-FFF2-40B4-BE49-F238E27FC236}">
                <a16:creationId xmlns:a16="http://schemas.microsoft.com/office/drawing/2014/main" id="{2B68DE19-C782-47DC-9898-1EE243EF11D3}"/>
              </a:ext>
            </a:extLst>
          </p:cNvPr>
          <p:cNvSpPr/>
          <p:nvPr/>
        </p:nvSpPr>
        <p:spPr>
          <a:xfrm rot="10800000">
            <a:off x="3118143" y="6040508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E41BFD-43A2-4189-8848-F93B94A3C2B1}"/>
              </a:ext>
            </a:extLst>
          </p:cNvPr>
          <p:cNvSpPr txBox="1"/>
          <p:nvPr/>
        </p:nvSpPr>
        <p:spPr>
          <a:xfrm>
            <a:off x="2995678" y="5666106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Program files</a:t>
            </a:r>
            <a:endParaRPr kumimoji="1" lang="ja-JP" altLang="en-US" dirty="0"/>
          </a:p>
        </p:txBody>
      </p:sp>
      <p:sp>
        <p:nvSpPr>
          <p:cNvPr id="25" name="四角形: メモ 24">
            <a:extLst>
              <a:ext uri="{FF2B5EF4-FFF2-40B4-BE49-F238E27FC236}">
                <a16:creationId xmlns:a16="http://schemas.microsoft.com/office/drawing/2014/main" id="{13F29C75-9928-4D99-BB12-E0BBA3FE2A18}"/>
              </a:ext>
            </a:extLst>
          </p:cNvPr>
          <p:cNvSpPr/>
          <p:nvPr/>
        </p:nvSpPr>
        <p:spPr>
          <a:xfrm rot="10800000">
            <a:off x="4801362" y="3663379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314CF-B073-40D6-9226-973CDE7D31ED}"/>
              </a:ext>
            </a:extLst>
          </p:cNvPr>
          <p:cNvSpPr txBox="1"/>
          <p:nvPr/>
        </p:nvSpPr>
        <p:spPr>
          <a:xfrm>
            <a:off x="7472933" y="4362788"/>
            <a:ext cx="2982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COCO.json</a:t>
            </a:r>
            <a:endParaRPr lang="ja-JP" altLang="en-US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179AF40-DF7E-4E96-A6D4-938D131D7BEC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>
            <a:off x="1952976" y="2643171"/>
            <a:ext cx="1166070" cy="10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15B1088A-DFB6-4F87-8CF2-0CC7F7B9BE5E}"/>
              </a:ext>
            </a:extLst>
          </p:cNvPr>
          <p:cNvCxnSpPr>
            <a:stCxn id="4" idx="1"/>
            <a:endCxn id="19" idx="3"/>
          </p:cNvCxnSpPr>
          <p:nvPr/>
        </p:nvCxnSpPr>
        <p:spPr>
          <a:xfrm>
            <a:off x="1952976" y="2643171"/>
            <a:ext cx="1166070" cy="132954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DA899830-71F9-4F8C-8B99-C6F05B17C5EA}"/>
              </a:ext>
            </a:extLst>
          </p:cNvPr>
          <p:cNvCxnSpPr>
            <a:cxnSpLocks/>
            <a:stCxn id="4" idx="1"/>
            <a:endCxn id="22" idx="3"/>
          </p:cNvCxnSpPr>
          <p:nvPr/>
        </p:nvCxnSpPr>
        <p:spPr>
          <a:xfrm>
            <a:off x="1952976" y="2643171"/>
            <a:ext cx="1175281" cy="24910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B4C1AC7-611F-4CC3-A490-D1852F48F433}"/>
              </a:ext>
            </a:extLst>
          </p:cNvPr>
          <p:cNvCxnSpPr>
            <a:cxnSpLocks/>
            <a:stCxn id="4" idx="1"/>
            <a:endCxn id="23" idx="3"/>
          </p:cNvCxnSpPr>
          <p:nvPr/>
        </p:nvCxnSpPr>
        <p:spPr>
          <a:xfrm>
            <a:off x="1952976" y="2643171"/>
            <a:ext cx="1165167" cy="37203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1584332-89FD-4360-A37C-155CB0E96294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V="1">
            <a:off x="4150892" y="2648478"/>
            <a:ext cx="3198045" cy="53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38EA504B-30EE-451F-90C9-55D7FEC6776C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>
            <a:off x="4150892" y="2653790"/>
            <a:ext cx="3210628" cy="11138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31EFB40B-0740-47D0-A60F-8CC58DB9A9AE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>
            <a:off x="4150892" y="2653790"/>
            <a:ext cx="3200515" cy="2388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856F3FC-8FAC-4097-80F4-B9279646E414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>
          <a:xfrm>
            <a:off x="4150892" y="2653790"/>
            <a:ext cx="3200515" cy="35630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4EA2A4E-BB93-4465-B513-F825C201F9C8}"/>
              </a:ext>
            </a:extLst>
          </p:cNvPr>
          <p:cNvCxnSpPr>
            <a:cxnSpLocks/>
            <a:stCxn id="19" idx="1"/>
            <a:endCxn id="25" idx="3"/>
          </p:cNvCxnSpPr>
          <p:nvPr/>
        </p:nvCxnSpPr>
        <p:spPr>
          <a:xfrm>
            <a:off x="4150892" y="3972717"/>
            <a:ext cx="650470" cy="13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433390F-F398-4AA9-9FA6-79A7BBC38E6E}"/>
              </a:ext>
            </a:extLst>
          </p:cNvPr>
          <p:cNvSpPr txBox="1"/>
          <p:nvPr/>
        </p:nvSpPr>
        <p:spPr>
          <a:xfrm>
            <a:off x="8403479" y="3670272"/>
            <a:ext cx="2709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http://images.cocodataset.org/zips/val2014.zip</a:t>
            </a:r>
            <a:endParaRPr kumimoji="1" lang="ja-JP" altLang="en-US" sz="9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6D3AF24-7B08-4909-84B5-EEF83B000D2E}"/>
              </a:ext>
            </a:extLst>
          </p:cNvPr>
          <p:cNvSpPr txBox="1"/>
          <p:nvPr/>
        </p:nvSpPr>
        <p:spPr>
          <a:xfrm>
            <a:off x="8371572" y="2500369"/>
            <a:ext cx="36231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https://www.dropbox.com/s/bd9ty7b4fqd5ebf/mask.tar.gz?dl=0</a:t>
            </a:r>
            <a:endParaRPr kumimoji="1" lang="ja-JP" altLang="en-US" sz="9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F90C4F0-10F2-4F51-AED4-6F440B293F0B}"/>
              </a:ext>
            </a:extLst>
          </p:cNvPr>
          <p:cNvSpPr txBox="1"/>
          <p:nvPr/>
        </p:nvSpPr>
        <p:spPr>
          <a:xfrm>
            <a:off x="5977873" y="5340095"/>
            <a:ext cx="35125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https://www.dropbox.com/s/0sj2q24hipiiq5t/COCO.json?dl=0</a:t>
            </a:r>
            <a:endParaRPr kumimoji="1" lang="ja-JP" altLang="en-US" sz="900" dirty="0"/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999ADF4B-5DD1-47D3-9FE1-EA19F0BCAFAE}"/>
              </a:ext>
            </a:extLst>
          </p:cNvPr>
          <p:cNvSpPr/>
          <p:nvPr/>
        </p:nvSpPr>
        <p:spPr>
          <a:xfrm>
            <a:off x="9172215" y="2803674"/>
            <a:ext cx="2566005" cy="824866"/>
          </a:xfrm>
          <a:prstGeom prst="wedgeRoundRectCallout">
            <a:avLst>
              <a:gd name="adj1" fmla="val -66025"/>
              <a:gd name="adj2" fmla="val 49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/>
              <a:t>Chạy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trên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jupyter</a:t>
            </a:r>
            <a:r>
              <a:rPr lang="en-US" altLang="ja-JP" sz="1200" dirty="0"/>
              <a:t> </a:t>
            </a:r>
            <a:r>
              <a:rPr lang="en-US" altLang="ja-JP" sz="1200" dirty="0" err="1"/>
              <a:t>hơi</a:t>
            </a:r>
            <a:r>
              <a:rPr lang="en-US" altLang="ja-JP" sz="1200" dirty="0"/>
              <a:t> </a:t>
            </a:r>
            <a:r>
              <a:rPr lang="en-US" altLang="ja-JP" sz="1200" dirty="0" err="1"/>
              <a:t>lâu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nên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các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bạn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có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thể</a:t>
            </a:r>
            <a:r>
              <a:rPr lang="en-US" altLang="ja-JP" sz="1200" dirty="0"/>
              <a:t> download </a:t>
            </a:r>
            <a:r>
              <a:rPr lang="en-US" altLang="ja-JP" sz="1200" dirty="0" err="1"/>
              <a:t>bằng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cách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nhập</a:t>
            </a:r>
            <a:r>
              <a:rPr lang="en-US" altLang="ja-JP" sz="1200" dirty="0"/>
              <a:t> link </a:t>
            </a:r>
            <a:r>
              <a:rPr lang="en-US" altLang="ja-JP" sz="1200" dirty="0" err="1"/>
              <a:t>này</a:t>
            </a:r>
            <a:r>
              <a:rPr lang="en-US" altLang="ja-JP" sz="1200" dirty="0"/>
              <a:t> </a:t>
            </a:r>
            <a:r>
              <a:rPr lang="en-US" altLang="ja-JP" sz="1200" dirty="0" err="1"/>
              <a:t>vào</a:t>
            </a:r>
            <a:r>
              <a:rPr lang="en-US" altLang="ja-JP" sz="1200" dirty="0"/>
              <a:t> browser </a:t>
            </a:r>
            <a:endParaRPr kumimoji="1" lang="ja-JP" altLang="en-US" sz="1200" dirty="0"/>
          </a:p>
        </p:txBody>
      </p:sp>
      <p:pic>
        <p:nvPicPr>
          <p:cNvPr id="66" name="図 65">
            <a:extLst>
              <a:ext uri="{FF2B5EF4-FFF2-40B4-BE49-F238E27FC236}">
                <a16:creationId xmlns:a16="http://schemas.microsoft.com/office/drawing/2014/main" id="{49D03EB3-F8A4-481B-AF53-44A151A3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898" y="3950088"/>
            <a:ext cx="2390985" cy="1716018"/>
          </a:xfrm>
          <a:prstGeom prst="rect">
            <a:avLst/>
          </a:prstGeom>
        </p:spPr>
      </p:pic>
      <p:sp>
        <p:nvSpPr>
          <p:cNvPr id="67" name="フローチャート: 代替処理 66">
            <a:extLst>
              <a:ext uri="{FF2B5EF4-FFF2-40B4-BE49-F238E27FC236}">
                <a16:creationId xmlns:a16="http://schemas.microsoft.com/office/drawing/2014/main" id="{16486F5B-8ED3-4B6B-96CD-1F3535FCDC45}"/>
              </a:ext>
            </a:extLst>
          </p:cNvPr>
          <p:cNvSpPr/>
          <p:nvPr/>
        </p:nvSpPr>
        <p:spPr>
          <a:xfrm>
            <a:off x="10110143" y="5243119"/>
            <a:ext cx="1114685" cy="214056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0CC084A-3775-4F48-B9D4-F4A2420426C8}"/>
              </a:ext>
            </a:extLst>
          </p:cNvPr>
          <p:cNvSpPr/>
          <p:nvPr/>
        </p:nvSpPr>
        <p:spPr>
          <a:xfrm>
            <a:off x="9597544" y="5863743"/>
            <a:ext cx="2566005" cy="824866"/>
          </a:xfrm>
          <a:prstGeom prst="wedgeRoundRectCallout">
            <a:avLst>
              <a:gd name="adj1" fmla="val -21236"/>
              <a:gd name="adj2" fmla="val -913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/>
              <a:t>Sau </a:t>
            </a:r>
            <a:r>
              <a:rPr lang="en-US" altLang="ja-JP" sz="1200" dirty="0" err="1"/>
              <a:t>khi</a:t>
            </a:r>
            <a:r>
              <a:rPr lang="en-US" altLang="ja-JP" sz="1200" dirty="0"/>
              <a:t> download file val2014.zip </a:t>
            </a:r>
            <a:r>
              <a:rPr lang="en-US" altLang="ja-JP" sz="1200" dirty="0" err="1"/>
              <a:t>xong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kiểm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tra</a:t>
            </a:r>
            <a:r>
              <a:rPr lang="en-US" altLang="ja-JP" sz="1200" dirty="0"/>
              <a:t> size </a:t>
            </a:r>
            <a:r>
              <a:rPr lang="en-US" altLang="ja-JP" sz="1200" dirty="0" err="1"/>
              <a:t>để</a:t>
            </a:r>
            <a:r>
              <a:rPr lang="en-US" altLang="ja-JP" sz="1200" dirty="0"/>
              <a:t> </a:t>
            </a:r>
            <a:r>
              <a:rPr lang="en-US" altLang="ja-JP" sz="1200" dirty="0" err="1"/>
              <a:t>xem</a:t>
            </a:r>
            <a:r>
              <a:rPr lang="en-US" altLang="ja-JP" sz="1200" dirty="0"/>
              <a:t> file </a:t>
            </a:r>
            <a:r>
              <a:rPr lang="en-US" altLang="ja-JP" sz="1200" dirty="0" err="1"/>
              <a:t>có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bị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thiếu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không</a:t>
            </a:r>
            <a:r>
              <a:rPr lang="en-US" altLang="ja-JP" sz="1200" dirty="0"/>
              <a:t>?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050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BA42E-748B-4173-992B-7B5C179A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72" y="0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Giải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thích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r>
              <a:rPr kumimoji="1" lang="en-US" altLang="ja-JP" dirty="0"/>
              <a:t> notebook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E0E20-B7D1-423A-AD6A-049AD88AF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77" y="1247639"/>
            <a:ext cx="3901581" cy="1085355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File Mask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gì</a:t>
            </a:r>
            <a:r>
              <a:rPr lang="en-US" altLang="ja-JP" dirty="0"/>
              <a:t>? </a:t>
            </a:r>
          </a:p>
          <a:p>
            <a:pPr marL="0" indent="0">
              <a:buNone/>
            </a:pPr>
            <a:r>
              <a:rPr lang="en-US" altLang="ja-JP" dirty="0" err="1"/>
              <a:t>Nó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gi</a:t>
            </a:r>
            <a:r>
              <a:rPr lang="en-US" altLang="ja-JP" dirty="0"/>
              <a:t>?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C5DB0B-7906-4D0C-9A3A-FAEF3A20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36" y="2230472"/>
            <a:ext cx="3962953" cy="452500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14E9B1A-4204-4C21-9D2D-D9CF63B2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246" y="2405937"/>
            <a:ext cx="2448267" cy="2219635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413AEF4A-3E9A-4B9C-8580-4487191CB215}"/>
              </a:ext>
            </a:extLst>
          </p:cNvPr>
          <p:cNvSpPr txBox="1">
            <a:spLocks/>
          </p:cNvSpPr>
          <p:nvPr/>
        </p:nvSpPr>
        <p:spPr>
          <a:xfrm>
            <a:off x="5350967" y="1430043"/>
            <a:ext cx="5725487" cy="802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HeatMap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gì</a:t>
            </a:r>
            <a:r>
              <a:rPr lang="en-US" altLang="ja-JP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Nó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gì</a:t>
            </a:r>
            <a:r>
              <a:rPr lang="en-US" altLang="ja-JP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968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E087CC4-A075-4FCB-871C-1B28A10E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602" y="1861031"/>
            <a:ext cx="3293937" cy="329393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FD3B33-2AFB-4EA8-BEE0-67B0EFF25331}"/>
              </a:ext>
            </a:extLst>
          </p:cNvPr>
          <p:cNvSpPr txBox="1"/>
          <p:nvPr/>
        </p:nvSpPr>
        <p:spPr>
          <a:xfrm>
            <a:off x="7589240" y="1337811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Virus</a:t>
            </a:r>
            <a:endParaRPr kumimoji="1" lang="ja-JP" altLang="en-US" sz="2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5B61254-C0DB-4EFE-89CA-D7FB60E4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15" y="2038156"/>
            <a:ext cx="2781688" cy="2781688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74DD371-4FEE-4B02-9749-B7722FB40D49}"/>
              </a:ext>
            </a:extLst>
          </p:cNvPr>
          <p:cNvCxnSpPr>
            <a:cxnSpLocks/>
          </p:cNvCxnSpPr>
          <p:nvPr/>
        </p:nvCxnSpPr>
        <p:spPr>
          <a:xfrm flipH="1">
            <a:off x="3372375" y="3298274"/>
            <a:ext cx="32982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0AF381-237A-4C34-9085-40EDF6EFF969}"/>
              </a:ext>
            </a:extLst>
          </p:cNvPr>
          <p:cNvSpPr txBox="1"/>
          <p:nvPr/>
        </p:nvSpPr>
        <p:spPr>
          <a:xfrm>
            <a:off x="4082463" y="2441196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Ngăn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chặn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 err="1"/>
              <a:t>cái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thiết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8C5F4D-C5FA-4354-BD41-BFE4D817122C}"/>
              </a:ext>
            </a:extLst>
          </p:cNvPr>
          <p:cNvSpPr txBox="1"/>
          <p:nvPr/>
        </p:nvSpPr>
        <p:spPr>
          <a:xfrm>
            <a:off x="2035549" y="11303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Mask</a:t>
            </a:r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EF9058-E02B-40B2-95B5-C522F4FFBE19}"/>
              </a:ext>
            </a:extLst>
          </p:cNvPr>
          <p:cNvCxnSpPr/>
          <p:nvPr/>
        </p:nvCxnSpPr>
        <p:spPr>
          <a:xfrm>
            <a:off x="2625754" y="1499706"/>
            <a:ext cx="352338" cy="146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8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A2711-79A6-4344-B350-03877CF6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707" y="52391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Mask file: </a:t>
            </a:r>
            <a:r>
              <a:rPr lang="en-US" altLang="ja-JP" sz="3200" dirty="0" err="1"/>
              <a:t>là</a:t>
            </a:r>
            <a:r>
              <a:rPr lang="en-US" altLang="ja-JP" sz="3200" dirty="0"/>
              <a:t> file </a:t>
            </a:r>
            <a:r>
              <a:rPr lang="en-US" altLang="ja-JP" sz="3200" dirty="0" err="1">
                <a:solidFill>
                  <a:srgbClr val="FF0000"/>
                </a:solidFill>
              </a:rPr>
              <a:t>đánh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dấu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những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vùng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không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cần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thiết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/>
              <a:t>khi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học</a:t>
            </a:r>
            <a:r>
              <a:rPr lang="en-US" altLang="ja-JP" sz="3200" dirty="0"/>
              <a:t> (</a:t>
            </a:r>
            <a:r>
              <a:rPr lang="en-US" altLang="ja-JP" sz="3200" dirty="0" err="1"/>
              <a:t>không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tính</a:t>
            </a:r>
            <a:r>
              <a:rPr lang="en-US" altLang="ja-JP" sz="3200" dirty="0"/>
              <a:t> loss </a:t>
            </a:r>
            <a:r>
              <a:rPr lang="en-US" altLang="ja-JP" sz="3200" dirty="0" err="1"/>
              <a:t>tại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những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vùng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đó</a:t>
            </a:r>
            <a:r>
              <a:rPr lang="en-US" altLang="ja-JP" sz="3200" dirty="0"/>
              <a:t>)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CE1D8BA-7C4C-45C9-AAC4-8556BBB8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22" y="678793"/>
            <a:ext cx="3577185" cy="22692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E028C59-E33B-40AD-B7E3-3673B1D3E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07" y="675498"/>
            <a:ext cx="3586018" cy="22692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0863A8-AF01-44EB-B607-C954D574DE41}"/>
              </a:ext>
            </a:extLst>
          </p:cNvPr>
          <p:cNvSpPr txBox="1"/>
          <p:nvPr/>
        </p:nvSpPr>
        <p:spPr>
          <a:xfrm>
            <a:off x="1728903" y="303195"/>
            <a:ext cx="3092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nn-NO" altLang="ja-JP" sz="1000" dirty="0"/>
              <a:t>/data/val2014/COCO_val2014_000000000488.jpg</a:t>
            </a:r>
            <a:endParaRPr kumimoji="1" lang="ja-JP" altLang="en-US" sz="1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8F5B69-9B5B-4527-97B5-115A8E029161}"/>
              </a:ext>
            </a:extLst>
          </p:cNvPr>
          <p:cNvSpPr txBox="1"/>
          <p:nvPr/>
        </p:nvSpPr>
        <p:spPr>
          <a:xfrm>
            <a:off x="6343361" y="293309"/>
            <a:ext cx="3470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nn-NO" altLang="ja-JP" sz="1000" dirty="0"/>
              <a:t>/data/mask/val2014/COCO_val2014_000000000488.jpg</a:t>
            </a:r>
            <a:endParaRPr kumimoji="1" lang="ja-JP" altLang="en-US" sz="1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B5BEE2E-6376-4BF8-BD27-A7B73D288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658" y="3057725"/>
            <a:ext cx="3248320" cy="2065157"/>
          </a:xfrm>
          <a:prstGeom prst="rect">
            <a:avLst/>
          </a:prstGeom>
        </p:spPr>
      </p:pic>
      <p:sp>
        <p:nvSpPr>
          <p:cNvPr id="13" name="矢印: 三方向 12">
            <a:extLst>
              <a:ext uri="{FF2B5EF4-FFF2-40B4-BE49-F238E27FC236}">
                <a16:creationId xmlns:a16="http://schemas.microsoft.com/office/drawing/2014/main" id="{331ACD45-EB04-47D9-8D63-4CC4E75CCEB7}"/>
              </a:ext>
            </a:extLst>
          </p:cNvPr>
          <p:cNvSpPr/>
          <p:nvPr/>
        </p:nvSpPr>
        <p:spPr>
          <a:xfrm rot="10800000">
            <a:off x="5174230" y="2507899"/>
            <a:ext cx="872654" cy="44017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27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995AD7F-71CD-42FC-BC43-878D7553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37" y="746076"/>
            <a:ext cx="3577185" cy="226927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C8F63F0-7C2A-4621-8A33-315DE425A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262" y="746076"/>
            <a:ext cx="3220713" cy="577812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44B87D-00F3-45EC-9D52-47FF704563B6}"/>
              </a:ext>
            </a:extLst>
          </p:cNvPr>
          <p:cNvSpPr txBox="1"/>
          <p:nvPr/>
        </p:nvSpPr>
        <p:spPr>
          <a:xfrm>
            <a:off x="3497951" y="300373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gốc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dấu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CoCo.json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469E6A-136C-4B07-B7B9-830A21367F4B}"/>
              </a:ext>
            </a:extLst>
          </p:cNvPr>
          <p:cNvCxnSpPr/>
          <p:nvPr/>
        </p:nvCxnSpPr>
        <p:spPr>
          <a:xfrm flipV="1">
            <a:off x="3883845" y="1963195"/>
            <a:ext cx="2869035" cy="2516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170BF5-C694-451C-B83E-BC19E0C25FE5}"/>
              </a:ext>
            </a:extLst>
          </p:cNvPr>
          <p:cNvSpPr txBox="1"/>
          <p:nvPr/>
        </p:nvSpPr>
        <p:spPr>
          <a:xfrm>
            <a:off x="4656329" y="1696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mắt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368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6F12C6FA-8AEA-4868-BCE2-56752D4A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307" y="522139"/>
            <a:ext cx="3577185" cy="226927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995AD7F-71CD-42FC-BC43-878D7553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89" y="522141"/>
            <a:ext cx="3577185" cy="22692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F28FCE-8D82-4DA4-A318-0BCA54488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89" y="3429000"/>
            <a:ext cx="3577185" cy="226927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F376F8D-CF9B-46C6-A06F-DDDE7AF2B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197" y="913723"/>
            <a:ext cx="1514686" cy="1486107"/>
          </a:xfrm>
          <a:prstGeom prst="rect">
            <a:avLst/>
          </a:prstGeom>
        </p:spPr>
      </p:pic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1C44B07A-4506-4D29-ACC6-79C34A11056B}"/>
              </a:ext>
            </a:extLst>
          </p:cNvPr>
          <p:cNvSpPr/>
          <p:nvPr/>
        </p:nvSpPr>
        <p:spPr>
          <a:xfrm>
            <a:off x="8061649" y="1903444"/>
            <a:ext cx="111967" cy="10263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7DF2767A-1BDA-44D3-8E6B-98E1A646F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197" y="3715117"/>
            <a:ext cx="1514686" cy="148610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C0DC086-D313-4661-AE9D-ED8ACB5F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306" y="587453"/>
            <a:ext cx="3577185" cy="2269277"/>
          </a:xfrm>
          <a:prstGeom prst="rect">
            <a:avLst/>
          </a:prstGeom>
        </p:spPr>
      </p:pic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D11929B3-4986-4AB6-80F5-ACD2017F0438}"/>
              </a:ext>
            </a:extLst>
          </p:cNvPr>
          <p:cNvSpPr/>
          <p:nvPr/>
        </p:nvSpPr>
        <p:spPr>
          <a:xfrm>
            <a:off x="8061648" y="1968758"/>
            <a:ext cx="111967" cy="10263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93093370-F0A4-4D22-96BD-8B5354AA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306" y="3591910"/>
            <a:ext cx="3577185" cy="2269277"/>
          </a:xfrm>
          <a:prstGeom prst="rect">
            <a:avLst/>
          </a:prstGeom>
        </p:spPr>
      </p:pic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8EBD3F0B-2919-4582-9DEC-13E0173DB5F0}"/>
              </a:ext>
            </a:extLst>
          </p:cNvPr>
          <p:cNvSpPr/>
          <p:nvPr/>
        </p:nvSpPr>
        <p:spPr>
          <a:xfrm>
            <a:off x="8061648" y="4973215"/>
            <a:ext cx="111967" cy="10263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A563D29D-9485-4985-B3FD-1E2E40C0A977}"/>
              </a:ext>
            </a:extLst>
          </p:cNvPr>
          <p:cNvSpPr/>
          <p:nvPr/>
        </p:nvSpPr>
        <p:spPr>
          <a:xfrm>
            <a:off x="8117631" y="1852126"/>
            <a:ext cx="111967" cy="102636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7F96DC03-8295-4EBD-AAD6-1E2AC2F3FFE2}"/>
              </a:ext>
            </a:extLst>
          </p:cNvPr>
          <p:cNvSpPr/>
          <p:nvPr/>
        </p:nvSpPr>
        <p:spPr>
          <a:xfrm>
            <a:off x="8173614" y="4623912"/>
            <a:ext cx="111967" cy="102636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4E05E50-CF16-40DE-A2F7-08F72938012F}"/>
              </a:ext>
            </a:extLst>
          </p:cNvPr>
          <p:cNvSpPr txBox="1"/>
          <p:nvPr/>
        </p:nvSpPr>
        <p:spPr>
          <a:xfrm>
            <a:off x="5318449" y="52213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AI 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986376E-41F4-4350-9566-9C1ED6459EEA}"/>
              </a:ext>
            </a:extLst>
          </p:cNvPr>
          <p:cNvSpPr txBox="1"/>
          <p:nvPr/>
        </p:nvSpPr>
        <p:spPr>
          <a:xfrm>
            <a:off x="5318448" y="32443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AI 2</a:t>
            </a:r>
            <a:endParaRPr kumimoji="1" lang="ja-JP" altLang="en-US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868B2BB3-3033-40AE-BA6D-061E4FF867AE}"/>
              </a:ext>
            </a:extLst>
          </p:cNvPr>
          <p:cNvSpPr/>
          <p:nvPr/>
        </p:nvSpPr>
        <p:spPr>
          <a:xfrm>
            <a:off x="6941975" y="2791416"/>
            <a:ext cx="1887709" cy="637584"/>
          </a:xfrm>
          <a:prstGeom prst="wedgeRoundRectCallout">
            <a:avLst>
              <a:gd name="adj1" fmla="val 11911"/>
              <a:gd name="adj2" fmla="val -1614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Vị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trí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đánh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dấu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của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mắt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7A636939-67BA-469A-B05D-C101F720F92B}"/>
              </a:ext>
            </a:extLst>
          </p:cNvPr>
          <p:cNvSpPr/>
          <p:nvPr/>
        </p:nvSpPr>
        <p:spPr>
          <a:xfrm>
            <a:off x="8397551" y="678021"/>
            <a:ext cx="1887709" cy="637584"/>
          </a:xfrm>
          <a:prstGeom prst="wedgeRoundRectCallout">
            <a:avLst>
              <a:gd name="adj1" fmla="val -58277"/>
              <a:gd name="adj2" fmla="val 1239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Vị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trí</a:t>
            </a:r>
            <a:r>
              <a:rPr lang="en-US" altLang="ja-JP" dirty="0">
                <a:solidFill>
                  <a:schemeClr val="tx1"/>
                </a:solidFill>
              </a:rPr>
              <a:t> con AI </a:t>
            </a:r>
            <a:r>
              <a:rPr lang="en-US" altLang="ja-JP" dirty="0" err="1">
                <a:solidFill>
                  <a:schemeClr val="tx1"/>
                </a:solidFill>
              </a:rPr>
              <a:t>tính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toán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5D4035FD-939D-4DD3-AD69-B2178E774778}"/>
              </a:ext>
            </a:extLst>
          </p:cNvPr>
          <p:cNvSpPr/>
          <p:nvPr/>
        </p:nvSpPr>
        <p:spPr>
          <a:xfrm>
            <a:off x="2447161" y="5973941"/>
            <a:ext cx="6727371" cy="62242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 AI </a:t>
            </a:r>
            <a:r>
              <a:rPr kumimoji="1" lang="en-US" altLang="ja-JP" dirty="0" err="1"/>
              <a:t>nào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minh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hơn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998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3853B86-A916-4A5D-A293-BF062D4C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37" y="746076"/>
            <a:ext cx="3577185" cy="226927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1AA355-46F6-404E-9D71-731D82FC7A3B}"/>
              </a:ext>
            </a:extLst>
          </p:cNvPr>
          <p:cNvSpPr txBox="1"/>
          <p:nvPr/>
        </p:nvSpPr>
        <p:spPr>
          <a:xfrm>
            <a:off x="3497951" y="300373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gốc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dấu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CoCo.json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E2D2B1-37FE-41A9-9F82-BF41AA9F43DC}"/>
              </a:ext>
            </a:extLst>
          </p:cNvPr>
          <p:cNvCxnSpPr>
            <a:cxnSpLocks/>
          </p:cNvCxnSpPr>
          <p:nvPr/>
        </p:nvCxnSpPr>
        <p:spPr>
          <a:xfrm flipV="1">
            <a:off x="3883845" y="1987420"/>
            <a:ext cx="2772648" cy="22744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58E348-60A7-46DB-858D-DFE6B1F7125F}"/>
              </a:ext>
            </a:extLst>
          </p:cNvPr>
          <p:cNvSpPr txBox="1"/>
          <p:nvPr/>
        </p:nvSpPr>
        <p:spPr>
          <a:xfrm>
            <a:off x="4656329" y="1696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mắt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035F252-6F64-4BF3-B306-A3182A050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263" y="746077"/>
            <a:ext cx="2772648" cy="4974270"/>
          </a:xfrm>
          <a:prstGeom prst="rect">
            <a:avLst/>
          </a:prstGeom>
        </p:spPr>
      </p:pic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A10AB599-B4E4-4D82-90DA-B036EA4D9BD1}"/>
              </a:ext>
            </a:extLst>
          </p:cNvPr>
          <p:cNvSpPr/>
          <p:nvPr/>
        </p:nvSpPr>
        <p:spPr>
          <a:xfrm>
            <a:off x="2585814" y="3328437"/>
            <a:ext cx="6727371" cy="62242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dấu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ăn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tịt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biệt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r>
              <a:rPr lang="en-US" altLang="ja-JP" dirty="0"/>
              <a:t> </a:t>
            </a:r>
            <a:r>
              <a:rPr lang="en-US" altLang="ja-JP" dirty="0" err="1"/>
              <a:t>ông</a:t>
            </a:r>
            <a:r>
              <a:rPr lang="en-US" altLang="ja-JP" dirty="0"/>
              <a:t> </a:t>
            </a:r>
            <a:r>
              <a:rPr lang="en-US" altLang="ja-JP" dirty="0" err="1"/>
              <a:t>sai</a:t>
            </a:r>
            <a:r>
              <a:rPr lang="en-US" altLang="ja-JP" dirty="0"/>
              <a:t> </a:t>
            </a:r>
            <a:r>
              <a:rPr lang="en-US" altLang="ja-JP" dirty="0" err="1"/>
              <a:t>ít</a:t>
            </a:r>
            <a:r>
              <a:rPr lang="en-US" altLang="ja-JP" dirty="0"/>
              <a:t>, </a:t>
            </a:r>
            <a:r>
              <a:rPr lang="en-US" altLang="ja-JP" dirty="0" err="1"/>
              <a:t>ông</a:t>
            </a:r>
            <a:r>
              <a:rPr lang="en-US" altLang="ja-JP" dirty="0"/>
              <a:t> </a:t>
            </a:r>
            <a:r>
              <a:rPr lang="en-US" altLang="ja-JP" dirty="0" err="1"/>
              <a:t>sai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endParaRPr kumimoji="1" lang="ja-JP" altLang="en-US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7FB52D15-8E81-4306-8D28-48F9F25BC75F}"/>
              </a:ext>
            </a:extLst>
          </p:cNvPr>
          <p:cNvSpPr/>
          <p:nvPr/>
        </p:nvSpPr>
        <p:spPr>
          <a:xfrm>
            <a:off x="2548145" y="5899816"/>
            <a:ext cx="6727371" cy="62242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Heat Map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dấu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giá</a:t>
            </a:r>
            <a:r>
              <a:rPr kumimoji="1" lang="en-US" altLang="ja-JP" dirty="0"/>
              <a:t> AI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học</a:t>
            </a:r>
            <a:endParaRPr kumimoji="1" lang="ja-JP" altLang="en-US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BFB4883A-5829-4266-A5D9-AC4DF9819C07}"/>
              </a:ext>
            </a:extLst>
          </p:cNvPr>
          <p:cNvSpPr/>
          <p:nvPr/>
        </p:nvSpPr>
        <p:spPr>
          <a:xfrm>
            <a:off x="5673012" y="4090822"/>
            <a:ext cx="552977" cy="558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CA6152-A810-4B81-AB48-B56C5093E209}"/>
              </a:ext>
            </a:extLst>
          </p:cNvPr>
          <p:cNvSpPr txBox="1"/>
          <p:nvPr/>
        </p:nvSpPr>
        <p:spPr>
          <a:xfrm>
            <a:off x="3766675" y="474067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Heat Map</a:t>
            </a:r>
            <a:endParaRPr kumimoji="1" lang="ja-JP" altLang="en-US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38D6A14-073F-49E8-A1DB-FE21CB486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17" y="4049523"/>
            <a:ext cx="1932058" cy="17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1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2BBCC-B162-46D8-86E7-2ED5D3AE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Chuẩn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FE4E97-1800-4F2A-831E-84C23BCE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Tìm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khóa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Covolutional</a:t>
            </a:r>
            <a:r>
              <a:rPr kumimoji="1" lang="en-US" altLang="ja-JP" dirty="0"/>
              <a:t> Neural </a:t>
            </a:r>
          </a:p>
          <a:p>
            <a:pPr lvl="2"/>
            <a:r>
              <a:rPr lang="en-US" altLang="ja-JP" dirty="0" err="1"/>
              <a:t>Chiết</a:t>
            </a:r>
            <a:r>
              <a:rPr lang="en-US" altLang="ja-JP" dirty="0"/>
              <a:t> </a:t>
            </a:r>
            <a:r>
              <a:rPr lang="en-US" altLang="ja-JP" dirty="0" err="1"/>
              <a:t>suất</a:t>
            </a:r>
            <a:r>
              <a:rPr lang="en-US" altLang="ja-JP" dirty="0"/>
              <a:t> </a:t>
            </a:r>
            <a:r>
              <a:rPr lang="en-US" altLang="ja-JP" dirty="0" err="1"/>
              <a:t>đặc</a:t>
            </a:r>
            <a:r>
              <a:rPr lang="en-US" altLang="ja-JP" dirty="0"/>
              <a:t> </a:t>
            </a:r>
            <a:r>
              <a:rPr lang="en-US" altLang="ja-JP" dirty="0" err="1"/>
              <a:t>trưng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endParaRPr kumimoji="1" lang="en-US" altLang="ja-JP" dirty="0"/>
          </a:p>
          <a:p>
            <a:pPr lvl="1"/>
            <a:r>
              <a:rPr lang="en-US" altLang="ja-JP" dirty="0"/>
              <a:t>Pooling Layer</a:t>
            </a:r>
          </a:p>
          <a:p>
            <a:pPr lvl="2"/>
            <a:r>
              <a:rPr lang="en-US" altLang="ja-JP" dirty="0" err="1"/>
              <a:t>Giảm</a:t>
            </a:r>
            <a:r>
              <a:rPr lang="en-US" altLang="ja-JP" dirty="0"/>
              <a:t> </a:t>
            </a:r>
            <a:r>
              <a:rPr lang="en-US" altLang="ja-JP" dirty="0" err="1"/>
              <a:t>chiều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endParaRPr lang="en-US" altLang="ja-JP" dirty="0"/>
          </a:p>
          <a:p>
            <a:pPr lvl="1"/>
            <a:r>
              <a:rPr lang="en-US" altLang="ja-JP" dirty="0" err="1"/>
              <a:t>Relu</a:t>
            </a:r>
            <a:endParaRPr lang="en-US" altLang="ja-JP" dirty="0"/>
          </a:p>
          <a:p>
            <a:pPr lvl="2"/>
            <a:r>
              <a:rPr lang="en-US" altLang="ja-JP" dirty="0" err="1"/>
              <a:t>Hàm</a:t>
            </a:r>
            <a:r>
              <a:rPr lang="en-US" altLang="ja-JP" dirty="0"/>
              <a:t> activation</a:t>
            </a:r>
          </a:p>
          <a:p>
            <a:pPr lvl="1"/>
            <a:r>
              <a:rPr kumimoji="1" lang="en-US" altLang="ja-JP" dirty="0"/>
              <a:t>VGG</a:t>
            </a:r>
            <a:endParaRPr lang="en-US" altLang="ja-JP" dirty="0"/>
          </a:p>
          <a:p>
            <a:pPr lvl="2"/>
            <a:r>
              <a:rPr kumimoji="1" lang="en-US" altLang="ja-JP" dirty="0"/>
              <a:t>1 </a:t>
            </a:r>
            <a:r>
              <a:rPr kumimoji="1" lang="en-US" altLang="ja-JP" dirty="0" err="1"/>
              <a:t>mạng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tiêu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convolutional neural network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2166EA8-8BD3-4BD2-BADC-E01B9D6F1A3A}"/>
              </a:ext>
            </a:extLst>
          </p:cNvPr>
          <p:cNvCxnSpPr/>
          <p:nvPr/>
        </p:nvCxnSpPr>
        <p:spPr>
          <a:xfrm>
            <a:off x="5394121" y="4244829"/>
            <a:ext cx="1367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AEC0D4F-6FF0-4DE0-AD6B-85FFDCB53022}"/>
              </a:ext>
            </a:extLst>
          </p:cNvPr>
          <p:cNvCxnSpPr>
            <a:cxnSpLocks/>
          </p:cNvCxnSpPr>
          <p:nvPr/>
        </p:nvCxnSpPr>
        <p:spPr>
          <a:xfrm flipV="1">
            <a:off x="6761527" y="3280095"/>
            <a:ext cx="988788" cy="96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661</Words>
  <Application>Microsoft Office PowerPoint</Application>
  <PresentationFormat>ワイド画面</PresentationFormat>
  <Paragraphs>178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Xây dựng model OpenPose bằng Pytorch</vt:lpstr>
      <vt:lpstr>Dữ liệu sau khi thực hiện make_folders_and_data_downloads.ipynb</vt:lpstr>
      <vt:lpstr>Giải thích về DataLoader notebook</vt:lpstr>
      <vt:lpstr>PowerPoint プレゼンテーション</vt:lpstr>
      <vt:lpstr>Mask file: là file đánh dấu những vùng không cần thiết khi học (không tính loss tại những vùng đó)</vt:lpstr>
      <vt:lpstr>PowerPoint プレゼンテーション</vt:lpstr>
      <vt:lpstr>PowerPoint プレゼンテーション</vt:lpstr>
      <vt:lpstr>PowerPoint プレゼンテーション</vt:lpstr>
      <vt:lpstr>Chuẩn bị</vt:lpstr>
      <vt:lpstr>Convolutional Neural Network và thầy bói xem voi</vt:lpstr>
      <vt:lpstr>Feature Module</vt:lpstr>
      <vt:lpstr>Stage Module</vt:lpstr>
      <vt:lpstr>PowerPoint プレゼンテーション</vt:lpstr>
      <vt:lpstr>Công việc tuần tiếp theo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191</cp:revision>
  <dcterms:created xsi:type="dcterms:W3CDTF">2020-12-27T02:50:47Z</dcterms:created>
  <dcterms:modified xsi:type="dcterms:W3CDTF">2021-03-28T07:39:51Z</dcterms:modified>
</cp:coreProperties>
</file>