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6" r:id="rId10"/>
    <p:sldId id="267" r:id="rId11"/>
    <p:sldId id="262" r:id="rId12"/>
    <p:sldId id="265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7A2CE-1FCA-4BCB-B79C-F443D376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21AC75-E97E-477B-BB07-C2992013E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EC1AA2-83B2-40FE-9A58-C79A5B43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85254A-4937-4296-AB41-CD11755D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AB8C81-B306-4409-A91D-7B638875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25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97FC3-3032-409A-AFF0-871604D2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E5BFEE-F422-4971-B924-7B6225232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E0DF9E-2CC8-4256-80FA-98EBA22C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7519B3-B6E1-470E-86DC-76A22708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8B6A89-BFDA-4A46-BA0E-24B03FEF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3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FDA660-E605-48E2-ADF3-5E9FA951D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E9B8B0-5CB5-4527-A045-5389607F7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F7FF10-6416-4BE1-8A75-555CB836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3C3D7E-E611-479B-853B-C04617C7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B2EDAC-0EC0-4C8E-B076-27C765AC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00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4841E-0300-47C3-B071-F6CC1EDE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7576C-8CE2-421E-A393-5CF90586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6728E-A9E0-469E-874F-EE396384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662EAA-7215-4A98-B802-484430E4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323EE-242A-4CFA-89B0-A2AD5B1C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10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2F1699-6A16-4A08-B4AB-1DA63C60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E5F173-A89C-47B5-A027-41B23647F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905F0-4921-40B8-BA4F-C74E8A87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2DE643-94E4-4495-93B9-5A6AE9B4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B739C-EBBF-4457-8EB2-BFD9BE3D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3E78C-2965-4F04-A123-6F8D168C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6284BC-C2A3-452D-83D4-67AD427BC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762B35-D8B7-4D77-80B5-9EC4FD42D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AA8396-C983-4BAA-B31A-41AEBDA1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0280DA-8BD5-4490-9857-08108435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A1667B-A602-47A0-8C67-E77FFAC1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74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091E08-E859-4365-82B6-634C4C6F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7641FC-E0EA-484B-8D13-9809EE79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B271CF-C316-4731-87A0-AB30EBCA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9F4930-CF42-445F-95FA-8082DA336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DA2950-6E7A-453B-B66D-23D16182A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408E32-E0C4-4DB6-8C29-B4E874F9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707FB8-6096-4CFB-80A7-17787AED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D0B921-657F-405F-BE5A-6B5F0C4B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84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07624-FBFF-4AC9-BD1E-88C34A36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3B9E10-5AC2-49FB-9BB6-B03BC89C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8F9A96D-1ADD-418C-A2EB-FCB3718B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5E7958-B75A-46DF-9C6B-16E66137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81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46D5DA2-6232-4093-8FCE-B6E95300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1B20E0-3921-40E8-BA94-A73641A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3A5612-E817-45D3-BE9C-20A2C01B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41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99F6BA-C907-44CB-BDC3-6541A498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F25C1E-B821-4728-870D-3D296835B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01B111-DC5B-47C1-90B8-648C37BFF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3ED97D-F7C6-469A-98A8-6E624F04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A957F0-66D2-4949-B677-0E1F299A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863FB0-0ACD-4AB0-B905-C51C82BE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77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F88E1-3435-452E-9CDA-BFC147CA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631693-DF4A-442E-AF2F-8CDDA0CDE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72E263-623F-4D46-BF50-164AF90AA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7E8BAA-6D0C-474C-97D4-0F210E1F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B78311-6D2F-45EE-BD2C-992202CF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5B1DF8-58E9-4DD9-A0E0-287D63EA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23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FD1FD1-874C-470B-85F5-B25E164B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22B7ED-87F2-47F5-94B1-9F134FBEF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3B3F82-4B1F-44DC-A3E4-63CCE9F3A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989754-98CC-42C2-AAC3-1221848F4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378097-D6DA-4E16-85C4-C6C42CBA9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91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swithcode.com/task/pose-estim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W6nZXeWlGM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912EA-EC62-48E8-8430-C2E2CDF27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Xây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dựng</a:t>
            </a:r>
            <a:r>
              <a:rPr kumimoji="1" lang="en-US" altLang="ja-JP" dirty="0"/>
              <a:t> model </a:t>
            </a:r>
            <a:r>
              <a:rPr kumimoji="1" lang="en-US" altLang="ja-JP" dirty="0" err="1"/>
              <a:t>OpenPose</a:t>
            </a:r>
            <a:br>
              <a:rPr kumimoji="1" lang="en-US" altLang="ja-JP" dirty="0"/>
            </a:br>
            <a:r>
              <a:rPr kumimoji="1" lang="en-US" altLang="ja-JP" dirty="0" err="1"/>
              <a:t>bằng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Pytorch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66A4EE-E252-49A7-918E-86C24EDC7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3/21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00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ADC3BB-E88A-4A23-973F-687C68E34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Open Pose Overview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31198D-278A-4B76-8711-4672334B2040}"/>
              </a:ext>
            </a:extLst>
          </p:cNvPr>
          <p:cNvCxnSpPr>
            <a:cxnSpLocks/>
          </p:cNvCxnSpPr>
          <p:nvPr/>
        </p:nvCxnSpPr>
        <p:spPr>
          <a:xfrm flipV="1">
            <a:off x="3091845" y="2777817"/>
            <a:ext cx="7337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8DCBB95-524B-402F-B1F1-19681D733B81}"/>
              </a:ext>
            </a:extLst>
          </p:cNvPr>
          <p:cNvSpPr txBox="1"/>
          <p:nvPr/>
        </p:nvSpPr>
        <p:spPr>
          <a:xfrm>
            <a:off x="2986678" y="240848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Resize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7E4DB08-435D-4F86-A4A3-6AC10932B90E}"/>
              </a:ext>
            </a:extLst>
          </p:cNvPr>
          <p:cNvCxnSpPr>
            <a:cxnSpLocks/>
          </p:cNvCxnSpPr>
          <p:nvPr/>
        </p:nvCxnSpPr>
        <p:spPr>
          <a:xfrm flipV="1">
            <a:off x="5520915" y="2777818"/>
            <a:ext cx="16201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691E5F3-7A88-4BA1-B771-AF3E81F2BD7E}"/>
              </a:ext>
            </a:extLst>
          </p:cNvPr>
          <p:cNvSpPr txBox="1"/>
          <p:nvPr/>
        </p:nvSpPr>
        <p:spPr>
          <a:xfrm>
            <a:off x="5482995" y="2319194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OpenPose</a:t>
            </a:r>
            <a:r>
              <a:rPr kumimoji="1" lang="en-US" altLang="ja-JP" dirty="0"/>
              <a:t> Net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C1CA287-91EE-46A8-A60D-EBEAA0BF24EC}"/>
              </a:ext>
            </a:extLst>
          </p:cNvPr>
          <p:cNvSpPr txBox="1"/>
          <p:nvPr/>
        </p:nvSpPr>
        <p:spPr>
          <a:xfrm>
            <a:off x="3825551" y="186927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368 x 368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9F607E9-B053-4383-8FA5-28540705DCEE}"/>
              </a:ext>
            </a:extLst>
          </p:cNvPr>
          <p:cNvSpPr txBox="1"/>
          <p:nvPr/>
        </p:nvSpPr>
        <p:spPr>
          <a:xfrm>
            <a:off x="7269546" y="397773"/>
            <a:ext cx="3506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19 x 368 x 368: </a:t>
            </a:r>
            <a:r>
              <a:rPr lang="en-US" altLang="ja-JP" dirty="0" err="1"/>
              <a:t>mỗi</a:t>
            </a:r>
            <a:r>
              <a:rPr lang="en-US" altLang="ja-JP" dirty="0"/>
              <a:t> </a:t>
            </a:r>
            <a:r>
              <a:rPr lang="en-US" altLang="ja-JP" dirty="0" err="1"/>
              <a:t>điểm</a:t>
            </a:r>
            <a:r>
              <a:rPr lang="en-US" altLang="ja-JP" dirty="0"/>
              <a:t> </a:t>
            </a:r>
            <a:r>
              <a:rPr lang="en-US" altLang="ja-JP" dirty="0" err="1"/>
              <a:t>ảnh</a:t>
            </a:r>
            <a:r>
              <a:rPr lang="en-US" altLang="ja-JP" dirty="0"/>
              <a:t> </a:t>
            </a:r>
            <a:r>
              <a:rPr lang="en-US" altLang="ja-JP" dirty="0" err="1"/>
              <a:t>thuộc</a:t>
            </a:r>
            <a:r>
              <a:rPr lang="en-US" altLang="ja-JP" dirty="0"/>
              <a:t> </a:t>
            </a:r>
            <a:r>
              <a:rPr lang="en-US" altLang="ja-JP" dirty="0" err="1"/>
              <a:t>bộ</a:t>
            </a:r>
            <a:r>
              <a:rPr lang="en-US" altLang="ja-JP" dirty="0"/>
              <a:t> </a:t>
            </a:r>
            <a:r>
              <a:rPr lang="en-US" altLang="ja-JP" dirty="0" err="1"/>
              <a:t>phậnn</a:t>
            </a:r>
            <a:r>
              <a:rPr kumimoji="1" lang="en-US" altLang="ja-JP" dirty="0" err="1"/>
              <a:t>ào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thể</a:t>
            </a:r>
            <a:r>
              <a:rPr kumimoji="1" lang="en-US" altLang="ja-JP" dirty="0"/>
              <a:t> </a:t>
            </a:r>
          </a:p>
          <a:p>
            <a:r>
              <a:rPr kumimoji="1" lang="en-US" altLang="ja-JP" dirty="0"/>
              <a:t>38 x 368 x 368: </a:t>
            </a:r>
            <a:r>
              <a:rPr kumimoji="1" lang="en-US" altLang="ja-JP" dirty="0" err="1"/>
              <a:t>mỗi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điểm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ảnh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thuộc</a:t>
            </a:r>
            <a:r>
              <a:rPr kumimoji="1" lang="en-US" altLang="ja-JP" dirty="0"/>
              <a:t> part(link ) </a:t>
            </a:r>
            <a:r>
              <a:rPr kumimoji="1" lang="en-US" altLang="ja-JP" dirty="0" err="1"/>
              <a:t>nào</a:t>
            </a:r>
            <a:endParaRPr kumimoji="1" lang="en-US" altLang="ja-JP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886B2CE-3E24-4799-AECD-7619677D67A3}"/>
              </a:ext>
            </a:extLst>
          </p:cNvPr>
          <p:cNvCxnSpPr>
            <a:cxnSpLocks/>
          </p:cNvCxnSpPr>
          <p:nvPr/>
        </p:nvCxnSpPr>
        <p:spPr>
          <a:xfrm>
            <a:off x="8762786" y="4017790"/>
            <a:ext cx="0" cy="64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F1A1968-B1A9-4ABC-8C8A-E139F31FC0AB}"/>
              </a:ext>
            </a:extLst>
          </p:cNvPr>
          <p:cNvSpPr txBox="1"/>
          <p:nvPr/>
        </p:nvSpPr>
        <p:spPr>
          <a:xfrm>
            <a:off x="8762786" y="4157172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Nối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bộ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phận</a:t>
            </a:r>
            <a:endParaRPr kumimoji="1" lang="ja-JP" altLang="en-US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9346A2D6-5A0D-4348-820D-7FF64680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806" y="4820952"/>
            <a:ext cx="2410161" cy="194337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687CE87-7B11-4E0A-B002-AFC716EFA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6" y="1666912"/>
            <a:ext cx="2581635" cy="207674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B911352-474F-4073-8C26-11CCB067A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915" y="2186892"/>
            <a:ext cx="1544088" cy="1242108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E114863-03BE-40A6-82B2-347255243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489" y="1598102"/>
            <a:ext cx="2448267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3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5B2F1C-5E46-40BA-8446-7E7458E2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MS Coco (</a:t>
            </a:r>
            <a:r>
              <a:rPr lang="en-US" altLang="ja-JP" dirty="0"/>
              <a:t>The Microsoft Common Objects in Context) </a:t>
            </a:r>
            <a:r>
              <a:rPr kumimoji="1" lang="en-US" altLang="ja-JP" dirty="0" err="1"/>
              <a:t>DataSet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9F4911-AA90-4530-9F81-2DEAF9041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40494" cy="4351338"/>
          </a:xfrm>
        </p:spPr>
        <p:txBody>
          <a:bodyPr/>
          <a:lstStyle/>
          <a:p>
            <a:r>
              <a:rPr kumimoji="1" lang="en-US" altLang="ja-JP" dirty="0" err="1"/>
              <a:t>DataSet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dùng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tạo</a:t>
            </a:r>
            <a:r>
              <a:rPr kumimoji="1" lang="en-US" altLang="ja-JP" dirty="0"/>
              <a:t> model </a:t>
            </a:r>
            <a:r>
              <a:rPr kumimoji="1" lang="en-US" altLang="ja-JP" dirty="0" err="1"/>
              <a:t>liên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đến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nhận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diện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hình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ảnh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A776A36-4275-4755-870E-3B63C3A04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261" y="950789"/>
            <a:ext cx="3220713" cy="577812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3E1194E-A7B5-4D01-B8DE-D7AFE8898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363" y="3676845"/>
            <a:ext cx="4330631" cy="2882576"/>
          </a:xfrm>
          <a:prstGeom prst="rect">
            <a:avLst/>
          </a:prstGeom>
        </p:spPr>
      </p:pic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8DBF6474-6149-490F-9808-F07F636D76D3}"/>
              </a:ext>
            </a:extLst>
          </p:cNvPr>
          <p:cNvSpPr/>
          <p:nvPr/>
        </p:nvSpPr>
        <p:spPr>
          <a:xfrm>
            <a:off x="8080481" y="1828560"/>
            <a:ext cx="167780" cy="13255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C783849-B5B9-4917-95B6-39306323EE04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439486" y="2491342"/>
            <a:ext cx="4640995" cy="235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568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956329-8958-4A34-89E7-49AECDD6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Bài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tập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tuần</a:t>
            </a:r>
            <a:r>
              <a:rPr kumimoji="1" lang="en-US" altLang="ja-JP" dirty="0"/>
              <a:t> 1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2DEC74-AAA0-452F-B369-E026B97CB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Đọc</a:t>
            </a:r>
            <a:r>
              <a:rPr lang="en-US" altLang="ja-JP" dirty="0"/>
              <a:t> </a:t>
            </a:r>
            <a:r>
              <a:rPr lang="en-US" altLang="ja-JP" dirty="0" err="1"/>
              <a:t>hướng</a:t>
            </a:r>
            <a:r>
              <a:rPr lang="en-US" altLang="ja-JP" dirty="0"/>
              <a:t> </a:t>
            </a:r>
            <a:r>
              <a:rPr lang="en-US" altLang="ja-JP" dirty="0" err="1"/>
              <a:t>dẫn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chạy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file </a:t>
            </a:r>
          </a:p>
          <a:p>
            <a:pPr lvl="1"/>
            <a:r>
              <a:rPr kumimoji="1" lang="en-US" altLang="ja-JP" dirty="0" err="1"/>
              <a:t>make_folders_and_data_downloads.ipynb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tải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chuẩn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bị</a:t>
            </a:r>
            <a:r>
              <a:rPr kumimoji="1" lang="en-US" altLang="ja-JP" dirty="0"/>
              <a:t> data</a:t>
            </a:r>
          </a:p>
          <a:p>
            <a:pPr lvl="1"/>
            <a:r>
              <a:rPr kumimoji="1" lang="en-US" altLang="ja-JP" dirty="0" err="1"/>
              <a:t>DataLoader.ipynb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DataLoader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8845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04804-F290-4618-BF0B-D48965B5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5BEB45-FBA4-4A79-A8BF-336CC4347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Transfer Learning </a:t>
            </a:r>
            <a:r>
              <a:rPr lang="en-US" altLang="ja-JP" dirty="0" err="1"/>
              <a:t>cho</a:t>
            </a:r>
            <a:r>
              <a:rPr lang="en-US" altLang="ja-JP" dirty="0"/>
              <a:t> Open Pose</a:t>
            </a:r>
          </a:p>
          <a:p>
            <a:pPr marL="457200" lvl="1" indent="0">
              <a:buNone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err="1"/>
              <a:t>Chất</a:t>
            </a:r>
            <a:r>
              <a:rPr lang="en-US" altLang="ja-JP" dirty="0"/>
              <a:t> </a:t>
            </a:r>
            <a:r>
              <a:rPr lang="en-US" altLang="ja-JP" dirty="0" err="1"/>
              <a:t>lượng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Open Pose</a:t>
            </a:r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State of the Art Open Pose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>
                <a:hlinkClick r:id="rId2"/>
              </a:rPr>
              <a:t>https://paperswithcode.com/task/pose-estimation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271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C7C24E-B673-4882-BD7D-245052DB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37" y="272788"/>
            <a:ext cx="5193484" cy="1325563"/>
          </a:xfrm>
        </p:spPr>
        <p:txBody>
          <a:bodyPr/>
          <a:lstStyle/>
          <a:p>
            <a:r>
              <a:rPr kumimoji="1" lang="en-US" altLang="ja-JP" dirty="0" err="1"/>
              <a:t>Giới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án</a:t>
            </a:r>
            <a:endParaRPr kumimoji="1" lang="ja-JP" altLang="en-US" dirty="0"/>
          </a:p>
        </p:txBody>
      </p:sp>
      <p:pic>
        <p:nvPicPr>
          <p:cNvPr id="3" name="オンライン メディア 2" title="Realtime Multi-Person 2D Human Pose Estimation using Part Affinity Fields, CVPR 2017 Oral">
            <a:hlinkClick r:id="" action="ppaction://media"/>
            <a:extLst>
              <a:ext uri="{FF2B5EF4-FFF2-40B4-BE49-F238E27FC236}">
                <a16:creationId xmlns:a16="http://schemas.microsoft.com/office/drawing/2014/main" id="{0905ACD8-3D2B-4674-83E7-5FC4440B80E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09473" y="1763486"/>
            <a:ext cx="6985573" cy="394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1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997504-509A-42FC-A570-ECEAB665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Chuẩn</a:t>
            </a:r>
            <a:r>
              <a:rPr lang="en-US" altLang="ja-JP" dirty="0"/>
              <a:t> </a:t>
            </a:r>
            <a:r>
              <a:rPr lang="en-US" altLang="ja-JP" dirty="0" err="1"/>
              <a:t>bị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E76F78-E148-447D-9152-CB930B17C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vi-VN" altLang="ja-JP" dirty="0"/>
              <a:t>1. cài </a:t>
            </a:r>
            <a:r>
              <a:rPr kumimoji="1" lang="en-US" altLang="ja-JP" dirty="0"/>
              <a:t>ana</a:t>
            </a:r>
            <a:r>
              <a:rPr kumimoji="1" lang="vi-VN" altLang="ja-JP" dirty="0"/>
              <a:t>conda</a:t>
            </a:r>
          </a:p>
          <a:p>
            <a:pPr marL="0" indent="0">
              <a:buNone/>
            </a:pPr>
            <a:r>
              <a:rPr kumimoji="1" lang="vi-VN" altLang="ja-JP" dirty="0"/>
              <a:t>    - https://www.anaconda.com/products/individual</a:t>
            </a:r>
          </a:p>
          <a:p>
            <a:pPr marL="0" indent="0">
              <a:buNone/>
            </a:pPr>
            <a:r>
              <a:rPr kumimoji="1" lang="vi-VN" altLang="ja-JP" dirty="0"/>
              <a:t>    </a:t>
            </a:r>
          </a:p>
          <a:p>
            <a:pPr marL="0" indent="0">
              <a:buNone/>
            </a:pPr>
            <a:r>
              <a:rPr kumimoji="1" lang="vi-VN" altLang="ja-JP" dirty="0"/>
              <a:t>2. tạo môi trường cho dự án</a:t>
            </a:r>
          </a:p>
          <a:p>
            <a:pPr marL="0" indent="0">
              <a:buNone/>
            </a:pPr>
            <a:r>
              <a:rPr kumimoji="1" lang="vi-VN" altLang="ja-JP" dirty="0"/>
              <a:t>    - conda create -n Talent5OpenPose python=3.8</a:t>
            </a:r>
          </a:p>
          <a:p>
            <a:pPr marL="0" indent="0">
              <a:buNone/>
            </a:pPr>
            <a:r>
              <a:rPr kumimoji="1" lang="vi-VN" altLang="ja-JP" dirty="0"/>
              <a:t>    </a:t>
            </a:r>
          </a:p>
          <a:p>
            <a:pPr marL="0" indent="0">
              <a:buNone/>
            </a:pPr>
            <a:r>
              <a:rPr kumimoji="1" lang="vi-VN" altLang="ja-JP" dirty="0"/>
              <a:t>3. cài pytorch</a:t>
            </a:r>
          </a:p>
          <a:p>
            <a:pPr marL="0" indent="0">
              <a:buNone/>
            </a:pPr>
            <a:r>
              <a:rPr kumimoji="1" lang="vi-VN" altLang="ja-JP" dirty="0"/>
              <a:t>    - conda install pytorch==1.7.0 torchvision==0.8.0 torchaudio==0.7.0 cpuonly -c pytorch</a:t>
            </a:r>
          </a:p>
          <a:p>
            <a:pPr marL="0" indent="0">
              <a:buNone/>
            </a:pPr>
            <a:r>
              <a:rPr kumimoji="1" lang="vi-VN" altLang="ja-JP" dirty="0"/>
              <a:t>   </a:t>
            </a:r>
          </a:p>
          <a:p>
            <a:pPr marL="0" indent="0">
              <a:buNone/>
            </a:pPr>
            <a:r>
              <a:rPr kumimoji="1" lang="vi-VN" altLang="ja-JP" dirty="0"/>
              <a:t>4. cài thư viện khác</a:t>
            </a:r>
          </a:p>
          <a:p>
            <a:pPr marL="0" indent="0">
              <a:buNone/>
            </a:pPr>
            <a:r>
              <a:rPr kumimoji="1" lang="vi-VN" altLang="ja-JP" dirty="0"/>
              <a:t>   - pip install jupyter</a:t>
            </a:r>
          </a:p>
          <a:p>
            <a:pPr marL="0" indent="0">
              <a:buNone/>
            </a:pPr>
            <a:r>
              <a:rPr kumimoji="1" lang="vi-VN" altLang="ja-JP" dirty="0"/>
              <a:t>   - pip install opencv-python</a:t>
            </a:r>
          </a:p>
          <a:p>
            <a:pPr marL="0" indent="0">
              <a:buNone/>
            </a:pPr>
            <a:r>
              <a:rPr kumimoji="1" lang="vi-VN" altLang="ja-JP" dirty="0"/>
              <a:t>   - pip install opencv-contrib-python</a:t>
            </a:r>
          </a:p>
          <a:p>
            <a:pPr marL="0" indent="0">
              <a:buNone/>
            </a:pPr>
            <a:r>
              <a:rPr kumimoji="1" lang="vi-VN" altLang="ja-JP" dirty="0"/>
              <a:t>   - pip install matplotlib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740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C99722-FD92-4132-83A6-FB9204CB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TimeLine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ACA5C-1228-4FEF-BD5B-37E302763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3/21: Kick Off</a:t>
            </a:r>
          </a:p>
          <a:p>
            <a:pPr lvl="1"/>
            <a:r>
              <a:rPr lang="en-US" altLang="ja-JP" dirty="0" err="1"/>
              <a:t>Giới</a:t>
            </a:r>
            <a:r>
              <a:rPr lang="en-US" altLang="ja-JP" dirty="0"/>
              <a:t> </a:t>
            </a:r>
            <a:r>
              <a:rPr lang="en-US" altLang="ja-JP" dirty="0" err="1"/>
              <a:t>thiệu</a:t>
            </a:r>
            <a:r>
              <a:rPr lang="en-US" altLang="ja-JP" dirty="0"/>
              <a:t>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endParaRPr lang="en-US" altLang="ja-JP" dirty="0"/>
          </a:p>
          <a:p>
            <a:pPr lvl="1"/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bước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1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r>
              <a:rPr lang="en-US" altLang="ja-JP" dirty="0"/>
              <a:t> </a:t>
            </a:r>
            <a:r>
              <a:rPr lang="en-US" altLang="ja-JP" dirty="0" err="1"/>
              <a:t>về</a:t>
            </a:r>
            <a:r>
              <a:rPr lang="en-US" altLang="ja-JP" dirty="0"/>
              <a:t> AI</a:t>
            </a:r>
          </a:p>
          <a:p>
            <a:pPr lvl="1"/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DataLoader</a:t>
            </a:r>
            <a:endParaRPr kumimoji="1" lang="en-US" altLang="ja-JP" dirty="0"/>
          </a:p>
          <a:p>
            <a:r>
              <a:rPr lang="en-US" altLang="ja-JP" dirty="0"/>
              <a:t>3/28: </a:t>
            </a:r>
          </a:p>
          <a:p>
            <a:pPr lvl="1"/>
            <a:r>
              <a:rPr kumimoji="1" lang="en-US" altLang="ja-JP" dirty="0" err="1"/>
              <a:t>Các</a:t>
            </a:r>
            <a:r>
              <a:rPr lang="en-US" altLang="ja-JP" dirty="0" err="1"/>
              <a:t>h</a:t>
            </a:r>
            <a:r>
              <a:rPr lang="en-US" altLang="ja-JP" dirty="0"/>
              <a:t> </a:t>
            </a:r>
            <a:r>
              <a:rPr lang="en-US" altLang="ja-JP" dirty="0" err="1"/>
              <a:t>tạo</a:t>
            </a:r>
            <a:r>
              <a:rPr lang="en-US" altLang="ja-JP" dirty="0"/>
              <a:t> model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nhận</a:t>
            </a:r>
            <a:r>
              <a:rPr lang="en-US" altLang="ja-JP" dirty="0"/>
              <a:t> </a:t>
            </a:r>
            <a:r>
              <a:rPr lang="en-US" altLang="ja-JP" dirty="0" err="1"/>
              <a:t>diện</a:t>
            </a:r>
            <a:r>
              <a:rPr lang="en-US" altLang="ja-JP" dirty="0"/>
              <a:t> </a:t>
            </a:r>
            <a:r>
              <a:rPr lang="en-US" altLang="ja-JP" dirty="0" err="1"/>
              <a:t>tư</a:t>
            </a:r>
            <a:r>
              <a:rPr lang="en-US" altLang="ja-JP" dirty="0"/>
              <a:t> </a:t>
            </a:r>
            <a:r>
              <a:rPr lang="en-US" altLang="ja-JP" dirty="0" err="1"/>
              <a:t>thế</a:t>
            </a:r>
            <a:r>
              <a:rPr lang="en-US" altLang="ja-JP" dirty="0"/>
              <a:t> </a:t>
            </a:r>
            <a:r>
              <a:rPr lang="en-US" altLang="ja-JP" dirty="0" err="1"/>
              <a:t>với</a:t>
            </a:r>
            <a:r>
              <a:rPr lang="en-US" altLang="ja-JP" dirty="0"/>
              <a:t> 1 </a:t>
            </a:r>
            <a:r>
              <a:rPr lang="en-US" altLang="ja-JP" dirty="0" err="1"/>
              <a:t>bức</a:t>
            </a:r>
            <a:r>
              <a:rPr lang="en-US" altLang="ja-JP" dirty="0"/>
              <a:t> </a:t>
            </a:r>
            <a:r>
              <a:rPr lang="en-US" altLang="ja-JP" dirty="0" err="1"/>
              <a:t>ảnh</a:t>
            </a:r>
            <a:r>
              <a:rPr lang="en-US" altLang="ja-JP" dirty="0"/>
              <a:t> </a:t>
            </a:r>
          </a:p>
          <a:p>
            <a:r>
              <a:rPr kumimoji="1" lang="en-US" altLang="ja-JP" dirty="0"/>
              <a:t>4/4</a:t>
            </a:r>
          </a:p>
          <a:p>
            <a:pPr lvl="1"/>
            <a:r>
              <a:rPr lang="en-US" altLang="ja-JP" dirty="0" err="1"/>
              <a:t>Cách</a:t>
            </a:r>
            <a:r>
              <a:rPr lang="en-US" altLang="ja-JP" dirty="0"/>
              <a:t> </a:t>
            </a:r>
            <a:r>
              <a:rPr lang="en-US" altLang="ja-JP" dirty="0" err="1"/>
              <a:t>tạo</a:t>
            </a:r>
            <a:r>
              <a:rPr lang="en-US" altLang="ja-JP" dirty="0"/>
              <a:t> model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nhận</a:t>
            </a:r>
            <a:r>
              <a:rPr lang="en-US" altLang="ja-JP" dirty="0"/>
              <a:t> </a:t>
            </a:r>
            <a:r>
              <a:rPr lang="en-US" altLang="ja-JP" dirty="0" err="1"/>
              <a:t>diện</a:t>
            </a:r>
            <a:r>
              <a:rPr lang="en-US" altLang="ja-JP" dirty="0"/>
              <a:t> </a:t>
            </a:r>
            <a:r>
              <a:rPr lang="en-US" altLang="ja-JP" dirty="0" err="1"/>
              <a:t>với</a:t>
            </a:r>
            <a:r>
              <a:rPr lang="en-US" altLang="ja-JP" dirty="0"/>
              <a:t> 1 video</a:t>
            </a:r>
          </a:p>
          <a:p>
            <a:r>
              <a:rPr kumimoji="1" lang="en-US" altLang="ja-JP" dirty="0"/>
              <a:t>4/11</a:t>
            </a:r>
          </a:p>
          <a:p>
            <a:pPr lvl="1"/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555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E40D0-BE29-4696-816B-FA0F4A55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bước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tạo</a:t>
            </a:r>
            <a:r>
              <a:rPr kumimoji="1" lang="en-US" altLang="ja-JP" dirty="0"/>
              <a:t> model </a:t>
            </a:r>
            <a:r>
              <a:rPr kumimoji="1" lang="en-US" altLang="ja-JP" dirty="0" err="1"/>
              <a:t>deeplearning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Pytorch</a:t>
            </a:r>
            <a:endParaRPr kumimoji="1" lang="ja-JP" altLang="en-US" dirty="0"/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2D7B3654-C8A9-4AE1-BE1D-8614A6B7F5DD}"/>
              </a:ext>
            </a:extLst>
          </p:cNvPr>
          <p:cNvSpPr/>
          <p:nvPr/>
        </p:nvSpPr>
        <p:spPr>
          <a:xfrm>
            <a:off x="3967992" y="1950748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DataSet</a:t>
            </a:r>
            <a:endParaRPr kumimoji="1" lang="ja-JP" altLang="en-US" dirty="0"/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60BDF8C5-718E-4949-9B14-2EAD7855D66A}"/>
              </a:ext>
            </a:extLst>
          </p:cNvPr>
          <p:cNvSpPr/>
          <p:nvPr/>
        </p:nvSpPr>
        <p:spPr>
          <a:xfrm>
            <a:off x="3967992" y="2739313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DataLoader</a:t>
            </a:r>
            <a:endParaRPr kumimoji="1" lang="ja-JP" altLang="en-US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42D934C2-6835-4788-BA38-37B13E1CC942}"/>
              </a:ext>
            </a:extLst>
          </p:cNvPr>
          <p:cNvSpPr/>
          <p:nvPr/>
        </p:nvSpPr>
        <p:spPr>
          <a:xfrm>
            <a:off x="3967992" y="3527878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Tạo</a:t>
            </a:r>
            <a:r>
              <a:rPr kumimoji="1" lang="en-US" altLang="ja-JP" dirty="0"/>
              <a:t> Model</a:t>
            </a:r>
            <a:endParaRPr kumimoji="1" lang="ja-JP" altLang="en-US" dirty="0"/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D31D88F1-6F0C-420F-815F-EC6528C2A323}"/>
              </a:ext>
            </a:extLst>
          </p:cNvPr>
          <p:cNvSpPr/>
          <p:nvPr/>
        </p:nvSpPr>
        <p:spPr>
          <a:xfrm>
            <a:off x="3967992" y="4316443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Train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Validate</a:t>
            </a:r>
            <a:endParaRPr kumimoji="1" lang="ja-JP" altLang="en-US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07D4C67A-923A-407F-864E-39DDB8F8D268}"/>
              </a:ext>
            </a:extLst>
          </p:cNvPr>
          <p:cNvSpPr/>
          <p:nvPr/>
        </p:nvSpPr>
        <p:spPr>
          <a:xfrm>
            <a:off x="3967992" y="5156978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9DF208D-1790-4307-B7EE-2A7372489D0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641596" y="2491532"/>
            <a:ext cx="0" cy="24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4ABA0F2-EE46-499C-A57D-17F7C28F812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641596" y="3280097"/>
            <a:ext cx="0" cy="24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A8AB006-121F-41B5-BDD4-F742B186A41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641596" y="4068662"/>
            <a:ext cx="0" cy="24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9C23B65-1CD6-4F9C-AA7E-5A0BEA0E2C4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641596" y="4857227"/>
            <a:ext cx="0" cy="299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中かっこ 20">
            <a:extLst>
              <a:ext uri="{FF2B5EF4-FFF2-40B4-BE49-F238E27FC236}">
                <a16:creationId xmlns:a16="http://schemas.microsoft.com/office/drawing/2014/main" id="{189C056A-EC48-4B27-B1D9-7DC432DABE01}"/>
              </a:ext>
            </a:extLst>
          </p:cNvPr>
          <p:cNvSpPr/>
          <p:nvPr/>
        </p:nvSpPr>
        <p:spPr>
          <a:xfrm>
            <a:off x="3414319" y="1837189"/>
            <a:ext cx="402663" cy="15918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E14D433-0D98-462A-8557-9A12D1A5815F}"/>
              </a:ext>
            </a:extLst>
          </p:cNvPr>
          <p:cNvSpPr txBox="1"/>
          <p:nvPr/>
        </p:nvSpPr>
        <p:spPr>
          <a:xfrm>
            <a:off x="2343933" y="2424617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Tuần</a:t>
            </a:r>
            <a:r>
              <a:rPr kumimoji="1" lang="en-US" altLang="ja-JP" dirty="0"/>
              <a:t> 1</a:t>
            </a:r>
            <a:endParaRPr kumimoji="1" lang="ja-JP" altLang="en-US" dirty="0"/>
          </a:p>
        </p:txBody>
      </p:sp>
      <p:sp>
        <p:nvSpPr>
          <p:cNvPr id="23" name="左中かっこ 22">
            <a:extLst>
              <a:ext uri="{FF2B5EF4-FFF2-40B4-BE49-F238E27FC236}">
                <a16:creationId xmlns:a16="http://schemas.microsoft.com/office/drawing/2014/main" id="{27E37CDC-9CB2-43D4-8A1F-81B7EF2BC872}"/>
              </a:ext>
            </a:extLst>
          </p:cNvPr>
          <p:cNvSpPr/>
          <p:nvPr/>
        </p:nvSpPr>
        <p:spPr>
          <a:xfrm>
            <a:off x="3414319" y="3520537"/>
            <a:ext cx="531236" cy="21000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CC92EEC-8E6B-4DC6-B388-24FA6A46FB46}"/>
              </a:ext>
            </a:extLst>
          </p:cNvPr>
          <p:cNvSpPr txBox="1"/>
          <p:nvPr/>
        </p:nvSpPr>
        <p:spPr>
          <a:xfrm>
            <a:off x="2343933" y="4107965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Tuần</a:t>
            </a:r>
            <a:r>
              <a:rPr kumimoji="1" lang="en-US" altLang="ja-JP" dirty="0"/>
              <a:t> 2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4E965DF-B037-440F-9BE4-C0DC038A9B02}"/>
              </a:ext>
            </a:extLst>
          </p:cNvPr>
          <p:cNvSpPr txBox="1"/>
          <p:nvPr/>
        </p:nvSpPr>
        <p:spPr>
          <a:xfrm>
            <a:off x="2384957" y="6123543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Tuần</a:t>
            </a:r>
            <a:r>
              <a:rPr kumimoji="1" lang="en-US" altLang="ja-JP" dirty="0"/>
              <a:t> 4</a:t>
            </a:r>
            <a:endParaRPr kumimoji="1" lang="ja-JP" altLang="en-US" dirty="0"/>
          </a:p>
        </p:txBody>
      </p:sp>
      <p:sp>
        <p:nvSpPr>
          <p:cNvPr id="27" name="フローチャート: 代替処理 26">
            <a:extLst>
              <a:ext uri="{FF2B5EF4-FFF2-40B4-BE49-F238E27FC236}">
                <a16:creationId xmlns:a16="http://schemas.microsoft.com/office/drawing/2014/main" id="{8ACBA615-81EE-4CD0-9282-16FE0304D0FA}"/>
              </a:ext>
            </a:extLst>
          </p:cNvPr>
          <p:cNvSpPr/>
          <p:nvPr/>
        </p:nvSpPr>
        <p:spPr>
          <a:xfrm>
            <a:off x="3967992" y="5997513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Bonus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016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7C3000-A93B-4FF1-9814-E37ED61F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Giới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về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OpenPose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C39407-96AB-4923-8AA0-E4850B7FF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545822" cy="4810796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lẻ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khớp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xương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endParaRPr kumimoji="1" lang="en-US" altLang="ja-JP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en-US" altLang="ja-JP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</a:p>
          <a:p>
            <a:pPr lvl="1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2017: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2018: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CPU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ười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ngã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ẩu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đả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5F995C9-712D-4F11-BF62-B833CF1F1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453" y="1587507"/>
            <a:ext cx="3600953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4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0B21CE-D450-45A0-9B66-A1773596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Những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deeplearning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trong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lý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hình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ảnh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A782361-2FDB-4C41-A682-663DAF47B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284" y="1794780"/>
            <a:ext cx="7211431" cy="4220164"/>
          </a:xfrm>
          <a:prstGeom prst="rect">
            <a:avLst/>
          </a:prstGeom>
        </p:spPr>
      </p:pic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CD8AA7EB-3CE4-4626-B51C-8F2A4B9E53AE}"/>
              </a:ext>
            </a:extLst>
          </p:cNvPr>
          <p:cNvSpPr/>
          <p:nvPr/>
        </p:nvSpPr>
        <p:spPr>
          <a:xfrm>
            <a:off x="10301681" y="2298583"/>
            <a:ext cx="1744910" cy="1325563"/>
          </a:xfrm>
          <a:prstGeom prst="wedgeRoundRectCallout">
            <a:avLst>
              <a:gd name="adj1" fmla="val -126304"/>
              <a:gd name="adj2" fmla="val -140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Classfication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từng</a:t>
            </a:r>
            <a:r>
              <a:rPr kumimoji="1" lang="en-US" altLang="ja-JP" dirty="0"/>
              <a:t> pixel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883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E27DAF-C711-4C57-AC1A-725ADD03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Step1: </a:t>
            </a:r>
            <a:r>
              <a:rPr lang="en-US" altLang="ja-JP" dirty="0" err="1"/>
              <a:t>openpose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E4230F6-52ED-4CDC-99F8-CD89695C4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45" y="1907366"/>
            <a:ext cx="4330631" cy="28825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C55C7D2B-AC21-4356-BAC7-A1A31BCC0904}"/>
              </a:ext>
            </a:extLst>
          </p:cNvPr>
          <p:cNvSpPr/>
          <p:nvPr/>
        </p:nvSpPr>
        <p:spPr>
          <a:xfrm>
            <a:off x="1456845" y="3315882"/>
            <a:ext cx="270588" cy="265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397D668-8963-4074-9E9E-9C3F5842A667}"/>
              </a:ext>
            </a:extLst>
          </p:cNvPr>
          <p:cNvSpPr/>
          <p:nvPr/>
        </p:nvSpPr>
        <p:spPr>
          <a:xfrm>
            <a:off x="604008" y="4685252"/>
            <a:ext cx="4253219" cy="1992386"/>
          </a:xfrm>
          <a:prstGeom prst="wedgeRoundRectCallout">
            <a:avLst>
              <a:gd name="adj1" fmla="val -26355"/>
              <a:gd name="adj2" fmla="val -10489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err="1"/>
              <a:t>Tính</a:t>
            </a:r>
            <a:r>
              <a:rPr kumimoji="1" lang="en-US" altLang="ja-JP" dirty="0"/>
              <a:t> </a:t>
            </a:r>
            <a:r>
              <a:rPr lang="en-US" altLang="ja-JP" dirty="0" err="1"/>
              <a:t>x</a:t>
            </a:r>
            <a:r>
              <a:rPr kumimoji="1" lang="en-US" altLang="ja-JP" dirty="0" err="1"/>
              <a:t>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xuất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điểm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ảnh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thuộc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nhóm</a:t>
            </a:r>
            <a:endParaRPr kumimoji="1" lang="en-US" altLang="ja-JP" dirty="0"/>
          </a:p>
          <a:p>
            <a:pPr marL="342900" indent="-342900">
              <a:buAutoNum type="arabicPeriod"/>
            </a:pPr>
            <a:r>
              <a:rPr lang="en-US" altLang="ja-JP" dirty="0" err="1"/>
              <a:t>cổ</a:t>
            </a:r>
            <a:r>
              <a:rPr lang="en-US" altLang="ja-JP" dirty="0"/>
              <a:t> </a:t>
            </a:r>
            <a:r>
              <a:rPr lang="en-US" altLang="ja-JP" dirty="0" err="1"/>
              <a:t>chân</a:t>
            </a:r>
            <a:r>
              <a:rPr lang="en-US" altLang="ja-JP" dirty="0"/>
              <a:t>: 0.01</a:t>
            </a:r>
          </a:p>
          <a:p>
            <a:pPr marL="342900" indent="-342900">
              <a:buAutoNum type="arabicPeriod"/>
            </a:pPr>
            <a:r>
              <a:rPr lang="en-US" altLang="ja-JP" dirty="0" err="1"/>
              <a:t>Cổ</a:t>
            </a:r>
            <a:r>
              <a:rPr lang="en-US" altLang="ja-JP" dirty="0"/>
              <a:t> </a:t>
            </a:r>
            <a:r>
              <a:rPr lang="en-US" altLang="ja-JP" dirty="0" err="1"/>
              <a:t>tay</a:t>
            </a:r>
            <a:r>
              <a:rPr lang="en-US" altLang="ja-JP" dirty="0"/>
              <a:t>: 0.05</a:t>
            </a:r>
          </a:p>
          <a:p>
            <a:pPr marL="342900" indent="-342900">
              <a:buAutoNum type="arabicPeriod"/>
            </a:pPr>
            <a:r>
              <a:rPr kumimoji="1" lang="en-US" altLang="ja-JP" dirty="0" err="1"/>
              <a:t>Khuỷa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tay</a:t>
            </a:r>
            <a:r>
              <a:rPr kumimoji="1" lang="en-US" altLang="ja-JP" dirty="0"/>
              <a:t>: 0.8</a:t>
            </a:r>
          </a:p>
          <a:p>
            <a:pPr algn="ctr"/>
            <a:r>
              <a:rPr lang="en-US" altLang="ja-JP" dirty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946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E27DAF-C711-4C57-AC1A-725ADD03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Step2:  </a:t>
            </a:r>
            <a:r>
              <a:rPr lang="en-US" altLang="ja-JP" dirty="0" err="1"/>
              <a:t>Nối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điểm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cơ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E4230F6-52ED-4CDC-99F8-CD89695C4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45" y="1907366"/>
            <a:ext cx="4330631" cy="28825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C55C7D2B-AC21-4356-BAC7-A1A31BCC0904}"/>
              </a:ext>
            </a:extLst>
          </p:cNvPr>
          <p:cNvSpPr/>
          <p:nvPr/>
        </p:nvSpPr>
        <p:spPr>
          <a:xfrm>
            <a:off x="1510354" y="3315881"/>
            <a:ext cx="195786" cy="192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60C9439-A606-46FE-BEF8-5A9AFA05365E}"/>
              </a:ext>
            </a:extLst>
          </p:cNvPr>
          <p:cNvSpPr/>
          <p:nvPr/>
        </p:nvSpPr>
        <p:spPr>
          <a:xfrm>
            <a:off x="2082565" y="3348654"/>
            <a:ext cx="195786" cy="192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91E702C-15C8-48CB-B4BE-57B8502528FB}"/>
              </a:ext>
            </a:extLst>
          </p:cNvPr>
          <p:cNvSpPr/>
          <p:nvPr/>
        </p:nvSpPr>
        <p:spPr>
          <a:xfrm>
            <a:off x="3092698" y="2971150"/>
            <a:ext cx="195786" cy="1921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332715CB-DCEE-45D6-A31F-23B66CD07002}"/>
              </a:ext>
            </a:extLst>
          </p:cNvPr>
          <p:cNvSpPr/>
          <p:nvPr/>
        </p:nvSpPr>
        <p:spPr>
          <a:xfrm>
            <a:off x="3559008" y="2875050"/>
            <a:ext cx="195786" cy="1921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AE19DCD-1DF5-44F5-9705-4F2D15954848}"/>
              </a:ext>
            </a:extLst>
          </p:cNvPr>
          <p:cNvSpPr txBox="1"/>
          <p:nvPr/>
        </p:nvSpPr>
        <p:spPr>
          <a:xfrm>
            <a:off x="5612235" y="1907366"/>
            <a:ext cx="4578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thuật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toán</a:t>
            </a:r>
            <a:r>
              <a:rPr kumimoji="1" lang="en-US" altLang="ja-JP" dirty="0"/>
              <a:t>: PAFs (Part </a:t>
            </a:r>
            <a:r>
              <a:rPr kumimoji="1" lang="en-US" altLang="ja-JP" dirty="0" err="1"/>
              <a:t>Afinity</a:t>
            </a:r>
            <a:r>
              <a:rPr kumimoji="1" lang="en-US" altLang="ja-JP" dirty="0"/>
              <a:t> Fields)</a:t>
            </a:r>
          </a:p>
          <a:p>
            <a:r>
              <a:rPr kumimoji="1" lang="en-US" altLang="ja-JP" dirty="0"/>
              <a:t>※</a:t>
            </a:r>
            <a:r>
              <a:rPr kumimoji="1" lang="en-US" altLang="ja-JP" dirty="0" err="1"/>
              <a:t>Afinity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sự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giống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nhau</a:t>
            </a:r>
            <a:endParaRPr kumimoji="1" lang="en-US" altLang="ja-JP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A0400D14-D054-41BD-B28E-4E0CA2BF54F9}"/>
              </a:ext>
            </a:extLst>
          </p:cNvPr>
          <p:cNvSpPr/>
          <p:nvPr/>
        </p:nvSpPr>
        <p:spPr>
          <a:xfrm>
            <a:off x="604008" y="4685252"/>
            <a:ext cx="4253219" cy="1992386"/>
          </a:xfrm>
          <a:prstGeom prst="wedgeRoundRectCallout">
            <a:avLst>
              <a:gd name="adj1" fmla="val -21818"/>
              <a:gd name="adj2" fmla="val -11205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err="1"/>
              <a:t>Từ</a:t>
            </a:r>
            <a:r>
              <a:rPr kumimoji="1" lang="en-US" altLang="ja-JP" dirty="0"/>
              <a:t> 17 </a:t>
            </a:r>
            <a:r>
              <a:rPr kumimoji="1" lang="en-US" altLang="ja-JP" dirty="0" err="1"/>
              <a:t>điểm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mình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nố</a:t>
            </a:r>
            <a:r>
              <a:rPr lang="en-US" altLang="ja-JP" dirty="0" err="1"/>
              <a:t>i</a:t>
            </a:r>
            <a:r>
              <a:rPr lang="en-US" altLang="ja-JP" dirty="0"/>
              <a:t> </a:t>
            </a:r>
            <a:r>
              <a:rPr lang="en-US" altLang="ja-JP" dirty="0" err="1"/>
              <a:t>thành</a:t>
            </a:r>
            <a:r>
              <a:rPr lang="en-US" altLang="ja-JP" dirty="0"/>
              <a:t> 37 parts. </a:t>
            </a:r>
            <a:r>
              <a:rPr lang="en-US" altLang="ja-JP" dirty="0" err="1"/>
              <a:t>Phân</a:t>
            </a:r>
            <a:r>
              <a:rPr lang="en-US" altLang="ja-JP" dirty="0"/>
              <a:t> </a:t>
            </a:r>
            <a:r>
              <a:rPr lang="en-US" altLang="ja-JP" dirty="0" err="1"/>
              <a:t>loại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</a:t>
            </a:r>
            <a:r>
              <a:rPr lang="en-US" altLang="ja-JP" dirty="0" err="1"/>
              <a:t>điểm</a:t>
            </a:r>
            <a:r>
              <a:rPr lang="en-US" altLang="ja-JP" dirty="0"/>
              <a:t> ở </a:t>
            </a:r>
            <a:r>
              <a:rPr lang="en-US" altLang="ja-JP" dirty="0" err="1"/>
              <a:t>giữa</a:t>
            </a:r>
            <a:r>
              <a:rPr lang="en-US" altLang="ja-JP" dirty="0"/>
              <a:t> </a:t>
            </a:r>
            <a:r>
              <a:rPr lang="en-US" altLang="ja-JP" dirty="0" err="1"/>
              <a:t>xem</a:t>
            </a:r>
            <a:r>
              <a:rPr lang="en-US" altLang="ja-JP" dirty="0"/>
              <a:t> </a:t>
            </a:r>
            <a:r>
              <a:rPr lang="en-US" altLang="ja-JP" dirty="0" err="1"/>
              <a:t>thuộc</a:t>
            </a:r>
            <a:r>
              <a:rPr lang="en-US" altLang="ja-JP" dirty="0"/>
              <a:t> part </a:t>
            </a:r>
            <a:r>
              <a:rPr lang="en-US" altLang="ja-JP" dirty="0" err="1"/>
              <a:t>nào</a:t>
            </a:r>
            <a:endParaRPr lang="en-US" altLang="ja-JP" dirty="0"/>
          </a:p>
          <a:p>
            <a:r>
              <a:rPr kumimoji="1" lang="en-US" altLang="ja-JP" dirty="0"/>
              <a:t>Cl</a:t>
            </a:r>
            <a:r>
              <a:rPr lang="en-US" altLang="ja-JP" dirty="0"/>
              <a:t>ass 16: </a:t>
            </a:r>
            <a:endParaRPr kumimoji="1" lang="ja-JP" altLang="en-US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E2987D99-5765-4789-9749-67D18CA65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758" y="3017619"/>
            <a:ext cx="3715664" cy="3430997"/>
          </a:xfrm>
          <a:prstGeom prst="rect">
            <a:avLst/>
          </a:prstGeom>
        </p:spPr>
      </p:pic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6E67563-92BA-4D8F-A645-1F35554C40EA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3285474" y="3039102"/>
            <a:ext cx="302206" cy="3282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9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481</Words>
  <Application>Microsoft Office PowerPoint</Application>
  <PresentationFormat>ワイド画面</PresentationFormat>
  <Paragraphs>86</Paragraphs>
  <Slides>13</Slides>
  <Notes>0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Xây dựng model OpenPose bằng Pytorch</vt:lpstr>
      <vt:lpstr>Giới thiệu dự án</vt:lpstr>
      <vt:lpstr>Chuẩn bị</vt:lpstr>
      <vt:lpstr>TimeLine</vt:lpstr>
      <vt:lpstr>Các bước tạo model deeplearning với Pytorch</vt:lpstr>
      <vt:lpstr>Giới thiệu về OpenPose</vt:lpstr>
      <vt:lpstr>Những ứng dụng của deeplearning trong xử lý hình ảnh</vt:lpstr>
      <vt:lpstr>Step1: openpose</vt:lpstr>
      <vt:lpstr>Step2:  Nối các điểm của cơ thể</vt:lpstr>
      <vt:lpstr>Open Pose Overview</vt:lpstr>
      <vt:lpstr>MS Coco (The Microsoft Common Objects in Context) DataSet</vt:lpstr>
      <vt:lpstr>Bài tập tuần 1 </vt:lpstr>
      <vt:lpstr>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Dùng Flask để xây dựng web</dc:title>
  <dc:creator>CongThanh Nguyen</dc:creator>
  <cp:lastModifiedBy>CongThanh Nguyen</cp:lastModifiedBy>
  <cp:revision>128</cp:revision>
  <dcterms:created xsi:type="dcterms:W3CDTF">2020-12-27T02:50:47Z</dcterms:created>
  <dcterms:modified xsi:type="dcterms:W3CDTF">2021-04-04T01:47:36Z</dcterms:modified>
</cp:coreProperties>
</file>