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  <p:sldId id="267" r:id="rId11"/>
    <p:sldId id="262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W6nZXeWlGM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3/21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C3BB-E88A-4A23-973F-687C68E3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 Pose Overview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1198D-278A-4B76-8711-4672334B2040}"/>
              </a:ext>
            </a:extLst>
          </p:cNvPr>
          <p:cNvCxnSpPr>
            <a:cxnSpLocks/>
          </p:cNvCxnSpPr>
          <p:nvPr/>
        </p:nvCxnSpPr>
        <p:spPr>
          <a:xfrm flipV="1">
            <a:off x="3091845" y="2777817"/>
            <a:ext cx="73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DCBB95-524B-402F-B1F1-19681D733B81}"/>
              </a:ext>
            </a:extLst>
          </p:cNvPr>
          <p:cNvSpPr txBox="1"/>
          <p:nvPr/>
        </p:nvSpPr>
        <p:spPr>
          <a:xfrm>
            <a:off x="3091845" y="24084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Resize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E4DB08-435D-4F86-A4A3-6AC10932B90E}"/>
              </a:ext>
            </a:extLst>
          </p:cNvPr>
          <p:cNvCxnSpPr>
            <a:cxnSpLocks/>
          </p:cNvCxnSpPr>
          <p:nvPr/>
        </p:nvCxnSpPr>
        <p:spPr>
          <a:xfrm flipV="1">
            <a:off x="5520915" y="2777818"/>
            <a:ext cx="1620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91E5F3-7A88-4BA1-B771-AF3E81F2BD7E}"/>
              </a:ext>
            </a:extLst>
          </p:cNvPr>
          <p:cNvSpPr txBox="1"/>
          <p:nvPr/>
        </p:nvSpPr>
        <p:spPr>
          <a:xfrm>
            <a:off x="5482995" y="231919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OpenPoseNet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1CA287-91EE-46A8-A60D-EBEAA0BF24EC}"/>
              </a:ext>
            </a:extLst>
          </p:cNvPr>
          <p:cNvSpPr txBox="1"/>
          <p:nvPr/>
        </p:nvSpPr>
        <p:spPr>
          <a:xfrm>
            <a:off x="3825551" y="18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368 x 368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607E9-B053-4383-8FA5-28540705DCEE}"/>
              </a:ext>
            </a:extLst>
          </p:cNvPr>
          <p:cNvSpPr txBox="1"/>
          <p:nvPr/>
        </p:nvSpPr>
        <p:spPr>
          <a:xfrm>
            <a:off x="7395381" y="186543"/>
            <a:ext cx="3506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 x 368 x 368: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</a:t>
            </a:r>
            <a:r>
              <a:rPr lang="en-US" altLang="ja-JP" dirty="0" err="1"/>
              <a:t>phận</a:t>
            </a:r>
            <a:endParaRPr lang="en-US" altLang="ja-JP" dirty="0"/>
          </a:p>
          <a:p>
            <a:r>
              <a:rPr lang="en-US" altLang="ja-JP" dirty="0" err="1"/>
              <a:t>n</a:t>
            </a:r>
            <a:r>
              <a:rPr kumimoji="1" lang="en-US" altLang="ja-JP" dirty="0" err="1"/>
              <a:t>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38 x 368 x 368: </a:t>
            </a:r>
            <a:r>
              <a:rPr kumimoji="1" lang="en-US" altLang="ja-JP" dirty="0" err="1"/>
              <a:t>mỗi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part(link ) </a:t>
            </a:r>
            <a:r>
              <a:rPr kumimoji="1" lang="en-US" altLang="ja-JP" dirty="0" err="1"/>
              <a:t>nào</a:t>
            </a:r>
            <a:endParaRPr kumimoji="1"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86B2CE-3E24-4799-AECD-7619677D67A3}"/>
              </a:ext>
            </a:extLst>
          </p:cNvPr>
          <p:cNvCxnSpPr>
            <a:cxnSpLocks/>
          </p:cNvCxnSpPr>
          <p:nvPr/>
        </p:nvCxnSpPr>
        <p:spPr>
          <a:xfrm>
            <a:off x="8762786" y="4017790"/>
            <a:ext cx="0" cy="64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1A1968-B1A9-4ABC-8C8A-E139F31FC0AB}"/>
              </a:ext>
            </a:extLst>
          </p:cNvPr>
          <p:cNvSpPr txBox="1"/>
          <p:nvPr/>
        </p:nvSpPr>
        <p:spPr>
          <a:xfrm>
            <a:off x="9917961" y="429655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46A2D6-5A0D-4348-820D-7FF6468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06" y="4820952"/>
            <a:ext cx="2410161" cy="19433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87CE87-7B11-4E0A-B002-AFC716EF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" y="1666912"/>
            <a:ext cx="2581635" cy="207674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911352-474F-4073-8C26-11CCB067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15" y="2186892"/>
            <a:ext cx="1544088" cy="1242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E114863-03BE-40A6-82B2-34725524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489" y="1598102"/>
            <a:ext cx="2448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B2F1C-5E46-40BA-8446-7E7458E2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 Coco (</a:t>
            </a:r>
            <a:r>
              <a:rPr lang="en-US" altLang="ja-JP" dirty="0"/>
              <a:t>The Microsoft Common Objects in Context)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9F4911-AA90-4530-9F81-2DEAF904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0494" cy="4351338"/>
          </a:xfrm>
        </p:spPr>
        <p:txBody>
          <a:bodyPr/>
          <a:lstStyle/>
          <a:p>
            <a:r>
              <a:rPr kumimoji="1" lang="en-US" altLang="ja-JP" dirty="0" err="1"/>
              <a:t>DataSet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liên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776A36-4275-4755-870E-3B63C3A0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61" y="950789"/>
            <a:ext cx="3220713" cy="57781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3E1194E-A7B5-4D01-B8DE-D7AFE8898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63" y="3676845"/>
            <a:ext cx="4330631" cy="2882576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DBF6474-6149-490F-9808-F07F636D76D3}"/>
              </a:ext>
            </a:extLst>
          </p:cNvPr>
          <p:cNvSpPr/>
          <p:nvPr/>
        </p:nvSpPr>
        <p:spPr>
          <a:xfrm>
            <a:off x="8080481" y="1828560"/>
            <a:ext cx="167780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C783849-B5B9-4917-95B6-39306323EE04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5110679" y="2491342"/>
            <a:ext cx="2969802" cy="118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6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56329-8958-4A34-89E7-49AECDD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1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DEC74-AAA0-452F-B369-E026B97C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Đọc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dẫn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file </a:t>
            </a:r>
          </a:p>
          <a:p>
            <a:pPr lvl="1"/>
            <a:r>
              <a:rPr kumimoji="1" lang="en-US" altLang="ja-JP" dirty="0" err="1"/>
              <a:t>make_folders_and_data_downloads.ipynb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data</a:t>
            </a:r>
          </a:p>
          <a:p>
            <a:pPr lvl="1"/>
            <a:r>
              <a:rPr kumimoji="1" lang="en-US" altLang="ja-JP" dirty="0" err="1"/>
              <a:t>DataLoader.ipynb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84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37" y="272788"/>
            <a:ext cx="5193484" cy="1325563"/>
          </a:xfrm>
        </p:spPr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án</a:t>
            </a:r>
            <a:endParaRPr kumimoji="1" lang="ja-JP" altLang="en-US" dirty="0"/>
          </a:p>
        </p:txBody>
      </p:sp>
      <p:pic>
        <p:nvPicPr>
          <p:cNvPr id="3" name="オンライン メディア 2" title="Realtime Multi-Person 2D Human Pose Estimation using Part Affinity Fields, CVPR 2017 Oral">
            <a:hlinkClick r:id="" action="ppaction://media"/>
            <a:extLst>
              <a:ext uri="{FF2B5EF4-FFF2-40B4-BE49-F238E27FC236}">
                <a16:creationId xmlns:a16="http://schemas.microsoft.com/office/drawing/2014/main" id="{0905ACD8-3D2B-4674-83E7-5FC4440B80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09473" y="1763486"/>
            <a:ext cx="6985573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97504-509A-42FC-A570-ECEAB665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Chuẩn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76F78-E148-447D-9152-CB930B17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vi-VN" altLang="ja-JP" dirty="0"/>
              <a:t>1. cài conda</a:t>
            </a:r>
          </a:p>
          <a:p>
            <a:pPr marL="0" indent="0">
              <a:buNone/>
            </a:pPr>
            <a:r>
              <a:rPr kumimoji="1" lang="vi-VN" altLang="ja-JP" dirty="0"/>
              <a:t>    - https://www.anaconda.com/products/individual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2. tạo môi trường cho dự án</a:t>
            </a:r>
          </a:p>
          <a:p>
            <a:pPr marL="0" indent="0">
              <a:buNone/>
            </a:pPr>
            <a:r>
              <a:rPr kumimoji="1" lang="vi-VN" altLang="ja-JP" dirty="0"/>
              <a:t>    - conda create -n Talent5OpenPose python=3.8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3. cài pytorch</a:t>
            </a:r>
          </a:p>
          <a:p>
            <a:pPr marL="0" indent="0">
              <a:buNone/>
            </a:pPr>
            <a:r>
              <a:rPr kumimoji="1" lang="vi-VN" altLang="ja-JP" dirty="0"/>
              <a:t>    - conda install pytorch==1.7.0 torchvision==0.8.0 torchaudio==0.7.0 cpuonly -c pytorch</a:t>
            </a:r>
          </a:p>
          <a:p>
            <a:pPr marL="0" indent="0">
              <a:buNone/>
            </a:pPr>
            <a:r>
              <a:rPr kumimoji="1" lang="vi-VN" altLang="ja-JP" dirty="0"/>
              <a:t>   </a:t>
            </a:r>
          </a:p>
          <a:p>
            <a:pPr marL="0" indent="0">
              <a:buNone/>
            </a:pPr>
            <a:r>
              <a:rPr kumimoji="1" lang="vi-VN" altLang="ja-JP" dirty="0"/>
              <a:t>4. cài thư viện khác</a:t>
            </a:r>
          </a:p>
          <a:p>
            <a:pPr marL="0" indent="0">
              <a:buNone/>
            </a:pPr>
            <a:r>
              <a:rPr kumimoji="1" lang="vi-VN" altLang="ja-JP" dirty="0"/>
              <a:t>   - pip install jupyter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opencv-contrib-python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matplotlib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74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99722-FD92-4132-83A6-FB9204C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TimeLine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ACA5C-1228-4FEF-BD5B-37E30276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3/21: Kick Off</a:t>
            </a:r>
          </a:p>
          <a:p>
            <a:pPr lvl="1"/>
            <a:r>
              <a:rPr lang="en-US" altLang="ja-JP" dirty="0" err="1"/>
              <a:t>Giới</a:t>
            </a:r>
            <a:r>
              <a:rPr lang="en-US" altLang="ja-JP" dirty="0"/>
              <a:t> </a:t>
            </a:r>
            <a:r>
              <a:rPr lang="en-US" altLang="ja-JP" dirty="0" err="1"/>
              <a:t>thiệu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bước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1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</a:p>
          <a:p>
            <a:pPr lvl="1"/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en-US" altLang="ja-JP" dirty="0"/>
          </a:p>
          <a:p>
            <a:r>
              <a:rPr lang="en-US" altLang="ja-JP" dirty="0"/>
              <a:t>3/28: </a:t>
            </a:r>
          </a:p>
          <a:p>
            <a:pPr lvl="1"/>
            <a:r>
              <a:rPr kumimoji="1" lang="en-US" altLang="ja-JP" dirty="0" err="1"/>
              <a:t>Các</a:t>
            </a:r>
            <a:r>
              <a:rPr lang="en-US" altLang="ja-JP" dirty="0" err="1"/>
              <a:t>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</a:t>
            </a:r>
            <a:r>
              <a:rPr lang="en-US" altLang="ja-JP" dirty="0" err="1"/>
              <a:t>bức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</a:p>
          <a:p>
            <a:r>
              <a:rPr kumimoji="1" lang="en-US" altLang="ja-JP" dirty="0"/>
              <a:t>4/4</a:t>
            </a:r>
          </a:p>
          <a:p>
            <a:pPr lvl="1"/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video</a:t>
            </a:r>
          </a:p>
          <a:p>
            <a:r>
              <a:rPr kumimoji="1" lang="en-US" altLang="ja-JP" dirty="0"/>
              <a:t>4/11</a:t>
            </a:r>
          </a:p>
          <a:p>
            <a:pPr lvl="1"/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55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40D0-BE29-4696-816B-FA0F4A5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D7B3654-C8A9-4AE1-BE1D-8614A6B7F5DD}"/>
              </a:ext>
            </a:extLst>
          </p:cNvPr>
          <p:cNvSpPr/>
          <p:nvPr/>
        </p:nvSpPr>
        <p:spPr>
          <a:xfrm>
            <a:off x="3967992" y="195074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60BDF8C5-718E-4949-9B14-2EAD7855D66A}"/>
              </a:ext>
            </a:extLst>
          </p:cNvPr>
          <p:cNvSpPr/>
          <p:nvPr/>
        </p:nvSpPr>
        <p:spPr>
          <a:xfrm>
            <a:off x="3967992" y="27393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ja-JP" altLang="en-US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42D934C2-6835-4788-BA38-37B13E1CC942}"/>
              </a:ext>
            </a:extLst>
          </p:cNvPr>
          <p:cNvSpPr/>
          <p:nvPr/>
        </p:nvSpPr>
        <p:spPr>
          <a:xfrm>
            <a:off x="3967992" y="35278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Model</a:t>
            </a:r>
            <a:endParaRPr kumimoji="1" lang="ja-JP" alt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D31D88F1-6F0C-420F-815F-EC6528C2A323}"/>
              </a:ext>
            </a:extLst>
          </p:cNvPr>
          <p:cNvSpPr/>
          <p:nvPr/>
        </p:nvSpPr>
        <p:spPr>
          <a:xfrm>
            <a:off x="3967992" y="431644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Train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Validate</a:t>
            </a:r>
            <a:endParaRPr kumimoji="1" lang="ja-JP" altLang="en-US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7D4C67A-923A-407F-864E-39DDB8F8D268}"/>
              </a:ext>
            </a:extLst>
          </p:cNvPr>
          <p:cNvSpPr/>
          <p:nvPr/>
        </p:nvSpPr>
        <p:spPr>
          <a:xfrm>
            <a:off x="3967992" y="51569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DF208D-1790-4307-B7EE-2A7372489D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1596" y="249153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ABA0F2-EE46-499C-A57D-17F7C28F81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41596" y="3280097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A8AB006-121F-41B5-BDD4-F742B186A4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41596" y="406866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9C23B65-1CD6-4F9C-AA7E-5A0BEA0E2C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41596" y="4857227"/>
            <a:ext cx="0" cy="29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189C056A-EC48-4B27-B1D9-7DC432DABE01}"/>
              </a:ext>
            </a:extLst>
          </p:cNvPr>
          <p:cNvSpPr/>
          <p:nvPr/>
        </p:nvSpPr>
        <p:spPr>
          <a:xfrm>
            <a:off x="3414319" y="1837189"/>
            <a:ext cx="402663" cy="1591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4D433-0D98-462A-8557-9A12D1A5815F}"/>
              </a:ext>
            </a:extLst>
          </p:cNvPr>
          <p:cNvSpPr txBox="1"/>
          <p:nvPr/>
        </p:nvSpPr>
        <p:spPr>
          <a:xfrm>
            <a:off x="2343933" y="242461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1</a:t>
            </a:r>
            <a:endParaRPr kumimoji="1" lang="ja-JP" altLang="en-US" dirty="0"/>
          </a:p>
        </p:txBody>
      </p: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7E37CDC-9CB2-43D4-8A1F-81B7EF2BC872}"/>
              </a:ext>
            </a:extLst>
          </p:cNvPr>
          <p:cNvSpPr/>
          <p:nvPr/>
        </p:nvSpPr>
        <p:spPr>
          <a:xfrm>
            <a:off x="3414319" y="3520537"/>
            <a:ext cx="531236" cy="2100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C92EEC-8E6B-4DC6-B388-24FA6A46FB46}"/>
              </a:ext>
            </a:extLst>
          </p:cNvPr>
          <p:cNvSpPr txBox="1"/>
          <p:nvPr/>
        </p:nvSpPr>
        <p:spPr>
          <a:xfrm>
            <a:off x="2343933" y="410796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E965DF-B037-440F-9BE4-C0DC038A9B02}"/>
              </a:ext>
            </a:extLst>
          </p:cNvPr>
          <p:cNvSpPr txBox="1"/>
          <p:nvPr/>
        </p:nvSpPr>
        <p:spPr>
          <a:xfrm>
            <a:off x="2384957" y="61235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3</a:t>
            </a:r>
            <a:endParaRPr kumimoji="1" lang="ja-JP" altLang="en-US" dirty="0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8ACBA615-81EE-4CD0-9282-16FE0304D0FA}"/>
              </a:ext>
            </a:extLst>
          </p:cNvPr>
          <p:cNvSpPr/>
          <p:nvPr/>
        </p:nvSpPr>
        <p:spPr>
          <a:xfrm>
            <a:off x="3967992" y="59975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1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C3000-A93B-4FF1-9814-E37ED61F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OpenPose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39407-96AB-4923-8AA0-E4850B7F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45822" cy="481079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2017: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2018: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ẩu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F995C9-712D-4F11-BF62-B833CF1F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53" y="1587507"/>
            <a:ext cx="360095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4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B21CE-D450-45A0-9B66-A177359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782361-2FDB-4C41-A682-663DAF47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794780"/>
            <a:ext cx="721143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3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Step1: </a:t>
            </a:r>
            <a:r>
              <a:rPr lang="en-US" altLang="ja-JP" dirty="0" err="1"/>
              <a:t>openpose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456845" y="3315882"/>
            <a:ext cx="270588" cy="265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397D668-8963-4074-9E9E-9C3F5842A667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6355"/>
              <a:gd name="adj2" fmla="val -1048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lang="en-US" altLang="ja-JP" dirty="0" err="1"/>
              <a:t>x</a:t>
            </a:r>
            <a:r>
              <a:rPr kumimoji="1" lang="en-US" altLang="ja-JP" dirty="0" err="1"/>
              <a:t>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nhóm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chân</a:t>
            </a:r>
            <a:r>
              <a:rPr lang="en-US" altLang="ja-JP" dirty="0"/>
              <a:t>: 0.01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tay</a:t>
            </a:r>
            <a:r>
              <a:rPr lang="en-US" altLang="ja-JP" dirty="0"/>
              <a:t>: 0.05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Khuỷa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tay</a:t>
            </a:r>
            <a:r>
              <a:rPr kumimoji="1" lang="en-US" altLang="ja-JP" dirty="0"/>
              <a:t>: 0.8</a:t>
            </a:r>
          </a:p>
          <a:p>
            <a:pPr algn="ctr"/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946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Step2:  </a:t>
            </a:r>
            <a:r>
              <a:rPr lang="en-US" altLang="ja-JP" dirty="0" err="1"/>
              <a:t>Nối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cơ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482012" y="3315882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60C9439-A606-46FE-BEF8-5A9AFA05365E}"/>
              </a:ext>
            </a:extLst>
          </p:cNvPr>
          <p:cNvSpPr/>
          <p:nvPr/>
        </p:nvSpPr>
        <p:spPr>
          <a:xfrm>
            <a:off x="1993741" y="3348654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91E702C-15C8-48CB-B4BE-57B8502528FB}"/>
              </a:ext>
            </a:extLst>
          </p:cNvPr>
          <p:cNvSpPr/>
          <p:nvPr/>
        </p:nvSpPr>
        <p:spPr>
          <a:xfrm>
            <a:off x="3092698" y="29711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32715CB-DCEE-45D6-A31F-23B66CD07002}"/>
              </a:ext>
            </a:extLst>
          </p:cNvPr>
          <p:cNvSpPr/>
          <p:nvPr/>
        </p:nvSpPr>
        <p:spPr>
          <a:xfrm>
            <a:off x="3559008" y="28750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C619108-0DB4-49E0-8DDE-996B1333157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677798" y="3411982"/>
            <a:ext cx="315943" cy="3277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B350D16-7A00-4D35-BD0A-FC37532ED1D7}"/>
              </a:ext>
            </a:extLst>
          </p:cNvPr>
          <p:cNvCxnSpPr>
            <a:cxnSpLocks/>
          </p:cNvCxnSpPr>
          <p:nvPr/>
        </p:nvCxnSpPr>
        <p:spPr>
          <a:xfrm flipV="1">
            <a:off x="3277003" y="3025993"/>
            <a:ext cx="282005" cy="137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E19DCD-1DF5-44F5-9705-4F2D15954848}"/>
              </a:ext>
            </a:extLst>
          </p:cNvPr>
          <p:cNvSpPr txBox="1"/>
          <p:nvPr/>
        </p:nvSpPr>
        <p:spPr>
          <a:xfrm>
            <a:off x="5637402" y="2189527"/>
            <a:ext cx="4578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thuật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: PAFs (Part 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 Fields)</a:t>
            </a:r>
          </a:p>
          <a:p>
            <a:r>
              <a:rPr kumimoji="1" lang="en-US" altLang="ja-JP" dirty="0"/>
              <a:t>※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sự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0400D14-D054-41BD-B28E-4E0CA2BF54F9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2607"/>
              <a:gd name="adj2" fmla="val -11331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Từ</a:t>
            </a:r>
            <a:r>
              <a:rPr kumimoji="1" lang="en-US" altLang="ja-JP" dirty="0"/>
              <a:t> 17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nố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37 parts.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ở </a:t>
            </a:r>
            <a:r>
              <a:rPr lang="en-US" altLang="ja-JP" dirty="0" err="1"/>
              <a:t>giữa</a:t>
            </a:r>
            <a:r>
              <a:rPr lang="en-US" altLang="ja-JP" dirty="0"/>
              <a:t>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part </a:t>
            </a:r>
            <a:r>
              <a:rPr lang="en-US" altLang="ja-JP" dirty="0" err="1"/>
              <a:t>nào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2987D99-5765-4789-9749-67D18CA6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8" y="3017619"/>
            <a:ext cx="3715664" cy="34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445</Words>
  <Application>Microsoft Office PowerPoint</Application>
  <PresentationFormat>ワイド画面</PresentationFormat>
  <Paragraphs>76</Paragraphs>
  <Slides>12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Xây dựng model OpenPose bằng Pytorch</vt:lpstr>
      <vt:lpstr>Giới thiệu dự án</vt:lpstr>
      <vt:lpstr>Chuẩn bị</vt:lpstr>
      <vt:lpstr>TimeLine</vt:lpstr>
      <vt:lpstr>Các bước tạo model deeplearning với Pytorch</vt:lpstr>
      <vt:lpstr>Giới thiệu về OpenPose</vt:lpstr>
      <vt:lpstr>Những ứng dụng của deeplearning trong xử lý hình ảnh</vt:lpstr>
      <vt:lpstr>Step1: openpose</vt:lpstr>
      <vt:lpstr>Step2:  Nối các điểm của cơ thể</vt:lpstr>
      <vt:lpstr>Open Pose Overview</vt:lpstr>
      <vt:lpstr>MS Coco (The Microsoft Common Objects in Context) DataSet</vt:lpstr>
      <vt:lpstr>Bài tập tuần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105</cp:revision>
  <dcterms:created xsi:type="dcterms:W3CDTF">2020-12-27T02:50:47Z</dcterms:created>
  <dcterms:modified xsi:type="dcterms:W3CDTF">2021-03-21T05:19:06Z</dcterms:modified>
</cp:coreProperties>
</file>