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324" r:id="rId5"/>
    <p:sldId id="323" r:id="rId6"/>
    <p:sldId id="325" r:id="rId7"/>
    <p:sldId id="326" r:id="rId8"/>
    <p:sldId id="327" r:id="rId9"/>
    <p:sldId id="328" r:id="rId10"/>
    <p:sldId id="307" r:id="rId11"/>
    <p:sldId id="308" r:id="rId12"/>
    <p:sldId id="309" r:id="rId13"/>
    <p:sldId id="310" r:id="rId14"/>
    <p:sldId id="277" r:id="rId15"/>
    <p:sldId id="269"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16D235-AB63-4FDD-8D22-550B894DF14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C2BF29C-894C-443A-ACDF-1CD4B3B8B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9289BAE-0EC7-42AA-B30F-66D9DDBCA7DE}"/>
              </a:ext>
            </a:extLst>
          </p:cNvPr>
          <p:cNvSpPr>
            <a:spLocks noGrp="1"/>
          </p:cNvSpPr>
          <p:nvPr>
            <p:ph type="dt" sz="half" idx="10"/>
          </p:nvPr>
        </p:nvSpPr>
        <p:spPr/>
        <p:txBody>
          <a:bodyPr/>
          <a:lstStyle/>
          <a:p>
            <a:fld id="{D8366026-49B2-4EBC-8283-5CF90008384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54687BC0-447F-4A09-9429-519C64158D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8D5AEC-FB2A-4E72-A52A-38EFCE091410}"/>
              </a:ext>
            </a:extLst>
          </p:cNvPr>
          <p:cNvSpPr>
            <a:spLocks noGrp="1"/>
          </p:cNvSpPr>
          <p:nvPr>
            <p:ph type="sldNum" sz="quarter" idx="12"/>
          </p:nvPr>
        </p:nvSpPr>
        <p:spPr/>
        <p:txBody>
          <a:body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247748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C45564-50C5-4B98-BE98-667F1CDE0D0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68D44D-71BE-4AAE-B8EC-2368B27219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F0D57E-F4D5-4A93-8BE3-208BF9AC7DCD}"/>
              </a:ext>
            </a:extLst>
          </p:cNvPr>
          <p:cNvSpPr>
            <a:spLocks noGrp="1"/>
          </p:cNvSpPr>
          <p:nvPr>
            <p:ph type="dt" sz="half" idx="10"/>
          </p:nvPr>
        </p:nvSpPr>
        <p:spPr/>
        <p:txBody>
          <a:bodyPr/>
          <a:lstStyle/>
          <a:p>
            <a:fld id="{D8366026-49B2-4EBC-8283-5CF90008384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8424097F-857F-4D37-BCFB-1C63F9FCB8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D4E327-BA4B-41E8-B91A-563B457C7BF2}"/>
              </a:ext>
            </a:extLst>
          </p:cNvPr>
          <p:cNvSpPr>
            <a:spLocks noGrp="1"/>
          </p:cNvSpPr>
          <p:nvPr>
            <p:ph type="sldNum" sz="quarter" idx="12"/>
          </p:nvPr>
        </p:nvSpPr>
        <p:spPr/>
        <p:txBody>
          <a:body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387405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A1B7AF6-B540-41F8-9D4E-10B6EB28330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867A40-A338-43A3-B99A-279F8C9C2A4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253227-782E-4DAC-B8F9-81E61DF1842D}"/>
              </a:ext>
            </a:extLst>
          </p:cNvPr>
          <p:cNvSpPr>
            <a:spLocks noGrp="1"/>
          </p:cNvSpPr>
          <p:nvPr>
            <p:ph type="dt" sz="half" idx="10"/>
          </p:nvPr>
        </p:nvSpPr>
        <p:spPr/>
        <p:txBody>
          <a:bodyPr/>
          <a:lstStyle/>
          <a:p>
            <a:fld id="{D8366026-49B2-4EBC-8283-5CF90008384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28CD58FE-351E-4748-AC6F-9E9547EA54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7231DA-6ECF-4895-AE47-A92DE1698C97}"/>
              </a:ext>
            </a:extLst>
          </p:cNvPr>
          <p:cNvSpPr>
            <a:spLocks noGrp="1"/>
          </p:cNvSpPr>
          <p:nvPr>
            <p:ph type="sldNum" sz="quarter" idx="12"/>
          </p:nvPr>
        </p:nvSpPr>
        <p:spPr/>
        <p:txBody>
          <a:body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414955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B2A74D-5768-48E1-9A5E-2ED365B9A8E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59004A-A1F2-4A1F-BC81-272F5A88BA1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24EF89-4947-46EC-B015-5EAAD2C94982}"/>
              </a:ext>
            </a:extLst>
          </p:cNvPr>
          <p:cNvSpPr>
            <a:spLocks noGrp="1"/>
          </p:cNvSpPr>
          <p:nvPr>
            <p:ph type="dt" sz="half" idx="10"/>
          </p:nvPr>
        </p:nvSpPr>
        <p:spPr/>
        <p:txBody>
          <a:bodyPr/>
          <a:lstStyle/>
          <a:p>
            <a:fld id="{D8366026-49B2-4EBC-8283-5CF90008384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CF2A8AB5-0023-4F2D-8C85-B5E541826A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150140-1886-48B0-8B5C-28B08380B6CF}"/>
              </a:ext>
            </a:extLst>
          </p:cNvPr>
          <p:cNvSpPr>
            <a:spLocks noGrp="1"/>
          </p:cNvSpPr>
          <p:nvPr>
            <p:ph type="sldNum" sz="quarter" idx="12"/>
          </p:nvPr>
        </p:nvSpPr>
        <p:spPr/>
        <p:txBody>
          <a:body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367039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614981-9A2A-4BE4-BF0A-F837FBEF109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B13D43-DF28-45DD-9B7C-394E7597D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CCD04C5-A8BC-4260-BD33-E486C98150AB}"/>
              </a:ext>
            </a:extLst>
          </p:cNvPr>
          <p:cNvSpPr>
            <a:spLocks noGrp="1"/>
          </p:cNvSpPr>
          <p:nvPr>
            <p:ph type="dt" sz="half" idx="10"/>
          </p:nvPr>
        </p:nvSpPr>
        <p:spPr/>
        <p:txBody>
          <a:bodyPr/>
          <a:lstStyle/>
          <a:p>
            <a:fld id="{D8366026-49B2-4EBC-8283-5CF90008384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56E7256A-4ACD-428D-A0CF-E361ADC882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453AC3-4805-4940-97EB-99B97000353C}"/>
              </a:ext>
            </a:extLst>
          </p:cNvPr>
          <p:cNvSpPr>
            <a:spLocks noGrp="1"/>
          </p:cNvSpPr>
          <p:nvPr>
            <p:ph type="sldNum" sz="quarter" idx="12"/>
          </p:nvPr>
        </p:nvSpPr>
        <p:spPr/>
        <p:txBody>
          <a:body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137431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7DF85-6F0D-4CB7-B791-EF5EBAE1F3E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58C598A-E2CD-4788-A0C1-80EF9176370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AE8881B-A30E-4F05-BBCA-5168C4288B5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0F79F14-7DF6-4B8E-B5FB-454BA5A80203}"/>
              </a:ext>
            </a:extLst>
          </p:cNvPr>
          <p:cNvSpPr>
            <a:spLocks noGrp="1"/>
          </p:cNvSpPr>
          <p:nvPr>
            <p:ph type="dt" sz="half" idx="10"/>
          </p:nvPr>
        </p:nvSpPr>
        <p:spPr/>
        <p:txBody>
          <a:bodyPr/>
          <a:lstStyle/>
          <a:p>
            <a:fld id="{D8366026-49B2-4EBC-8283-5CF900083842}" type="datetimeFigureOut">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6CC7DECA-0EC4-4B1B-A559-2E9E48E8C01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A9EDB0-C62D-4F48-A724-5615FCA07AFE}"/>
              </a:ext>
            </a:extLst>
          </p:cNvPr>
          <p:cNvSpPr>
            <a:spLocks noGrp="1"/>
          </p:cNvSpPr>
          <p:nvPr>
            <p:ph type="sldNum" sz="quarter" idx="12"/>
          </p:nvPr>
        </p:nvSpPr>
        <p:spPr/>
        <p:txBody>
          <a:body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185243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18B40-57C3-4495-9C27-EE23783743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229534-D297-4E98-AE9D-D925B299C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96B1304-DFF4-4393-BA47-D686F526FFC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D1DD04E-E401-4EB5-942D-3EFCBC2BE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FC5170-3EBB-4367-9B05-31D5CEAE115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3D817B1-4B5A-4DE4-9BD3-41D0E4F40A65}"/>
              </a:ext>
            </a:extLst>
          </p:cNvPr>
          <p:cNvSpPr>
            <a:spLocks noGrp="1"/>
          </p:cNvSpPr>
          <p:nvPr>
            <p:ph type="dt" sz="half" idx="10"/>
          </p:nvPr>
        </p:nvSpPr>
        <p:spPr/>
        <p:txBody>
          <a:bodyPr/>
          <a:lstStyle/>
          <a:p>
            <a:fld id="{D8366026-49B2-4EBC-8283-5CF900083842}" type="datetimeFigureOut">
              <a:rPr kumimoji="1" lang="ja-JP" altLang="en-US" smtClean="0"/>
              <a:t>2023/7/3</a:t>
            </a:fld>
            <a:endParaRPr kumimoji="1" lang="ja-JP" altLang="en-US"/>
          </a:p>
        </p:txBody>
      </p:sp>
      <p:sp>
        <p:nvSpPr>
          <p:cNvPr id="8" name="フッター プレースホルダー 7">
            <a:extLst>
              <a:ext uri="{FF2B5EF4-FFF2-40B4-BE49-F238E27FC236}">
                <a16:creationId xmlns:a16="http://schemas.microsoft.com/office/drawing/2014/main" id="{53951B39-A544-4AAA-B7DD-485DF925646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0C7CD9E-2FA7-4930-B0C9-2CAF15DF3666}"/>
              </a:ext>
            </a:extLst>
          </p:cNvPr>
          <p:cNvSpPr>
            <a:spLocks noGrp="1"/>
          </p:cNvSpPr>
          <p:nvPr>
            <p:ph type="sldNum" sz="quarter" idx="12"/>
          </p:nvPr>
        </p:nvSpPr>
        <p:spPr/>
        <p:txBody>
          <a:body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343983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67CBA-37D8-4201-B1D1-CA2F6148FA3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E2F9310-DF35-4E3E-B73D-1CAF773BE79A}"/>
              </a:ext>
            </a:extLst>
          </p:cNvPr>
          <p:cNvSpPr>
            <a:spLocks noGrp="1"/>
          </p:cNvSpPr>
          <p:nvPr>
            <p:ph type="dt" sz="half" idx="10"/>
          </p:nvPr>
        </p:nvSpPr>
        <p:spPr/>
        <p:txBody>
          <a:bodyPr/>
          <a:lstStyle/>
          <a:p>
            <a:fld id="{D8366026-49B2-4EBC-8283-5CF900083842}" type="datetimeFigureOut">
              <a:rPr kumimoji="1" lang="ja-JP" altLang="en-US" smtClean="0"/>
              <a:t>2023/7/3</a:t>
            </a:fld>
            <a:endParaRPr kumimoji="1" lang="ja-JP" altLang="en-US"/>
          </a:p>
        </p:txBody>
      </p:sp>
      <p:sp>
        <p:nvSpPr>
          <p:cNvPr id="4" name="フッター プレースホルダー 3">
            <a:extLst>
              <a:ext uri="{FF2B5EF4-FFF2-40B4-BE49-F238E27FC236}">
                <a16:creationId xmlns:a16="http://schemas.microsoft.com/office/drawing/2014/main" id="{18430F17-935E-4FF2-BDC2-C79850DBFC3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DC8E2E9-63C1-49D6-B49E-DBB9D296996B}"/>
              </a:ext>
            </a:extLst>
          </p:cNvPr>
          <p:cNvSpPr>
            <a:spLocks noGrp="1"/>
          </p:cNvSpPr>
          <p:nvPr>
            <p:ph type="sldNum" sz="quarter" idx="12"/>
          </p:nvPr>
        </p:nvSpPr>
        <p:spPr/>
        <p:txBody>
          <a:body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347384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628A838-41E3-4F46-8450-46332D07A934}"/>
              </a:ext>
            </a:extLst>
          </p:cNvPr>
          <p:cNvSpPr>
            <a:spLocks noGrp="1"/>
          </p:cNvSpPr>
          <p:nvPr>
            <p:ph type="dt" sz="half" idx="10"/>
          </p:nvPr>
        </p:nvSpPr>
        <p:spPr/>
        <p:txBody>
          <a:bodyPr/>
          <a:lstStyle/>
          <a:p>
            <a:fld id="{D8366026-49B2-4EBC-8283-5CF900083842}" type="datetimeFigureOut">
              <a:rPr kumimoji="1" lang="ja-JP" altLang="en-US" smtClean="0"/>
              <a:t>2023/7/3</a:t>
            </a:fld>
            <a:endParaRPr kumimoji="1" lang="ja-JP" altLang="en-US"/>
          </a:p>
        </p:txBody>
      </p:sp>
      <p:sp>
        <p:nvSpPr>
          <p:cNvPr id="3" name="フッター プレースホルダー 2">
            <a:extLst>
              <a:ext uri="{FF2B5EF4-FFF2-40B4-BE49-F238E27FC236}">
                <a16:creationId xmlns:a16="http://schemas.microsoft.com/office/drawing/2014/main" id="{1F587CF8-9D76-4127-9CFD-79C814D8773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85BF714-03D9-441B-8C80-5245911E3B4F}"/>
              </a:ext>
            </a:extLst>
          </p:cNvPr>
          <p:cNvSpPr>
            <a:spLocks noGrp="1"/>
          </p:cNvSpPr>
          <p:nvPr>
            <p:ph type="sldNum" sz="quarter" idx="12"/>
          </p:nvPr>
        </p:nvSpPr>
        <p:spPr/>
        <p:txBody>
          <a:body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43086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5A183-2838-4608-BBBB-0B9559404D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919EC-850D-4EB7-A8C8-97C20081FC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FD6428B-8B99-4C81-96B0-B4B6E023C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0D9DEFE-29CD-4F02-B837-4A48B554CF0F}"/>
              </a:ext>
            </a:extLst>
          </p:cNvPr>
          <p:cNvSpPr>
            <a:spLocks noGrp="1"/>
          </p:cNvSpPr>
          <p:nvPr>
            <p:ph type="dt" sz="half" idx="10"/>
          </p:nvPr>
        </p:nvSpPr>
        <p:spPr/>
        <p:txBody>
          <a:bodyPr/>
          <a:lstStyle/>
          <a:p>
            <a:fld id="{D8366026-49B2-4EBC-8283-5CF900083842}" type="datetimeFigureOut">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6E27B82C-767F-4DD3-B539-C78319E471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CCA2F37-0E15-4555-9A18-A82BB76DCC79}"/>
              </a:ext>
            </a:extLst>
          </p:cNvPr>
          <p:cNvSpPr>
            <a:spLocks noGrp="1"/>
          </p:cNvSpPr>
          <p:nvPr>
            <p:ph type="sldNum" sz="quarter" idx="12"/>
          </p:nvPr>
        </p:nvSpPr>
        <p:spPr/>
        <p:txBody>
          <a:body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321011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3393C-6E7A-4E90-B32F-2F8387E63F6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F8776F9-8BDD-4B97-BB23-A86F3C55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055B4F0-9850-4A22-AB59-2C7546C2C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F5C946-D94E-4191-95D3-60A2DCC92D75}"/>
              </a:ext>
            </a:extLst>
          </p:cNvPr>
          <p:cNvSpPr>
            <a:spLocks noGrp="1"/>
          </p:cNvSpPr>
          <p:nvPr>
            <p:ph type="dt" sz="half" idx="10"/>
          </p:nvPr>
        </p:nvSpPr>
        <p:spPr/>
        <p:txBody>
          <a:bodyPr/>
          <a:lstStyle/>
          <a:p>
            <a:fld id="{D8366026-49B2-4EBC-8283-5CF900083842}" type="datetimeFigureOut">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941CF151-379C-4AC2-B8CF-4A05B3AE30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02FE1D5-1EDD-4A88-A8E6-545CA8B53BF6}"/>
              </a:ext>
            </a:extLst>
          </p:cNvPr>
          <p:cNvSpPr>
            <a:spLocks noGrp="1"/>
          </p:cNvSpPr>
          <p:nvPr>
            <p:ph type="sldNum" sz="quarter" idx="12"/>
          </p:nvPr>
        </p:nvSpPr>
        <p:spPr/>
        <p:txBody>
          <a:body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324633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B50FDCB-7689-41C3-9F02-4B701B3FE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FA9C37-23B8-4366-9CEE-9AECCA7B2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EA4E4E-B2A0-4B5B-803F-567A84C121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66026-49B2-4EBC-8283-5CF90008384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D8657EA1-8557-4AA4-BC1A-43D134570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46C6064-79B9-4F54-A62B-3CA7E2652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FC64D-044B-480C-AF66-22B65775B01E}" type="slidenum">
              <a:rPr kumimoji="1" lang="ja-JP" altLang="en-US" smtClean="0"/>
              <a:t>‹#›</a:t>
            </a:fld>
            <a:endParaRPr kumimoji="1" lang="ja-JP" altLang="en-US"/>
          </a:p>
        </p:txBody>
      </p:sp>
    </p:spTree>
    <p:extLst>
      <p:ext uri="{BB962C8B-B14F-4D97-AF65-F5344CB8AC3E}">
        <p14:creationId xmlns:p14="http://schemas.microsoft.com/office/powerpoint/2010/main" val="702587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microsoft.com/en-us/download/details.aspx?id=4759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sync-service-manager-ui-operations#understand-the-information-visible-in-the-operations-tab"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ja-jp/azure/active-directory/hybrid/connect/plan-connect-topologies" TargetMode="External"/><Relationship Id="rId2" Type="http://schemas.openxmlformats.org/officeDocument/2006/relationships/hyperlink" Target="https://learn.microsoft.com/ja-jp/azure/active-directory/hybrid/connect/how-to-connect-install-prerequisites#installation-prerequisit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jpazureid.github.io/blog/azure-active-directory-connect/aadc-import-export-config/"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19EE48-5DCC-4D81-8940-CE6539A5E23A}"/>
              </a:ext>
            </a:extLst>
          </p:cNvPr>
          <p:cNvSpPr txBox="1"/>
          <p:nvPr/>
        </p:nvSpPr>
        <p:spPr>
          <a:xfrm>
            <a:off x="295712" y="624303"/>
            <a:ext cx="11356596" cy="369332"/>
          </a:xfrm>
          <a:prstGeom prst="rect">
            <a:avLst/>
          </a:prstGeom>
          <a:noFill/>
        </p:spPr>
        <p:txBody>
          <a:bodyPr wrap="square">
            <a:spAutoFit/>
          </a:bodyPr>
          <a:lstStyle/>
          <a:p>
            <a:r>
              <a:rPr lang="ja-JP" altLang="en-US" b="1" dirty="0"/>
              <a:t>Azure AD Connect アップグレード手順 (Azure AD Connect サーバー 1 台構成)</a:t>
            </a:r>
          </a:p>
        </p:txBody>
      </p:sp>
      <p:sp>
        <p:nvSpPr>
          <p:cNvPr id="7" name="テキスト ボックス 6">
            <a:extLst>
              <a:ext uri="{FF2B5EF4-FFF2-40B4-BE49-F238E27FC236}">
                <a16:creationId xmlns:a16="http://schemas.microsoft.com/office/drawing/2014/main" id="{BD6CEBAD-74DA-48E0-BF57-F180E3865B63}"/>
              </a:ext>
            </a:extLst>
          </p:cNvPr>
          <p:cNvSpPr txBox="1"/>
          <p:nvPr/>
        </p:nvSpPr>
        <p:spPr>
          <a:xfrm>
            <a:off x="417702" y="1545347"/>
            <a:ext cx="11356596" cy="1384995"/>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下記の手順で実施します。</a:t>
            </a: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既存環境の動作状況の確認</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設定内容の保存</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アップグレード</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アップグレードの動作確認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手順</a:t>
            </a:r>
            <a:r>
              <a:rPr lang="en-US" altLang="ja-JP" sz="1400" dirty="0">
                <a:latin typeface="メイリオ" panose="020B0604030504040204" pitchFamily="50" charset="-128"/>
                <a:ea typeface="メイリオ" panose="020B0604030504040204" pitchFamily="50" charset="-128"/>
              </a:rPr>
              <a:t>1. </a:t>
            </a:r>
            <a:r>
              <a:rPr lang="ja-JP" altLang="en-US" sz="1400" dirty="0">
                <a:latin typeface="メイリオ" panose="020B0604030504040204" pitchFamily="50" charset="-128"/>
                <a:ea typeface="メイリオ" panose="020B0604030504040204" pitchFamily="50" charset="-128"/>
              </a:rPr>
              <a:t>と同じ</a:t>
            </a:r>
            <a:r>
              <a:rPr lang="en-US" altLang="ja-JP" sz="14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7CDCFD0F-5CE7-4C1F-9FB0-A7334B890D2B}"/>
              </a:ext>
            </a:extLst>
          </p:cNvPr>
          <p:cNvSpPr txBox="1"/>
          <p:nvPr/>
        </p:nvSpPr>
        <p:spPr>
          <a:xfrm>
            <a:off x="417702" y="4143102"/>
            <a:ext cx="11356596" cy="1384995"/>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本手順では、 </a:t>
            </a:r>
            <a:r>
              <a:rPr lang="en-US" altLang="ja-JP" sz="1400" dirty="0">
                <a:latin typeface="メイリオ" panose="020B0604030504040204" pitchFamily="50" charset="-128"/>
                <a:ea typeface="メイリオ" panose="020B0604030504040204" pitchFamily="50" charset="-128"/>
              </a:rPr>
              <a:t>Azure AD Connect v2.x </a:t>
            </a:r>
            <a:r>
              <a:rPr lang="ja-JP" altLang="en-US" sz="1400" dirty="0">
                <a:latin typeface="メイリオ" panose="020B0604030504040204" pitchFamily="50" charset="-128"/>
                <a:ea typeface="メイリオ" panose="020B0604030504040204" pitchFamily="50" charset="-128"/>
              </a:rPr>
              <a:t>から最新のバージョンへアップグレードしています。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アップグレード前のバージョンによって表示項目などが異なる場合がありますので、予めご留意ください。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なお、上記基本的なアップグレードの流れについては、現在のバージョンに関連なく同じです。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インストール ファイルは下記より入手し、それぞのサーバーに事前に配置してください。</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2"/>
              </a:rPr>
              <a:t>https://www.microsoft.com/en-us/download/details.aspx?id=47594</a:t>
            </a:r>
            <a:endParaRPr lang="en-US" altLang="ja-JP" sz="1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4DC0C56-2615-A4EC-6AE6-2C453652755A}"/>
              </a:ext>
            </a:extLst>
          </p:cNvPr>
          <p:cNvSpPr txBox="1"/>
          <p:nvPr/>
        </p:nvSpPr>
        <p:spPr>
          <a:xfrm>
            <a:off x="417702" y="3059668"/>
            <a:ext cx="8830491" cy="738664"/>
          </a:xfrm>
          <a:prstGeom prst="rect">
            <a:avLst/>
          </a:prstGeom>
          <a:noFill/>
        </p:spPr>
        <p:txBody>
          <a:bodyPr wrap="square">
            <a:spAutoFit/>
          </a:bodyPr>
          <a:lstStyle/>
          <a:p>
            <a:r>
              <a:rPr lang="ja-JP" altLang="en-US" sz="1400" dirty="0">
                <a:solidFill>
                  <a:srgbClr val="FF0000"/>
                </a:solidFill>
                <a:latin typeface="メイリオ" panose="020B0604030504040204" pitchFamily="50" charset="-128"/>
                <a:ea typeface="メイリオ" panose="020B0604030504040204" pitchFamily="50" charset="-128"/>
              </a:rPr>
              <a:t>注意 : </a:t>
            </a:r>
          </a:p>
          <a:p>
            <a:r>
              <a:rPr lang="ja-JP" altLang="en-US" sz="1400" dirty="0">
                <a:solidFill>
                  <a:srgbClr val="FF0000"/>
                </a:solidFill>
                <a:latin typeface="メイリオ" panose="020B0604030504040204" pitchFamily="50" charset="-128"/>
                <a:ea typeface="メイリオ" panose="020B0604030504040204" pitchFamily="50" charset="-128"/>
              </a:rPr>
              <a:t>ステージング サーバーを構成し、Azure AD Connect サーバー 2 台以上の構成での運用が推奨となります。</a:t>
            </a:r>
          </a:p>
          <a:p>
            <a:r>
              <a:rPr lang="ja-JP" altLang="en-US" sz="1400" dirty="0">
                <a:solidFill>
                  <a:srgbClr val="FF0000"/>
                </a:solidFill>
                <a:latin typeface="メイリオ" panose="020B0604030504040204" pitchFamily="50" charset="-128"/>
                <a:ea typeface="メイリオ" panose="020B0604030504040204" pitchFamily="50" charset="-128"/>
              </a:rPr>
              <a:t>最低限の構成での手順となり、障害時などを考慮し、複数台での運用をご検討ください。</a:t>
            </a:r>
          </a:p>
        </p:txBody>
      </p:sp>
    </p:spTree>
    <p:extLst>
      <p:ext uri="{BB962C8B-B14F-4D97-AF65-F5344CB8AC3E}">
        <p14:creationId xmlns:p14="http://schemas.microsoft.com/office/powerpoint/2010/main" val="338366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3"/>
            <a:ext cx="6960855" cy="4894153"/>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9CD14E01-F8D9-B114-C21F-6B32F3A6E9CC}"/>
              </a:ext>
            </a:extLst>
          </p:cNvPr>
          <p:cNvSpPr txBox="1"/>
          <p:nvPr/>
        </p:nvSpPr>
        <p:spPr>
          <a:xfrm>
            <a:off x="8070980" y="2413337"/>
            <a:ext cx="3853542" cy="2031325"/>
          </a:xfrm>
          <a:prstGeom prst="rect">
            <a:avLst/>
          </a:prstGeom>
          <a:noFill/>
        </p:spPr>
        <p:txBody>
          <a:bodyPr wrap="square">
            <a:spAutoFit/>
          </a:bodyPr>
          <a:lstStyle/>
          <a:p>
            <a:r>
              <a:rPr lang="ja-JP" altLang="en-US" sz="1400" dirty="0">
                <a:solidFill>
                  <a:srgbClr val="FF0000"/>
                </a:solidFill>
                <a:latin typeface="メイリオ" panose="020B0604030504040204" pitchFamily="50" charset="-128"/>
                <a:ea typeface="メイリオ" panose="020B0604030504040204" pitchFamily="50" charset="-128"/>
              </a:rPr>
              <a:t>注意！</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新しいバージョンの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ファイルを実行した時点で、新しいバージョンの </a:t>
            </a:r>
            <a:r>
              <a:rPr lang="en-US" altLang="ja-JP" sz="1400" dirty="0">
                <a:latin typeface="メイリオ" panose="020B0604030504040204" pitchFamily="50" charset="-128"/>
                <a:ea typeface="メイリオ" panose="020B0604030504040204" pitchFamily="50" charset="-128"/>
              </a:rPr>
              <a:t>AADC </a:t>
            </a:r>
            <a:r>
              <a:rPr lang="ja-JP" altLang="en-US" sz="1400" dirty="0">
                <a:latin typeface="メイリオ" panose="020B0604030504040204" pitchFamily="50" charset="-128"/>
                <a:ea typeface="メイリオ" panose="020B0604030504040204" pitchFamily="50" charset="-128"/>
              </a:rPr>
              <a:t>がインストールされています。</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この画面が表示された後、元のバージョンに戻したり、他の設定画面を表示させたりすることはできないためご留意ください。</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757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3-2.</a:t>
            </a:r>
            <a:r>
              <a:rPr lang="en-US" altLang="ja-JP" sz="1400" dirty="0">
                <a:latin typeface="メイリオ" panose="020B0604030504040204" pitchFamily="50" charset="-128"/>
                <a:ea typeface="メイリオ" panose="020B0604030504040204" pitchFamily="50" charset="-128"/>
              </a:rPr>
              <a:t> 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5447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9275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938992"/>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こちらにチェックを入れてアップグレードをした場合や、</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構成後に完全同期が自動的に実行される場合は、完全同期が完了するまで待機してから、次の手順に進みます。</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116B32FB-6768-9B33-4795-966694DFE9FA}"/>
              </a:ext>
            </a:extLst>
          </p:cNvPr>
          <p:cNvPicPr>
            <a:picLocks noChangeAspect="1"/>
          </p:cNvPicPr>
          <p:nvPr/>
        </p:nvPicPr>
        <p:blipFill>
          <a:blip r:embed="rId2"/>
          <a:stretch>
            <a:fillRect/>
          </a:stretch>
        </p:blipFill>
        <p:spPr>
          <a:xfrm>
            <a:off x="682163" y="1543776"/>
            <a:ext cx="6759526" cy="4778154"/>
          </a:xfrm>
          <a:prstGeom prst="rect">
            <a:avLst/>
          </a:prstGeom>
        </p:spPr>
      </p:pic>
    </p:spTree>
    <p:extLst>
      <p:ext uri="{BB962C8B-B14F-4D97-AF65-F5344CB8AC3E}">
        <p14:creationId xmlns:p14="http://schemas.microsoft.com/office/powerpoint/2010/main" val="56867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動作状況の確認</a:t>
            </a:r>
            <a:endParaRPr lang="en-US" altLang="ja-JP" sz="1800" b="1"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574384" y="1463835"/>
            <a:ext cx="9156300"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4-1.</a:t>
            </a:r>
            <a:r>
              <a:rPr lang="ja-JP" altLang="en-US" sz="1400" b="1" dirty="0">
                <a:latin typeface="メイリオ" panose="020B0604030504040204" pitchFamily="50" charset="-128"/>
                <a:ea typeface="メイリオ" panose="020B0604030504040204" pitchFamily="50" charset="-128"/>
              </a:rPr>
              <a:t> アップグレード前に実施した </a:t>
            </a:r>
            <a:r>
              <a:rPr lang="en-US" altLang="ja-JP" sz="1400" b="1" dirty="0">
                <a:latin typeface="メイリオ" panose="020B0604030504040204" pitchFamily="50" charset="-128"/>
                <a:ea typeface="メイリオ" panose="020B0604030504040204" pitchFamily="50" charset="-128"/>
              </a:rPr>
              <a:t>1 </a:t>
            </a:r>
            <a:r>
              <a:rPr lang="ja-JP" altLang="en-US" sz="1400" b="1" dirty="0">
                <a:latin typeface="メイリオ" panose="020B0604030504040204" pitchFamily="50" charset="-128"/>
                <a:ea typeface="メイリオ" panose="020B0604030504040204" pitchFamily="50" charset="-128"/>
              </a:rPr>
              <a:t>の手順同様に各情報を確認し、問題がないことを確認します。</a:t>
            </a:r>
            <a:endParaRPr lang="en-US" altLang="ja-JP" sz="1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16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A736D14-9F82-4158-A904-70B73F3AC3C1}"/>
              </a:ext>
            </a:extLst>
          </p:cNvPr>
          <p:cNvSpPr txBox="1"/>
          <p:nvPr/>
        </p:nvSpPr>
        <p:spPr>
          <a:xfrm>
            <a:off x="295712" y="624303"/>
            <a:ext cx="11356596" cy="369332"/>
          </a:xfrm>
          <a:prstGeom prst="rect">
            <a:avLst/>
          </a:prstGeom>
          <a:noFill/>
        </p:spPr>
        <p:txBody>
          <a:bodyPr wrap="square">
            <a:spAutoFit/>
          </a:bodyPr>
          <a:lstStyle/>
          <a:p>
            <a:r>
              <a:rPr lang="ja-JP" altLang="en-US" sz="1800" b="1" dirty="0">
                <a:latin typeface="Meiryo UI" panose="020B0604030504040204" pitchFamily="50" charset="-128"/>
                <a:ea typeface="Meiryo UI" panose="020B0604030504040204" pitchFamily="50" charset="-128"/>
              </a:rPr>
              <a:t>アップグレード処理やアップグレード後の動作にて問題が生じた場合</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24A8E61-3983-4AF5-9DDA-29B87CF0CFB2}"/>
              </a:ext>
            </a:extLst>
          </p:cNvPr>
          <p:cNvSpPr txBox="1"/>
          <p:nvPr/>
        </p:nvSpPr>
        <p:spPr>
          <a:xfrm>
            <a:off x="513426" y="1469020"/>
            <a:ext cx="9827234" cy="2862322"/>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お問い合わせを起票いただく際、下記を事前にお知らせいただくことで対応が円滑に進みます。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環境 </a:t>
            </a:r>
            <a:r>
              <a:rPr lang="en-US" altLang="ja-JP" sz="1200" dirty="0">
                <a:latin typeface="メイリオ" panose="020B0604030504040204" pitchFamily="50" charset="-128"/>
                <a:ea typeface="メイリオ" panose="020B0604030504040204" pitchFamily="50" charset="-128"/>
              </a:rPr>
              <a:t>: OS / Azure AD Connect </a:t>
            </a:r>
            <a:r>
              <a:rPr lang="ja-JP" altLang="en-US" sz="1200" dirty="0">
                <a:latin typeface="メイリオ" panose="020B0604030504040204" pitchFamily="50" charset="-128"/>
                <a:ea typeface="メイリオ" panose="020B0604030504040204" pitchFamily="50" charset="-128"/>
              </a:rPr>
              <a:t>インストール バージョン</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構成 </a:t>
            </a:r>
            <a:r>
              <a:rPr lang="en-US" altLang="ja-JP" sz="1200" dirty="0">
                <a:latin typeface="メイリオ" panose="020B0604030504040204" pitchFamily="50" charset="-128"/>
                <a:ea typeface="メイリオ" panose="020B0604030504040204" pitchFamily="50" charset="-128"/>
              </a:rPr>
              <a:t>: 1 </a:t>
            </a:r>
            <a:r>
              <a:rPr lang="ja-JP" altLang="en-US" sz="1200" dirty="0">
                <a:latin typeface="メイリオ" panose="020B0604030504040204" pitchFamily="50" charset="-128"/>
                <a:ea typeface="メイリオ" panose="020B0604030504040204" pitchFamily="50" charset="-128"/>
              </a:rPr>
              <a:t>台構成、複数台構成</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経緯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作業内容や作業中など</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発生事象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エラーメッセージが表示されている場合には画面キャプチャを取得し、アップロードをお願いします。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ログ情報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上述の確認結果にてお気づきになったメッセージなど</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下記にて弊社チーム ブログにて情報採取ツールを公開させていただいています。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初動調査にて取得いただくことが想定されるため、お問い合わせ前に取得いただくことでスムーズにご支援が可能となります。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AADC </a:t>
            </a:r>
            <a:r>
              <a:rPr lang="ja-JP" altLang="en-US" sz="1200" dirty="0">
                <a:latin typeface="メイリオ" panose="020B0604030504040204" pitchFamily="50" charset="-128"/>
                <a:ea typeface="メイリオ" panose="020B0604030504040204" pitchFamily="50" charset="-128"/>
              </a:rPr>
              <a:t>サーバー情報一括採取ツール</a:t>
            </a:r>
          </a:p>
          <a:p>
            <a:r>
              <a:rPr lang="en-US" altLang="ja-JP" sz="1200" dirty="0">
                <a:latin typeface="メイリオ" panose="020B0604030504040204" pitchFamily="50" charset="-128"/>
                <a:ea typeface="メイリオ" panose="020B0604030504040204" pitchFamily="50" charset="-128"/>
              </a:rPr>
              <a:t>https://github.com/jpazureid/aadconnect-diagnostic</a:t>
            </a:r>
          </a:p>
          <a:p>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6878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4DD0BF5-7EAB-4E18-A2EE-F4972D6CE869}"/>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既存環境の動作状況の確認</a:t>
            </a:r>
          </a:p>
        </p:txBody>
      </p:sp>
      <p:sp>
        <p:nvSpPr>
          <p:cNvPr id="5" name="テキスト ボックス 4">
            <a:extLst>
              <a:ext uri="{FF2B5EF4-FFF2-40B4-BE49-F238E27FC236}">
                <a16:creationId xmlns:a16="http://schemas.microsoft.com/office/drawing/2014/main" id="{1F87C986-1724-49A9-9EE0-BD5992D9BBE5}"/>
              </a:ext>
            </a:extLst>
          </p:cNvPr>
          <p:cNvSpPr txBox="1"/>
          <p:nvPr/>
        </p:nvSpPr>
        <p:spPr>
          <a:xfrm>
            <a:off x="295712" y="884578"/>
            <a:ext cx="6094602"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1-1</a:t>
            </a:r>
            <a:r>
              <a:rPr lang="ja-JP" altLang="en-US" sz="1400" b="1" dirty="0">
                <a:latin typeface="Meiryo UI" panose="020B0604030504040204" pitchFamily="50" charset="-128"/>
                <a:ea typeface="Meiryo UI" panose="020B0604030504040204" pitchFamily="50" charset="-128"/>
              </a:rPr>
              <a:t>. 同期処理で問題が生じていないかを確認します。</a:t>
            </a:r>
          </a:p>
        </p:txBody>
      </p:sp>
      <p:pic>
        <p:nvPicPr>
          <p:cNvPr id="7" name="図 6">
            <a:extLst>
              <a:ext uri="{FF2B5EF4-FFF2-40B4-BE49-F238E27FC236}">
                <a16:creationId xmlns:a16="http://schemas.microsoft.com/office/drawing/2014/main" id="{C60D76A7-30E6-4FC2-9A5D-209AB65875E0}"/>
              </a:ext>
            </a:extLst>
          </p:cNvPr>
          <p:cNvPicPr>
            <a:picLocks noChangeAspect="1"/>
          </p:cNvPicPr>
          <p:nvPr/>
        </p:nvPicPr>
        <p:blipFill>
          <a:blip r:embed="rId2"/>
          <a:stretch>
            <a:fillRect/>
          </a:stretch>
        </p:blipFill>
        <p:spPr>
          <a:xfrm>
            <a:off x="367718" y="1253910"/>
            <a:ext cx="6704202" cy="5259388"/>
          </a:xfrm>
          <a:prstGeom prst="rect">
            <a:avLst/>
          </a:prstGeom>
        </p:spPr>
      </p:pic>
      <p:sp>
        <p:nvSpPr>
          <p:cNvPr id="9" name="テキスト ボックス 8">
            <a:extLst>
              <a:ext uri="{FF2B5EF4-FFF2-40B4-BE49-F238E27FC236}">
                <a16:creationId xmlns:a16="http://schemas.microsoft.com/office/drawing/2014/main" id="{FD5B5633-9080-4252-A0F6-B8BAAD687479}"/>
              </a:ext>
            </a:extLst>
          </p:cNvPr>
          <p:cNvSpPr txBox="1"/>
          <p:nvPr/>
        </p:nvSpPr>
        <p:spPr>
          <a:xfrm>
            <a:off x="7268361" y="1901044"/>
            <a:ext cx="4555921" cy="433965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手順</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Azure AD Connect </a:t>
            </a:r>
            <a:r>
              <a:rPr lang="ja-JP" altLang="en-US" sz="1200" dirty="0">
                <a:latin typeface="メイリオ" panose="020B0604030504040204" pitchFamily="50" charset="-128"/>
                <a:ea typeface="メイリオ" panose="020B0604030504040204" pitchFamily="50" charset="-128"/>
              </a:rPr>
              <a:t>サーバーにログオンします。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[Synchronization Service]</a:t>
            </a:r>
            <a:r>
              <a:rPr lang="ja-JP" altLang="en-US" sz="1200" dirty="0">
                <a:latin typeface="メイリオ" panose="020B0604030504040204" pitchFamily="50" charset="-128"/>
                <a:ea typeface="メイリオ" panose="020B0604030504040204" pitchFamily="50" charset="-128"/>
              </a:rPr>
              <a:t> から </a:t>
            </a:r>
            <a:r>
              <a:rPr lang="en-US" altLang="ja-JP" sz="1200" dirty="0">
                <a:latin typeface="メイリオ" panose="020B0604030504040204" pitchFamily="50" charset="-128"/>
                <a:ea typeface="メイリオ" panose="020B0604030504040204" pitchFamily="50" charset="-128"/>
              </a:rPr>
              <a:t>Synchronization Service Manager </a:t>
            </a:r>
            <a:r>
              <a:rPr lang="ja-JP" altLang="en-US" sz="1200" dirty="0">
                <a:latin typeface="メイリオ" panose="020B0604030504040204" pitchFamily="50" charset="-128"/>
                <a:ea typeface="メイリオ" panose="020B0604030504040204" pitchFamily="50" charset="-128"/>
              </a:rPr>
              <a:t>を起動します。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左のような画面が表示されることを確認します。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以下の内容を確認してください。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各処理の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になっていること</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Start /End Time </a:t>
            </a:r>
            <a:r>
              <a:rPr lang="ja-JP" altLang="en-US" sz="1200" dirty="0">
                <a:latin typeface="メイリオ" panose="020B0604030504040204" pitchFamily="50" charset="-128"/>
                <a:ea typeface="メイリオ" panose="020B0604030504040204" pitchFamily="50" charset="-128"/>
              </a:rPr>
              <a:t>が直近で成功していること</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5. 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以外になっている場合は、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になるように対処を行った後にアップグレード作業を開始ください。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以外の警告やエラーについて許容できる場合はそのままアップグレード作業を実施ください。）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参考情報</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各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の説明については、下記技術情報をご覧ください。</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a:t>
            </a:r>
            <a:r>
              <a:rPr lang="ja-JP" altLang="en-US" sz="1200" dirty="0">
                <a:latin typeface="メイリオ" panose="020B0604030504040204" pitchFamily="50" charset="-128"/>
                <a:ea typeface="メイリオ" panose="020B0604030504040204" pitchFamily="50" charset="-128"/>
                <a:hlinkClick r:id="rId3"/>
              </a:rPr>
              <a:t>操作</a:t>
            </a:r>
            <a:r>
              <a:rPr lang="en-US" altLang="ja-JP" sz="1200" dirty="0">
                <a:latin typeface="メイリオ" panose="020B0604030504040204" pitchFamily="50" charset="-128"/>
                <a:ea typeface="メイリオ" panose="020B0604030504040204" pitchFamily="50" charset="-128"/>
                <a:hlinkClick r:id="rId3"/>
              </a:rPr>
              <a:t>] </a:t>
            </a:r>
            <a:r>
              <a:rPr lang="ja-JP" altLang="en-US" sz="1200" dirty="0">
                <a:latin typeface="メイリオ" panose="020B0604030504040204" pitchFamily="50" charset="-128"/>
                <a:ea typeface="メイリオ" panose="020B0604030504040204" pitchFamily="50" charset="-128"/>
                <a:hlinkClick r:id="rId3"/>
              </a:rPr>
              <a:t>タブに表示される情報を理解する</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733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65CAB92E-6376-446E-A993-C4D2FE592236}"/>
              </a:ext>
            </a:extLst>
          </p:cNvPr>
          <p:cNvSpPr txBox="1"/>
          <p:nvPr/>
        </p:nvSpPr>
        <p:spPr>
          <a:xfrm>
            <a:off x="374089" y="1189898"/>
            <a:ext cx="6188978"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1-2. </a:t>
            </a:r>
            <a:r>
              <a:rPr lang="ja-JP" altLang="en-US" sz="1400" b="1" dirty="0">
                <a:latin typeface="Meiryo UI" panose="020B0604030504040204" pitchFamily="50" charset="-128"/>
                <a:ea typeface="Meiryo UI" panose="020B0604030504040204" pitchFamily="50" charset="-128"/>
              </a:rPr>
              <a:t>要件を確認</a:t>
            </a:r>
          </a:p>
        </p:txBody>
      </p:sp>
      <p:sp>
        <p:nvSpPr>
          <p:cNvPr id="11" name="テキスト ボックス 10">
            <a:extLst>
              <a:ext uri="{FF2B5EF4-FFF2-40B4-BE49-F238E27FC236}">
                <a16:creationId xmlns:a16="http://schemas.microsoft.com/office/drawing/2014/main" id="{C5E3011A-3CC7-41F0-858F-DC4F229E9308}"/>
              </a:ext>
            </a:extLst>
          </p:cNvPr>
          <p:cNvSpPr txBox="1"/>
          <p:nvPr/>
        </p:nvSpPr>
        <p:spPr>
          <a:xfrm>
            <a:off x="548260" y="1721689"/>
            <a:ext cx="11356596" cy="2893100"/>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要件を満たしていない状況で運用され、アップグレード後のトラブル対応時に発覚するケースが多く報告されています。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改めて、各要件を満たしていることを確認してください。</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サーバーの要件はこちらに記載されています。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hlinkClick r:id="rId2"/>
              </a:rPr>
              <a:t>Azure AD Connect: </a:t>
            </a:r>
            <a:r>
              <a:rPr lang="ja-JP" altLang="en-US" sz="1400" dirty="0">
                <a:latin typeface="メイリオ" panose="020B0604030504040204" pitchFamily="50" charset="-128"/>
                <a:ea typeface="メイリオ" panose="020B0604030504040204" pitchFamily="50" charset="-128"/>
                <a:hlinkClick r:id="rId2"/>
              </a:rPr>
              <a:t>前提条件とハードウェア </a:t>
            </a:r>
            <a:r>
              <a:rPr lang="en-US" altLang="ja-JP" sz="1400" dirty="0">
                <a:latin typeface="メイリオ" panose="020B0604030504040204" pitchFamily="50" charset="-128"/>
                <a:ea typeface="メイリオ" panose="020B0604030504040204" pitchFamily="50" charset="-128"/>
                <a:hlinkClick r:id="rId2"/>
              </a:rPr>
              <a:t>- Microsoft </a:t>
            </a:r>
            <a:r>
              <a:rPr lang="en-US" altLang="ja-JP" sz="1400" dirty="0" err="1">
                <a:latin typeface="メイリオ" panose="020B0604030504040204" pitchFamily="50" charset="-128"/>
                <a:ea typeface="メイリオ" panose="020B0604030504040204" pitchFamily="50" charset="-128"/>
                <a:hlinkClick r:id="rId2"/>
              </a:rPr>
              <a:t>Entra</a:t>
            </a:r>
            <a:r>
              <a:rPr lang="en-US" altLang="ja-JP" sz="1400" dirty="0">
                <a:latin typeface="メイリオ" panose="020B0604030504040204" pitchFamily="50" charset="-128"/>
                <a:ea typeface="メイリオ" panose="020B0604030504040204" pitchFamily="50" charset="-128"/>
                <a:hlinkClick r:id="rId2"/>
              </a:rPr>
              <a:t> | Microsoft Learn</a:t>
            </a: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主なポイント</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をインストールするサーバーは </a:t>
            </a:r>
            <a:r>
              <a:rPr lang="en-US" altLang="ja-JP" sz="1400" dirty="0">
                <a:latin typeface="メイリオ" panose="020B0604030504040204" pitchFamily="50" charset="-128"/>
                <a:ea typeface="メイリオ" panose="020B0604030504040204" pitchFamily="50" charset="-128"/>
              </a:rPr>
              <a:t>Windows Server 2016 </a:t>
            </a:r>
            <a:r>
              <a:rPr lang="ja-JP" altLang="en-US" sz="1400" dirty="0">
                <a:latin typeface="メイリオ" panose="020B0604030504040204" pitchFamily="50" charset="-128"/>
                <a:ea typeface="メイリオ" panose="020B0604030504040204" pitchFamily="50" charset="-128"/>
              </a:rPr>
              <a:t>以降であるか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Windows Server </a:t>
            </a:r>
            <a:r>
              <a:rPr lang="ja-JP" altLang="en-US" sz="1400" dirty="0">
                <a:latin typeface="メイリオ" panose="020B0604030504040204" pitchFamily="50" charset="-128"/>
                <a:ea typeface="メイリオ" panose="020B0604030504040204" pitchFamily="50" charset="-128"/>
              </a:rPr>
              <a:t>は完全な </a:t>
            </a:r>
            <a:r>
              <a:rPr lang="en-US" altLang="ja-JP" sz="1400" dirty="0">
                <a:latin typeface="メイリオ" panose="020B0604030504040204" pitchFamily="50" charset="-128"/>
                <a:ea typeface="メイリオ" panose="020B0604030504040204" pitchFamily="50" charset="-128"/>
              </a:rPr>
              <a:t>GUI </a:t>
            </a:r>
            <a:r>
              <a:rPr lang="ja-JP" altLang="en-US" sz="1400" dirty="0">
                <a:latin typeface="メイリオ" panose="020B0604030504040204" pitchFamily="50" charset="-128"/>
                <a:ea typeface="メイリオ" panose="020B0604030504040204" pitchFamily="50" charset="-128"/>
              </a:rPr>
              <a:t>かどうか（</a:t>
            </a:r>
            <a:r>
              <a:rPr lang="en-US" altLang="ja-JP" sz="1400" dirty="0">
                <a:latin typeface="メイリオ" panose="020B0604030504040204" pitchFamily="50" charset="-128"/>
                <a:ea typeface="メイリオ" panose="020B0604030504040204" pitchFamily="50" charset="-128"/>
              </a:rPr>
              <a:t>Server Core </a:t>
            </a:r>
            <a:r>
              <a:rPr lang="ja-JP" altLang="en-US" sz="1400" dirty="0">
                <a:latin typeface="メイリオ" panose="020B0604030504040204" pitchFamily="50" charset="-128"/>
                <a:ea typeface="メイリオ" panose="020B0604030504040204" pitchFamily="50" charset="-128"/>
              </a:rPr>
              <a:t>にはインストールできません）</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 インターネットと通信が行える状況か。通信要件を満たしているか。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サポートされるトポロジー（</a:t>
            </a:r>
            <a:r>
              <a:rPr lang="en-US" altLang="ja-JP" sz="1400" dirty="0">
                <a:latin typeface="メイリオ" panose="020B0604030504040204" pitchFamily="50" charset="-128"/>
                <a:ea typeface="メイリオ" panose="020B0604030504040204" pitchFamily="50" charset="-128"/>
                <a:hlinkClick r:id="rId3"/>
              </a:rPr>
              <a:t>Azure AD Connect - </a:t>
            </a:r>
            <a:r>
              <a:rPr lang="ja-JP" altLang="en-US" sz="1400" dirty="0">
                <a:latin typeface="メイリオ" panose="020B0604030504040204" pitchFamily="50" charset="-128"/>
                <a:ea typeface="メイリオ" panose="020B0604030504040204" pitchFamily="50" charset="-128"/>
                <a:hlinkClick r:id="rId3"/>
              </a:rPr>
              <a:t>サポートされるテクノロジ </a:t>
            </a:r>
            <a:r>
              <a:rPr lang="en-US" altLang="ja-JP" sz="1400" dirty="0">
                <a:latin typeface="メイリオ" panose="020B0604030504040204" pitchFamily="50" charset="-128"/>
                <a:ea typeface="メイリオ" panose="020B0604030504040204" pitchFamily="50" charset="-128"/>
                <a:hlinkClick r:id="rId3"/>
              </a:rPr>
              <a:t>- Microsoft </a:t>
            </a:r>
            <a:r>
              <a:rPr lang="en-US" altLang="ja-JP" sz="1400" dirty="0" err="1">
                <a:latin typeface="メイリオ" panose="020B0604030504040204" pitchFamily="50" charset="-128"/>
                <a:ea typeface="メイリオ" panose="020B0604030504040204" pitchFamily="50" charset="-128"/>
                <a:hlinkClick r:id="rId3"/>
              </a:rPr>
              <a:t>Entra</a:t>
            </a:r>
            <a:r>
              <a:rPr lang="en-US" altLang="ja-JP" sz="1400" dirty="0">
                <a:latin typeface="メイリオ" panose="020B0604030504040204" pitchFamily="50" charset="-128"/>
                <a:ea typeface="メイリオ" panose="020B0604030504040204" pitchFamily="50" charset="-128"/>
                <a:hlinkClick r:id="rId3"/>
              </a:rPr>
              <a:t> | Microsoft Learn</a:t>
            </a:r>
            <a:r>
              <a:rPr lang="ja-JP" altLang="en-US" sz="1400" dirty="0">
                <a:latin typeface="メイリオ" panose="020B0604030504040204" pitchFamily="50" charset="-128"/>
                <a:ea typeface="メイリオ" panose="020B0604030504040204" pitchFamily="50" charset="-128"/>
              </a:rPr>
              <a:t>）に記載の構成か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ハードウェアの要件を満たしているか（メモリ数、 </a:t>
            </a:r>
            <a:r>
              <a:rPr lang="en-US" altLang="ja-JP" sz="1400" dirty="0">
                <a:latin typeface="メイリオ" panose="020B0604030504040204" pitchFamily="50" charset="-128"/>
                <a:ea typeface="メイリオ" panose="020B0604030504040204" pitchFamily="50" charset="-128"/>
              </a:rPr>
              <a:t>CPU </a:t>
            </a:r>
            <a:r>
              <a:rPr lang="ja-JP" altLang="en-US" sz="1400" dirty="0">
                <a:latin typeface="メイリオ" panose="020B0604030504040204" pitchFamily="50" charset="-128"/>
                <a:ea typeface="メイリオ" panose="020B0604030504040204" pitchFamily="50" charset="-128"/>
              </a:rPr>
              <a:t>など）</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spTree>
    <p:extLst>
      <p:ext uri="{BB962C8B-B14F-4D97-AF65-F5344CB8AC3E}">
        <p14:creationId xmlns:p14="http://schemas.microsoft.com/office/powerpoint/2010/main" val="66282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1682091"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サーバーより、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イベント ビューアー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を開き、 </a:t>
            </a:r>
            <a:r>
              <a:rPr lang="en-US" altLang="ja-JP" sz="1400" dirty="0">
                <a:latin typeface="メイリオ" panose="020B0604030504040204" pitchFamily="50" charset="-128"/>
                <a:ea typeface="メイリオ" panose="020B0604030504040204" pitchFamily="50" charset="-128"/>
              </a:rPr>
              <a:t>[Windows </a:t>
            </a:r>
            <a:r>
              <a:rPr lang="ja-JP" altLang="en-US" sz="1400" dirty="0">
                <a:latin typeface="メイリオ" panose="020B0604030504040204" pitchFamily="50" charset="-128"/>
                <a:ea typeface="メイリオ" panose="020B0604030504040204" pitchFamily="50" charset="-128"/>
              </a:rPr>
              <a:t>ログ</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内の </a:t>
            </a:r>
            <a:r>
              <a:rPr lang="en-US" altLang="ja-JP" sz="1400" dirty="0">
                <a:latin typeface="メイリオ" panose="020B0604030504040204" pitchFamily="50" charset="-128"/>
                <a:ea typeface="メイリオ" panose="020B0604030504040204" pitchFamily="50" charset="-128"/>
              </a:rPr>
              <a:t>[Application] </a:t>
            </a:r>
            <a:r>
              <a:rPr lang="ja-JP" altLang="en-US" sz="1400" dirty="0">
                <a:latin typeface="メイリオ" panose="020B0604030504040204" pitchFamily="50" charset="-128"/>
                <a:ea typeface="メイリオ" panose="020B0604030504040204" pitchFamily="50" charset="-128"/>
              </a:rPr>
              <a:t>と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システム</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内を主に確認します。</a:t>
            </a:r>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pic>
        <p:nvPicPr>
          <p:cNvPr id="3" name="図 2">
            <a:extLst>
              <a:ext uri="{FF2B5EF4-FFF2-40B4-BE49-F238E27FC236}">
                <a16:creationId xmlns:a16="http://schemas.microsoft.com/office/drawing/2014/main" id="{19EE9800-0C41-CB0A-1066-1A2EF046D416}"/>
              </a:ext>
            </a:extLst>
          </p:cNvPr>
          <p:cNvPicPr>
            <a:picLocks noChangeAspect="1"/>
          </p:cNvPicPr>
          <p:nvPr/>
        </p:nvPicPr>
        <p:blipFill>
          <a:blip r:embed="rId2"/>
          <a:stretch>
            <a:fillRect/>
          </a:stretch>
        </p:blipFill>
        <p:spPr>
          <a:xfrm>
            <a:off x="1222016" y="1971818"/>
            <a:ext cx="8625417" cy="4159016"/>
          </a:xfrm>
          <a:prstGeom prst="rect">
            <a:avLst/>
          </a:prstGeom>
        </p:spPr>
      </p:pic>
    </p:spTree>
    <p:extLst>
      <p:ext uri="{BB962C8B-B14F-4D97-AF65-F5344CB8AC3E}">
        <p14:creationId xmlns:p14="http://schemas.microsoft.com/office/powerpoint/2010/main" val="170642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0198917" cy="3323987"/>
          </a:xfrm>
          <a:prstGeom prst="rect">
            <a:avLst/>
          </a:prstGeom>
          <a:noFill/>
        </p:spPr>
        <p:txBody>
          <a:bodyPr wrap="square">
            <a:spAutoFit/>
          </a:bodyPr>
          <a:lstStyle/>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の同期処理などの問題はアプリケーション イベント ログに記録されます。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イベントのソースが下記、レベルが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警告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または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エラー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のイベントにて継続して記録されているものを確認します。</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過去に記録され、直近 </a:t>
            </a:r>
            <a:r>
              <a:rPr lang="en-US" altLang="ja-JP" sz="1400" dirty="0">
                <a:latin typeface="メイリオ" panose="020B0604030504040204" pitchFamily="50" charset="-128"/>
                <a:ea typeface="メイリオ" panose="020B0604030504040204" pitchFamily="50" charset="-128"/>
              </a:rPr>
              <a:t>48 </a:t>
            </a:r>
            <a:r>
              <a:rPr lang="ja-JP" altLang="en-US" sz="1400" dirty="0">
                <a:latin typeface="メイリオ" panose="020B0604030504040204" pitchFamily="50" charset="-128"/>
                <a:ea typeface="メイリオ" panose="020B0604030504040204" pitchFamily="50" charset="-128"/>
              </a:rPr>
              <a:t>時間に記録されていないものは基本的に対象とする必要はありません）</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ソース </a:t>
            </a:r>
            <a:r>
              <a:rPr lang="en-US" altLang="ja-JP" sz="1400" dirty="0">
                <a:latin typeface="メイリオ" panose="020B0604030504040204" pitchFamily="50" charset="-128"/>
                <a:ea typeface="メイリオ" panose="020B0604030504040204" pitchFamily="50" charset="-128"/>
              </a:rPr>
              <a:t>:</a:t>
            </a:r>
          </a:p>
          <a:p>
            <a:r>
              <a:rPr lang="en-US" altLang="ja-JP" sz="1400" dirty="0">
                <a:latin typeface="メイリオ" panose="020B0604030504040204" pitchFamily="50" charset="-128"/>
                <a:ea typeface="メイリオ" panose="020B0604030504040204" pitchFamily="50" charset="-128"/>
              </a:rPr>
              <a:t> Directory Synchronization</a:t>
            </a: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DirectorySyncClientCmd</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ADSync</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PasswordResetService</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パスワード ライトバック機能利用時のみ</a:t>
            </a:r>
            <a:r>
              <a:rPr lang="en-US" altLang="ja-JP" sz="1400" dirty="0">
                <a:latin typeface="メイリオ" panose="020B0604030504040204" pitchFamily="50" charset="-128"/>
                <a:ea typeface="メイリオ" panose="020B0604030504040204" pitchFamily="50" charset="-128"/>
              </a:rPr>
              <a:t>)</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警告やエラーが発生している場合は、対処を行った後にアップグレード作業を開始ください。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（警告やエラーについて許容できる場合はそのままアップグレード作業を実施ください。） </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pic>
        <p:nvPicPr>
          <p:cNvPr id="3" name="図 2">
            <a:extLst>
              <a:ext uri="{FF2B5EF4-FFF2-40B4-BE49-F238E27FC236}">
                <a16:creationId xmlns:a16="http://schemas.microsoft.com/office/drawing/2014/main" id="{EDB46A95-CF19-AC1C-059F-88BC532F0901}"/>
              </a:ext>
            </a:extLst>
          </p:cNvPr>
          <p:cNvPicPr>
            <a:picLocks noChangeAspect="1"/>
          </p:cNvPicPr>
          <p:nvPr/>
        </p:nvPicPr>
        <p:blipFill>
          <a:blip r:embed="rId2"/>
          <a:stretch>
            <a:fillRect/>
          </a:stretch>
        </p:blipFill>
        <p:spPr>
          <a:xfrm>
            <a:off x="8461744" y="3342957"/>
            <a:ext cx="3030855" cy="3115991"/>
          </a:xfrm>
          <a:prstGeom prst="rect">
            <a:avLst/>
          </a:prstGeom>
        </p:spPr>
      </p:pic>
      <p:sp>
        <p:nvSpPr>
          <p:cNvPr id="4" name="テキスト ボックス 3">
            <a:extLst>
              <a:ext uri="{FF2B5EF4-FFF2-40B4-BE49-F238E27FC236}">
                <a16:creationId xmlns:a16="http://schemas.microsoft.com/office/drawing/2014/main" id="{11642F93-DADC-6A48-58DB-B3131084FA5A}"/>
              </a:ext>
            </a:extLst>
          </p:cNvPr>
          <p:cNvSpPr txBox="1"/>
          <p:nvPr/>
        </p:nvSpPr>
        <p:spPr>
          <a:xfrm>
            <a:off x="3132098" y="5819581"/>
            <a:ext cx="5329646" cy="646331"/>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イベント ビューアー右側の </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現在のログをフィルター</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 をクリックすると、右の画面が表示されます。</a:t>
            </a:r>
            <a:br>
              <a:rPr kumimoji="1" lang="en-US" altLang="ja-JP" sz="1200" dirty="0">
                <a:latin typeface="メイリオ" panose="020B0604030504040204" pitchFamily="50" charset="-128"/>
                <a:ea typeface="メイリオ" panose="020B0604030504040204" pitchFamily="50" charset="-128"/>
              </a:rPr>
            </a:br>
            <a:r>
              <a:rPr kumimoji="1" lang="ja-JP" altLang="en-US" sz="1200" dirty="0">
                <a:latin typeface="メイリオ" panose="020B0604030504040204" pitchFamily="50" charset="-128"/>
                <a:ea typeface="メイリオ" panose="020B0604030504040204" pitchFamily="50" charset="-128"/>
              </a:rPr>
              <a:t>特定のログやソースを絞ってログを表示させる</a:t>
            </a:r>
            <a:r>
              <a:rPr lang="ja-JP" altLang="en-US" sz="1200" dirty="0">
                <a:latin typeface="メイリオ" panose="020B0604030504040204" pitchFamily="50" charset="-128"/>
                <a:ea typeface="メイリオ" panose="020B0604030504040204" pitchFamily="50" charset="-128"/>
              </a:rPr>
              <a:t>こ</a:t>
            </a:r>
            <a:r>
              <a:rPr kumimoji="1" lang="ja-JP" altLang="en-US" sz="1200" dirty="0">
                <a:latin typeface="メイリオ" panose="020B0604030504040204" pitchFamily="50" charset="-128"/>
                <a:ea typeface="メイリオ" panose="020B0604030504040204" pitchFamily="50" charset="-128"/>
              </a:rPr>
              <a:t>とができます。</a:t>
            </a:r>
          </a:p>
        </p:txBody>
      </p:sp>
    </p:spTree>
    <p:extLst>
      <p:ext uri="{BB962C8B-B14F-4D97-AF65-F5344CB8AC3E}">
        <p14:creationId xmlns:p14="http://schemas.microsoft.com/office/powerpoint/2010/main" val="54879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71424" y="1273927"/>
            <a:ext cx="7497810" cy="95410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手順 </a:t>
            </a:r>
            <a:r>
              <a:rPr lang="en-US" altLang="ja-JP" sz="1400" dirty="0">
                <a:latin typeface="メイリオ" panose="020B0604030504040204" pitchFamily="50" charset="-128"/>
                <a:ea typeface="メイリオ" panose="020B0604030504040204" pitchFamily="50" charset="-128"/>
              </a:rPr>
              <a:t>: </a:t>
            </a:r>
          </a:p>
          <a:p>
            <a:pPr marL="228600" indent="-228600">
              <a:buAutoNum type="arabicPeriod"/>
            </a:pP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サーバーにログオンします。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スタート</a:t>
            </a:r>
            <a:r>
              <a:rPr lang="en-US" altLang="ja-JP" sz="1400" dirty="0">
                <a:latin typeface="メイリオ" panose="020B0604030504040204" pitchFamily="50" charset="-128"/>
                <a:ea typeface="メイリオ" panose="020B0604030504040204" pitchFamily="50" charset="-128"/>
              </a:rPr>
              <a:t>] – [Azure AD Connect] </a:t>
            </a:r>
            <a:r>
              <a:rPr lang="ja-JP" altLang="en-US" sz="1400" dirty="0">
                <a:latin typeface="メイリオ" panose="020B0604030504040204" pitchFamily="50" charset="-128"/>
                <a:ea typeface="メイリオ" panose="020B0604030504040204" pitchFamily="50" charset="-128"/>
              </a:rPr>
              <a:t>を起動します。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ja-JP" altLang="en-US" sz="1400" dirty="0">
                <a:latin typeface="メイリオ" panose="020B0604030504040204" pitchFamily="50" charset="-128"/>
                <a:ea typeface="メイリオ" panose="020B0604030504040204" pitchFamily="50" charset="-128"/>
              </a:rPr>
              <a:t>下記画面が表示されるので、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36BB78EF-381D-D1EA-08B5-AF19C378D49A}"/>
              </a:ext>
            </a:extLst>
          </p:cNvPr>
          <p:cNvPicPr>
            <a:picLocks noChangeAspect="1"/>
          </p:cNvPicPr>
          <p:nvPr/>
        </p:nvPicPr>
        <p:blipFill>
          <a:blip r:embed="rId2"/>
          <a:stretch>
            <a:fillRect/>
          </a:stretch>
        </p:blipFill>
        <p:spPr>
          <a:xfrm>
            <a:off x="2529001" y="2282416"/>
            <a:ext cx="5726726" cy="4037502"/>
          </a:xfrm>
          <a:prstGeom prst="rect">
            <a:avLst/>
          </a:prstGeom>
        </p:spPr>
      </p:pic>
      <p:sp>
        <p:nvSpPr>
          <p:cNvPr id="10" name="テキスト ボックス 9">
            <a:extLst>
              <a:ext uri="{FF2B5EF4-FFF2-40B4-BE49-F238E27FC236}">
                <a16:creationId xmlns:a16="http://schemas.microsoft.com/office/drawing/2014/main" id="{BE280E10-D6A8-555C-50F9-9C6CEA342879}"/>
              </a:ext>
            </a:extLst>
          </p:cNvPr>
          <p:cNvSpPr txBox="1"/>
          <p:nvPr/>
        </p:nvSpPr>
        <p:spPr>
          <a:xfrm>
            <a:off x="4441371" y="6505949"/>
            <a:ext cx="8395063" cy="276999"/>
          </a:xfrm>
          <a:prstGeom prst="rect">
            <a:avLst/>
          </a:prstGeom>
          <a:noFill/>
        </p:spPr>
        <p:txBody>
          <a:bodyPr wrap="square">
            <a:spAutoFit/>
          </a:bodyPr>
          <a:lstStyle/>
          <a:p>
            <a:r>
              <a:rPr lang="en-US" altLang="ja-JP" sz="1200" dirty="0">
                <a:latin typeface="メイリオ" panose="020B0604030504040204" pitchFamily="50" charset="-128"/>
                <a:ea typeface="メイリオ" panose="020B0604030504040204" pitchFamily="50" charset="-128"/>
                <a:hlinkClick r:id="rId3"/>
              </a:rPr>
              <a:t>Azure AD Connect </a:t>
            </a:r>
            <a:r>
              <a:rPr lang="ja-JP" altLang="en-US" sz="1200" dirty="0">
                <a:latin typeface="メイリオ" panose="020B0604030504040204" pitchFamily="50" charset="-128"/>
                <a:ea typeface="メイリオ" panose="020B0604030504040204" pitchFamily="50" charset="-128"/>
                <a:hlinkClick r:id="rId3"/>
              </a:rPr>
              <a:t>設定の </a:t>
            </a:r>
            <a:r>
              <a:rPr lang="en-US" altLang="ja-JP" sz="1200" dirty="0">
                <a:latin typeface="メイリオ" panose="020B0604030504040204" pitchFamily="50" charset="-128"/>
                <a:ea typeface="メイリオ" panose="020B0604030504040204" pitchFamily="50" charset="-128"/>
                <a:hlinkClick r:id="rId3"/>
              </a:rPr>
              <a:t>Export / Import | Japan Azure Identity Support Blog (jpazureid.github.io)</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1481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現在の構成の表示またはエクスポート</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F345965-E06F-DF44-F656-8B0D8291C9FA}"/>
              </a:ext>
            </a:extLst>
          </p:cNvPr>
          <p:cNvPicPr>
            <a:picLocks noChangeAspect="1"/>
          </p:cNvPicPr>
          <p:nvPr/>
        </p:nvPicPr>
        <p:blipFill>
          <a:blip r:embed="rId2"/>
          <a:stretch>
            <a:fillRect/>
          </a:stretch>
        </p:blipFill>
        <p:spPr>
          <a:xfrm>
            <a:off x="2380418" y="2153728"/>
            <a:ext cx="6629975" cy="3993226"/>
          </a:xfrm>
          <a:prstGeom prst="rect">
            <a:avLst/>
          </a:prstGeom>
        </p:spPr>
      </p:pic>
    </p:spTree>
    <p:extLst>
      <p:ext uri="{BB962C8B-B14F-4D97-AF65-F5344CB8AC3E}">
        <p14:creationId xmlns:p14="http://schemas.microsoft.com/office/powerpoint/2010/main" val="310477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エクスポート設定</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5FD776D6-44FA-E60E-1731-B618D24EC4A0}"/>
              </a:ext>
            </a:extLst>
          </p:cNvPr>
          <p:cNvPicPr>
            <a:picLocks noChangeAspect="1"/>
          </p:cNvPicPr>
          <p:nvPr/>
        </p:nvPicPr>
        <p:blipFill>
          <a:blip r:embed="rId2"/>
          <a:stretch>
            <a:fillRect/>
          </a:stretch>
        </p:blipFill>
        <p:spPr>
          <a:xfrm>
            <a:off x="2466777" y="2039377"/>
            <a:ext cx="6629975" cy="4207338"/>
          </a:xfrm>
          <a:prstGeom prst="rect">
            <a:avLst/>
          </a:prstGeom>
        </p:spPr>
      </p:pic>
    </p:spTree>
    <p:extLst>
      <p:ext uri="{BB962C8B-B14F-4D97-AF65-F5344CB8AC3E}">
        <p14:creationId xmlns:p14="http://schemas.microsoft.com/office/powerpoint/2010/main" val="185474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a:t>
            </a:r>
            <a:r>
              <a:rPr lang="ja-JP" altLang="en-US" sz="1400" dirty="0">
                <a:latin typeface="メイリオ" panose="020B0604030504040204" pitchFamily="50" charset="-128"/>
                <a:ea typeface="メイリオ" panose="020B0604030504040204" pitchFamily="50" charset="-128"/>
              </a:rPr>
              <a:t> ファイル名と保存先を指定して保存します。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8360EA55-4E55-AB06-62E0-6AA92CF7193E}"/>
              </a:ext>
            </a:extLst>
          </p:cNvPr>
          <p:cNvPicPr>
            <a:picLocks noChangeAspect="1"/>
          </p:cNvPicPr>
          <p:nvPr/>
        </p:nvPicPr>
        <p:blipFill>
          <a:blip r:embed="rId2"/>
          <a:stretch>
            <a:fillRect/>
          </a:stretch>
        </p:blipFill>
        <p:spPr>
          <a:xfrm>
            <a:off x="1999290" y="2068219"/>
            <a:ext cx="8785601" cy="4526204"/>
          </a:xfrm>
          <a:prstGeom prst="rect">
            <a:avLst/>
          </a:prstGeom>
        </p:spPr>
      </p:pic>
    </p:spTree>
    <p:extLst>
      <p:ext uri="{BB962C8B-B14F-4D97-AF65-F5344CB8AC3E}">
        <p14:creationId xmlns:p14="http://schemas.microsoft.com/office/powerpoint/2010/main" val="17567194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756</TotalTime>
  <Words>1435</Words>
  <Application>Microsoft Office PowerPoint</Application>
  <PresentationFormat>ワイド画面</PresentationFormat>
  <Paragraphs>104</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Meiryo UI</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Keiju Tani</dc:creator>
  <cp:lastModifiedBy>Chihiro Koide</cp:lastModifiedBy>
  <cp:revision>7</cp:revision>
  <dcterms:created xsi:type="dcterms:W3CDTF">2020-08-05T12:50:35Z</dcterms:created>
  <dcterms:modified xsi:type="dcterms:W3CDTF">2023-07-03T05:21:14Z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2020-08-05T13:29:46Z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527afebc-489c-492f-9886-e02e9671d83f</vt:lpwstr>
  </property>
  <property fmtid="{D5CDD505-2E9C-101B-9397-08002B2CF9AE}" pid="8" name="MSIP_Label_f42aa342-8706-4288-bd11-ebb85995028c_ContentBits">
    <vt:lpwstr>0</vt:lpwstr>
  </property>
</Properties>
</file>