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90" r:id="rId3"/>
    <p:sldId id="291" r:id="rId4"/>
    <p:sldId id="309" r:id="rId5"/>
    <p:sldId id="298" r:id="rId6"/>
    <p:sldId id="299" r:id="rId7"/>
    <p:sldId id="296" r:id="rId8"/>
    <p:sldId id="307" r:id="rId9"/>
    <p:sldId id="308" r:id="rId10"/>
    <p:sldId id="302" r:id="rId11"/>
    <p:sldId id="300" r:id="rId12"/>
    <p:sldId id="303" r:id="rId13"/>
    <p:sldId id="305" r:id="rId14"/>
    <p:sldId id="295" r:id="rId15"/>
    <p:sldId id="304" r:id="rId16"/>
    <p:sldId id="286" r:id="rId17"/>
    <p:sldId id="293" r:id="rId18"/>
    <p:sldId id="311" r:id="rId1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E3B"/>
    <a:srgbClr val="F69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028E3-7305-62D2-91B9-0F80E4D72442}" v="1297" dt="2024-01-17T18:11:36.416"/>
    <p1510:client id="{38624CB1-8AB4-6B5E-BAFB-E3CAAEE4A64F}" v="904" dt="2024-01-17T19:12:27.195"/>
    <p1510:client id="{4569B3E9-08ED-F5A9-7184-170A42BEFD9E}" v="800" dt="2024-01-17T21:47:52.217"/>
    <p1510:client id="{6ABC5C4C-114A-FA44-9197-0514BB8F1FB2}" v="803" dt="2024-01-17T21:53:26.907"/>
    <p1510:client id="{9F6BA67F-945A-6228-68BB-ACC2210CE166}" v="627" dt="2024-01-17T20:44:06.489"/>
    <p1510:client id="{A728AAB9-E7C3-284D-B26A-252B335B057B}" v="2456" dt="2024-01-17T22:05:02.885"/>
  </p1510:revLst>
</p1510:revInfo>
</file>

<file path=ppt/tableStyles.xml><?xml version="1.0" encoding="utf-8"?>
<a:tblStyleLst xmlns:a="http://schemas.openxmlformats.org/drawingml/2006/main" def="{2E585643-8DE5-4B0D-9490-B43E87371BC2}">
  <a:tblStyle styleId="{2E585643-8DE5-4B0D-9490-B43E87371B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5254a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15254ac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CF6EF-0990-831A-CEA9-7BDB8867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C96CE60-3477-5C4B-5E28-0F772D01D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C70BE8-C143-A89D-B67C-02D90688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7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CF6EF-0990-831A-CEA9-7BDB8867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C96CE60-3477-5C4B-5E28-0F772D01D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C70BE8-C143-A89D-B67C-02D90688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2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pl-PL" err="1"/>
              <a:t>Let's</a:t>
            </a:r>
            <a:r>
              <a:rPr lang="pl-PL"/>
              <a:t> </a:t>
            </a:r>
            <a:r>
              <a:rPr lang="pl-PL" err="1"/>
              <a:t>assume</a:t>
            </a:r>
            <a:r>
              <a:rPr lang="pl-PL"/>
              <a:t> we </a:t>
            </a:r>
            <a:r>
              <a:rPr lang="pl-PL" err="1"/>
              <a:t>had</a:t>
            </a:r>
            <a:r>
              <a:rPr lang="pl-PL"/>
              <a:t> to </a:t>
            </a:r>
            <a:r>
              <a:rPr lang="pl-PL" err="1"/>
              <a:t>detect</a:t>
            </a:r>
            <a:r>
              <a:rPr lang="pl-PL"/>
              <a:t> </a:t>
            </a:r>
            <a:r>
              <a:rPr lang="pl-PL" err="1"/>
              <a:t>only</a:t>
            </a:r>
            <a:r>
              <a:rPr lang="pl-PL"/>
              <a:t> </a:t>
            </a:r>
            <a:r>
              <a:rPr lang="pl-PL" err="1"/>
              <a:t>three</a:t>
            </a:r>
            <a:r>
              <a:rPr lang="pl-PL"/>
              <a:t> </a:t>
            </a:r>
            <a:r>
              <a:rPr lang="pl-PL" err="1"/>
              <a:t>events</a:t>
            </a:r>
            <a:r>
              <a:rPr lang="pl-PL"/>
              <a:t>.</a:t>
            </a:r>
            <a:endParaRPr lang="en-US"/>
          </a:p>
          <a:p>
            <a:pPr marL="285750" indent="-285750">
              <a:buChar char="•"/>
            </a:pPr>
            <a:r>
              <a:rPr lang="pl-PL"/>
              <a:t>The </a:t>
            </a:r>
            <a:r>
              <a:rPr lang="pl-PL" err="1"/>
              <a:t>threshold</a:t>
            </a:r>
            <a:r>
              <a:rPr lang="pl-PL"/>
              <a:t> </a:t>
            </a:r>
            <a:r>
              <a:rPr lang="pl-PL" err="1"/>
              <a:t>table</a:t>
            </a:r>
            <a:r>
              <a:rPr lang="pl-PL"/>
              <a:t> in </a:t>
            </a:r>
            <a:r>
              <a:rPr lang="pl-PL" err="1"/>
              <a:t>minutes</a:t>
            </a:r>
            <a:r>
              <a:rPr lang="pl-PL"/>
              <a:t>: {1, 3, 5, 7.5, 10, 12.5, 15, 20, 25, 30}</a:t>
            </a:r>
            <a:endParaRPr lang="en-US"/>
          </a:p>
          <a:p>
            <a:pPr marL="285750" indent="-285750">
              <a:buChar char="•"/>
            </a:pPr>
            <a:r>
              <a:rPr lang="pl-PL"/>
              <a:t>The </a:t>
            </a:r>
            <a:r>
              <a:rPr lang="pl-PL" err="1"/>
              <a:t>threshold</a:t>
            </a:r>
            <a:r>
              <a:rPr lang="pl-PL"/>
              <a:t> </a:t>
            </a:r>
            <a:r>
              <a:rPr lang="pl-PL" err="1"/>
              <a:t>table</a:t>
            </a:r>
            <a:r>
              <a:rPr lang="pl-PL"/>
              <a:t> in </a:t>
            </a:r>
            <a:r>
              <a:rPr lang="pl-PL" err="1"/>
              <a:t>steps</a:t>
            </a:r>
            <a:r>
              <a:rPr lang="pl-PL"/>
              <a:t>: {12, 36, 60, 90, 120, 150, 180. 240, 300, 360}</a:t>
            </a:r>
          </a:p>
        </p:txBody>
      </p:sp>
    </p:spTree>
    <p:extLst>
      <p:ext uri="{BB962C8B-B14F-4D97-AF65-F5344CB8AC3E}">
        <p14:creationId xmlns:p14="http://schemas.microsoft.com/office/powerpoint/2010/main" val="2376632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ab36a60212_0_3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ab36a60212_0_3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>
          <a:extLst>
            <a:ext uri="{FF2B5EF4-FFF2-40B4-BE49-F238E27FC236}">
              <a16:creationId xmlns:a16="http://schemas.microsoft.com/office/drawing/2014/main" id="{796129EC-4925-28E7-1002-6F56844D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ab36a60212_0_3072:notes">
            <a:extLst>
              <a:ext uri="{FF2B5EF4-FFF2-40B4-BE49-F238E27FC236}">
                <a16:creationId xmlns:a16="http://schemas.microsoft.com/office/drawing/2014/main" id="{5A5398AD-23B9-B2AB-5314-06C836752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ab36a60212_0_3072:notes">
            <a:extLst>
              <a:ext uri="{FF2B5EF4-FFF2-40B4-BE49-F238E27FC236}">
                <a16:creationId xmlns:a16="http://schemas.microsoft.com/office/drawing/2014/main" id="{DB397B0F-8623-4329-CF38-E3F436BCB7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68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F6EB697F-FE40-CFB4-B554-74781E0B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5254acda_0_0:notes">
            <a:extLst>
              <a:ext uri="{FF2B5EF4-FFF2-40B4-BE49-F238E27FC236}">
                <a16:creationId xmlns:a16="http://schemas.microsoft.com/office/drawing/2014/main" id="{1D8CBBCE-A20D-0869-2106-80C074E2E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15254acda_0_0:notes">
            <a:extLst>
              <a:ext uri="{FF2B5EF4-FFF2-40B4-BE49-F238E27FC236}">
                <a16:creationId xmlns:a16="http://schemas.microsoft.com/office/drawing/2014/main" id="{70EEC15C-7532-F8C5-D0E6-2834020E7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11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CF6EF-0990-831A-CEA9-7BDB8867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C96CE60-3477-5C4B-5E28-0F772D01D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C70BE8-C143-A89D-B67C-02D90688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34BC-553D-93C4-F0E5-5EDA2B33F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A297570-0358-F2F6-D429-A3F98CC3C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1DBE1C3-A1A6-3227-DECB-7F7F2FE58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0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F81EE-F145-47AE-A2D4-4E82E36AB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A9D212F-EC3A-7304-31A3-E7D86FC4F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B7B8A56-BDCF-7E2A-FB83-715CA411F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5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CF6EF-0990-831A-CEA9-7BDB8867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C96CE60-3477-5C4B-5E28-0F772D01D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C70BE8-C143-A89D-B67C-02D90688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enario Planning Infographics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93150" y="1176307"/>
            <a:ext cx="41577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00950" y="3649493"/>
            <a:ext cx="35421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512358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18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pos="5442">
          <p15:clr>
            <a:srgbClr val="EA4335"/>
          </p15:clr>
        </p15:guide>
        <p15:guide id="4" orient="horz" pos="2928">
          <p15:clr>
            <a:srgbClr val="EA4335"/>
          </p15:clr>
        </p15:guide>
        <p15:guide id="5" pos="2880">
          <p15:clr>
            <a:srgbClr val="EA4335"/>
          </p15:clr>
        </p15:guide>
        <p15:guide id="6" pos="4161">
          <p15:clr>
            <a:srgbClr val="EA4335"/>
          </p15:clr>
        </p15:guide>
        <p15:guide id="7" pos="1599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clipart, design&#10;&#10;Descrizione generata automaticamente">
            <a:extLst>
              <a:ext uri="{FF2B5EF4-FFF2-40B4-BE49-F238E27FC236}">
                <a16:creationId xmlns:a16="http://schemas.microsoft.com/office/drawing/2014/main" id="{F70CC7F0-C155-DBC1-EA23-2AE86647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6" y="995289"/>
            <a:ext cx="3152922" cy="3152922"/>
          </a:xfrm>
          <a:prstGeom prst="rect">
            <a:avLst/>
          </a:prstGeom>
          <a:effectLst>
            <a:softEdge rad="51354"/>
          </a:effectLst>
        </p:spPr>
      </p:pic>
      <p:sp>
        <p:nvSpPr>
          <p:cNvPr id="9" name="Google Shape;77;p17">
            <a:extLst>
              <a:ext uri="{FF2B5EF4-FFF2-40B4-BE49-F238E27FC236}">
                <a16:creationId xmlns:a16="http://schemas.microsoft.com/office/drawing/2014/main" id="{D50D7F86-88BD-0058-8A76-7B374E11E2B6}"/>
              </a:ext>
            </a:extLst>
          </p:cNvPr>
          <p:cNvSpPr/>
          <p:nvPr/>
        </p:nvSpPr>
        <p:spPr>
          <a:xfrm rot="2777281">
            <a:off x="-524352" y="753180"/>
            <a:ext cx="5774945" cy="4331503"/>
          </a:xfrm>
          <a:prstGeom prst="blockArc">
            <a:avLst>
              <a:gd name="adj1" fmla="val 8183050"/>
              <a:gd name="adj2" fmla="val 12946056"/>
              <a:gd name="adj3" fmla="val 10982"/>
            </a:avLst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8" name="Google Shape;77;p17">
            <a:extLst>
              <a:ext uri="{FF2B5EF4-FFF2-40B4-BE49-F238E27FC236}">
                <a16:creationId xmlns:a16="http://schemas.microsoft.com/office/drawing/2014/main" id="{01DB3A3E-3888-83A1-CCC3-EFE4CAB5440E}"/>
              </a:ext>
            </a:extLst>
          </p:cNvPr>
          <p:cNvSpPr/>
          <p:nvPr/>
        </p:nvSpPr>
        <p:spPr>
          <a:xfrm rot="13107506">
            <a:off x="-1433176" y="-51203"/>
            <a:ext cx="5774945" cy="4331503"/>
          </a:xfrm>
          <a:prstGeom prst="blockArc">
            <a:avLst>
              <a:gd name="adj1" fmla="val 8183050"/>
              <a:gd name="adj2" fmla="val 12946056"/>
              <a:gd name="adj3" fmla="val 10982"/>
            </a:avLst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BF1A10A6-E6A4-F20E-E416-342C54DCBD3F}"/>
              </a:ext>
            </a:extLst>
          </p:cNvPr>
          <p:cNvSpPr/>
          <p:nvPr/>
        </p:nvSpPr>
        <p:spPr>
          <a:xfrm rot="19227577">
            <a:off x="-569073" y="229456"/>
            <a:ext cx="5774945" cy="4331503"/>
          </a:xfrm>
          <a:prstGeom prst="blockArc">
            <a:avLst>
              <a:gd name="adj1" fmla="val 8183050"/>
              <a:gd name="adj2" fmla="val 12946056"/>
              <a:gd name="adj3" fmla="val 10982"/>
            </a:avLst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6" name="Google Shape;77;p17">
            <a:extLst>
              <a:ext uri="{FF2B5EF4-FFF2-40B4-BE49-F238E27FC236}">
                <a16:creationId xmlns:a16="http://schemas.microsoft.com/office/drawing/2014/main" id="{043CA467-84BA-E3EF-3170-A5CAF13E769E}"/>
              </a:ext>
            </a:extLst>
          </p:cNvPr>
          <p:cNvSpPr/>
          <p:nvPr/>
        </p:nvSpPr>
        <p:spPr>
          <a:xfrm rot="7825725">
            <a:off x="-1433176" y="771918"/>
            <a:ext cx="5774945" cy="4331503"/>
          </a:xfrm>
          <a:prstGeom prst="blockArc">
            <a:avLst>
              <a:gd name="adj1" fmla="val 8183050"/>
              <a:gd name="adj2" fmla="val 12946056"/>
              <a:gd name="adj3" fmla="val 10982"/>
            </a:avLst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987925" y="1176307"/>
            <a:ext cx="41577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Fira Sans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Child Sleep Detection</a:t>
            </a:r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4603525" y="3649492"/>
            <a:ext cx="3542100" cy="677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Tomasz Makowski</a:t>
            </a:r>
            <a:endParaRPr lang="pl-PL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Enrico Maria Marinelli</a:t>
            </a:r>
            <a:endParaRPr lang="pl-PL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Wojciech Neuman</a:t>
            </a:r>
            <a:endParaRPr lang="pl-PL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8766981" y="1116115"/>
            <a:ext cx="4598" cy="4470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8747852" y="1733777"/>
            <a:ext cx="1277" cy="128"/>
          </a:xfrm>
          <a:custGeom>
            <a:avLst/>
            <a:gdLst/>
            <a:ahLst/>
            <a:cxnLst/>
            <a:rect l="l" t="t" r="r" b="b"/>
            <a:pathLst>
              <a:path w="10" h="1" extrusionOk="0">
                <a:moveTo>
                  <a:pt x="9" y="1"/>
                </a:moveTo>
                <a:cubicBezTo>
                  <a:pt x="9" y="1"/>
                  <a:pt x="9" y="1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A9584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-76519" y="534555"/>
            <a:ext cx="4074600" cy="4074600"/>
          </a:xfrm>
          <a:prstGeom prst="donut">
            <a:avLst>
              <a:gd name="adj" fmla="val 13327"/>
            </a:avLst>
          </a:prstGeom>
          <a:solidFill>
            <a:srgbClr val="EFEFE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-76519" y="534555"/>
            <a:ext cx="4074600" cy="4074600"/>
          </a:xfrm>
          <a:prstGeom prst="blockArc">
            <a:avLst>
              <a:gd name="adj1" fmla="val 520356"/>
              <a:gd name="adj2" fmla="val 12716113"/>
              <a:gd name="adj3" fmla="val 13503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 rot="9900055">
            <a:off x="-76481" y="534585"/>
            <a:ext cx="4074519" cy="4074519"/>
          </a:xfrm>
          <a:prstGeom prst="blockArc">
            <a:avLst>
              <a:gd name="adj1" fmla="val 8183050"/>
              <a:gd name="adj2" fmla="val 12716113"/>
              <a:gd name="adj3" fmla="val 13503"/>
            </a:avLst>
          </a:prstGeom>
          <a:solidFill>
            <a:schemeClr val="accent3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78" name="Google Shape;78;p17"/>
          <p:cNvSpPr/>
          <p:nvPr/>
        </p:nvSpPr>
        <p:spPr>
          <a:xfrm rot="3599955">
            <a:off x="-76381" y="534496"/>
            <a:ext cx="4074507" cy="4074507"/>
          </a:xfrm>
          <a:prstGeom prst="blockArc">
            <a:avLst>
              <a:gd name="adj1" fmla="val 8183050"/>
              <a:gd name="adj2" fmla="val 12716113"/>
              <a:gd name="adj3" fmla="val 13503"/>
            </a:avLst>
          </a:prstGeom>
          <a:solidFill>
            <a:srgbClr val="EE5E3B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3C1A-8212-3A1F-846D-AFDF7526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magine 38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321BA43B-7DD9-2BEA-21E8-C9207A01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61" y="1417964"/>
            <a:ext cx="1059942" cy="2573521"/>
          </a:xfrm>
          <a:prstGeom prst="rect">
            <a:avLst/>
          </a:prstGeom>
        </p:spPr>
      </p:pic>
      <p:grpSp>
        <p:nvGrpSpPr>
          <p:cNvPr id="8" name="Grupa 12">
            <a:extLst>
              <a:ext uri="{FF2B5EF4-FFF2-40B4-BE49-F238E27FC236}">
                <a16:creationId xmlns:a16="http://schemas.microsoft.com/office/drawing/2014/main" id="{EF241BF4-E75E-E63E-5465-76CEEEC70F03}"/>
              </a:ext>
            </a:extLst>
          </p:cNvPr>
          <p:cNvGrpSpPr/>
          <p:nvPr/>
        </p:nvGrpSpPr>
        <p:grpSpPr>
          <a:xfrm>
            <a:off x="422778" y="1873425"/>
            <a:ext cx="5668127" cy="2309221"/>
            <a:chOff x="1741334" y="2023354"/>
            <a:chExt cx="5668127" cy="2309221"/>
          </a:xfrm>
        </p:grpSpPr>
        <p:pic>
          <p:nvPicPr>
            <p:cNvPr id="9" name="Obraz 7" descr="Obraz zawierający tekst, zrzut ekranu, Wykres, linia&#10;&#10;Opis wygenerowany automatycznie">
              <a:extLst>
                <a:ext uri="{FF2B5EF4-FFF2-40B4-BE49-F238E27FC236}">
                  <a16:creationId xmlns:a16="http://schemas.microsoft.com/office/drawing/2014/main" id="{7DEB2651-3BE4-92F3-71A5-9815EF601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334" y="2023354"/>
              <a:ext cx="5666361" cy="1099504"/>
            </a:xfrm>
            <a:prstGeom prst="rect">
              <a:avLst/>
            </a:prstGeom>
          </p:spPr>
        </p:pic>
        <p:pic>
          <p:nvPicPr>
            <p:cNvPr id="11" name="Obraz 9" descr="Obraz zawierający tekst, zrzut ekranu, Wykres, linia&#10;&#10;Opis wygenerowany automatycznie">
              <a:extLst>
                <a:ext uri="{FF2B5EF4-FFF2-40B4-BE49-F238E27FC236}">
                  <a16:creationId xmlns:a16="http://schemas.microsoft.com/office/drawing/2014/main" id="{72AF9858-A130-FE34-CF29-18AC75F3D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1634" y="3230564"/>
              <a:ext cx="5667827" cy="1102011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FFBE355-E333-CA9B-5FDA-B98D655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Build Sequences</a:t>
            </a:r>
            <a:endParaRPr lang="pl-PL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9694D224-B7F0-AF87-4D56-A9ECF83A35C7}"/>
              </a:ext>
            </a:extLst>
          </p:cNvPr>
          <p:cNvGrpSpPr/>
          <p:nvPr/>
        </p:nvGrpSpPr>
        <p:grpSpPr>
          <a:xfrm>
            <a:off x="2619374" y="1424401"/>
            <a:ext cx="6551657" cy="2901672"/>
            <a:chOff x="2292802" y="1208630"/>
            <a:chExt cx="6551657" cy="2901672"/>
          </a:xfrm>
        </p:grpSpPr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391232B3-1B00-5268-66DE-8460DA3F87B0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2392815" y="2578229"/>
              <a:ext cx="3635673" cy="1197485"/>
            </a:xfrm>
            <a:prstGeom prst="line">
              <a:avLst/>
            </a:prstGeom>
            <a:ln w="19050" cap="rnd" cmpd="sng" algn="ctr">
              <a:solidFill>
                <a:schemeClr val="tx2">
                  <a:lumMod val="75000"/>
                  <a:alpha val="70000"/>
                </a:schemeClr>
              </a:solidFill>
              <a:prstDash val="sysDash"/>
              <a:bevel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5C46FEB-7BFC-BA27-2972-8B91A8197F37}"/>
                </a:ext>
              </a:extLst>
            </p:cNvPr>
            <p:cNvSpPr/>
            <p:nvPr/>
          </p:nvSpPr>
          <p:spPr>
            <a:xfrm>
              <a:off x="6028489" y="1210347"/>
              <a:ext cx="1059942" cy="2565367"/>
            </a:xfrm>
            <a:prstGeom prst="rect">
              <a:avLst/>
            </a:prstGeom>
            <a:noFill/>
            <a:ln w="31750">
              <a:solidFill>
                <a:schemeClr val="tx2">
                  <a:lumMod val="75000"/>
                  <a:alpha val="4922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B453003-00B9-0C99-4B38-DECB86AD380E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2392815" y="2578229"/>
              <a:ext cx="4662287" cy="1197485"/>
            </a:xfrm>
            <a:prstGeom prst="line">
              <a:avLst/>
            </a:prstGeom>
            <a:ln w="19050" cap="rnd" cmpd="sng" algn="ctr">
              <a:solidFill>
                <a:schemeClr val="tx2">
                  <a:lumMod val="75000"/>
                  <a:alpha val="48617"/>
                </a:schemeClr>
              </a:solidFill>
              <a:prstDash val="sysDash"/>
              <a:bevel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C792B7A6-3AD7-2AA9-2D58-F12658740F2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392815" y="1208630"/>
              <a:ext cx="3635673" cy="547274"/>
            </a:xfrm>
            <a:prstGeom prst="line">
              <a:avLst/>
            </a:prstGeom>
            <a:ln w="19050" cap="rnd" cmpd="sng" algn="ctr">
              <a:solidFill>
                <a:schemeClr val="tx2">
                  <a:lumMod val="75000"/>
                  <a:alpha val="71000"/>
                </a:schemeClr>
              </a:solidFill>
              <a:prstDash val="sysDash"/>
              <a:bevel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280C5139-B602-AA4F-3DBD-74DB0535B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2368" y="1208630"/>
              <a:ext cx="4626062" cy="601249"/>
            </a:xfrm>
            <a:prstGeom prst="line">
              <a:avLst/>
            </a:prstGeom>
            <a:ln w="19050" cap="rnd" cmpd="sng" algn="ctr">
              <a:solidFill>
                <a:schemeClr val="tx2">
                  <a:lumMod val="75000"/>
                  <a:alpha val="50032"/>
                </a:schemeClr>
              </a:solidFill>
              <a:prstDash val="sysDash"/>
              <a:bevel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72C58FF5-2CD3-98E2-D08A-FAFCF6B99808}"/>
                </a:ext>
              </a:extLst>
            </p:cNvPr>
            <p:cNvSpPr/>
            <p:nvPr/>
          </p:nvSpPr>
          <p:spPr>
            <a:xfrm>
              <a:off x="2292802" y="1755904"/>
              <a:ext cx="200025" cy="822325"/>
            </a:xfrm>
            <a:prstGeom prst="rect">
              <a:avLst/>
            </a:prstGeom>
            <a:noFill/>
            <a:ln w="31750">
              <a:solidFill>
                <a:schemeClr val="tx2">
                  <a:lumMod val="75000"/>
                  <a:alpha val="74846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ttore 1 4">
              <a:extLst>
                <a:ext uri="{FF2B5EF4-FFF2-40B4-BE49-F238E27FC236}">
                  <a16:creationId xmlns:a16="http://schemas.microsoft.com/office/drawing/2014/main" id="{66DA374A-C22F-6EFB-E768-9ADC28F6E098}"/>
                </a:ext>
              </a:extLst>
            </p:cNvPr>
            <p:cNvCxnSpPr>
              <a:cxnSpLocks/>
            </p:cNvCxnSpPr>
            <p:nvPr/>
          </p:nvCxnSpPr>
          <p:spPr>
            <a:xfrm>
              <a:off x="6231699" y="1208630"/>
              <a:ext cx="0" cy="2534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DA91D1DB-1511-DC44-DC5B-597F756B7C38}"/>
                </a:ext>
              </a:extLst>
            </p:cNvPr>
            <p:cNvCxnSpPr>
              <a:cxnSpLocks/>
            </p:cNvCxnSpPr>
            <p:nvPr/>
          </p:nvCxnSpPr>
          <p:spPr>
            <a:xfrm>
              <a:off x="6797458" y="1208630"/>
              <a:ext cx="0" cy="2534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C3FDF63-FE8D-569B-C21B-C5A61BD264E1}"/>
                </a:ext>
              </a:extLst>
            </p:cNvPr>
            <p:cNvSpPr txBox="1"/>
            <p:nvPr/>
          </p:nvSpPr>
          <p:spPr>
            <a:xfrm>
              <a:off x="4272459" y="3802525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Window</a:t>
              </a:r>
              <a:endParaRPr lang="pl-PL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1CE31EE0-4438-727F-2970-A1164BE2C52E}"/>
                </a:ext>
              </a:extLst>
            </p:cNvPr>
            <p:cNvCxnSpPr/>
            <p:nvPr/>
          </p:nvCxnSpPr>
          <p:spPr>
            <a:xfrm>
              <a:off x="6231699" y="3622776"/>
              <a:ext cx="565759" cy="0"/>
            </a:xfrm>
            <a:prstGeom prst="line">
              <a:avLst/>
            </a:prstGeom>
            <a:ln cap="rnd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23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3C1A-8212-3A1F-846D-AFDF7526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BE355-E333-CA9B-5FDA-B98D655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Feature importance (from Ensemble)</a:t>
            </a:r>
            <a:endParaRPr lang="pl-PL"/>
          </a:p>
        </p:txBody>
      </p:sp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7D751F57-ECA8-B6CC-27DB-F8E0B0A3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57" y="1210347"/>
            <a:ext cx="5440485" cy="3377742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126A246-9B43-D03E-C6B8-7233CECD9D77}"/>
              </a:ext>
            </a:extLst>
          </p:cNvPr>
          <p:cNvSpPr/>
          <p:nvPr/>
        </p:nvSpPr>
        <p:spPr>
          <a:xfrm>
            <a:off x="1851757" y="2705622"/>
            <a:ext cx="153888" cy="2442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62B9F20-F847-052D-7078-E0057CAE9650}"/>
              </a:ext>
            </a:extLst>
          </p:cNvPr>
          <p:cNvSpPr txBox="1"/>
          <p:nvPr/>
        </p:nvSpPr>
        <p:spPr>
          <a:xfrm rot="16200000">
            <a:off x="1468665" y="2582511"/>
            <a:ext cx="8418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  <a:endParaRPr lang="en-US" sz="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2BE4003-A4DE-161D-7A5F-0293BA7642BD}"/>
              </a:ext>
            </a:extLst>
          </p:cNvPr>
          <p:cNvSpPr/>
          <p:nvPr/>
        </p:nvSpPr>
        <p:spPr>
          <a:xfrm>
            <a:off x="4947781" y="4240060"/>
            <a:ext cx="150312" cy="1159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A6DCAF-5E6E-B5C4-1DB1-8EB7B498BC03}"/>
              </a:ext>
            </a:extLst>
          </p:cNvPr>
          <p:cNvSpPr txBox="1"/>
          <p:nvPr/>
        </p:nvSpPr>
        <p:spPr>
          <a:xfrm>
            <a:off x="4677192" y="4240060"/>
            <a:ext cx="8418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</a:t>
            </a:r>
            <a:endParaRPr lang="en-US" sz="8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2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3C1A-8212-3A1F-846D-AFDF7526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BE355-E333-CA9B-5FDA-B98D655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Neural Network Model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29A2AED-6376-CBD2-673D-2D4432653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985"/>
          <a:stretch/>
        </p:blipFill>
        <p:spPr>
          <a:xfrm>
            <a:off x="974211" y="1316067"/>
            <a:ext cx="1719943" cy="285548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AAB1186-9363-E608-EA7B-9E34D220C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8" t="30620" r="-1528" b="64392"/>
          <a:stretch/>
        </p:blipFill>
        <p:spPr>
          <a:xfrm>
            <a:off x="3228061" y="1964091"/>
            <a:ext cx="2010523" cy="12792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9C5223F-BE24-87E2-C90C-69E77EEB7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7" t="85879" r="207" b="-141"/>
          <a:stretch/>
        </p:blipFill>
        <p:spPr>
          <a:xfrm>
            <a:off x="6205896" y="1270357"/>
            <a:ext cx="1685841" cy="306692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A9D8F1-B12F-A469-3614-22EA58DEAC1E}"/>
              </a:ext>
            </a:extLst>
          </p:cNvPr>
          <p:cNvSpPr txBox="1"/>
          <p:nvPr/>
        </p:nvSpPr>
        <p:spPr>
          <a:xfrm>
            <a:off x="-338678" y="44793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rPr>
              <a:t>First Conv + Residual block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AFBB6DA-AE52-49A6-6DFA-977BDF6BB947}"/>
              </a:ext>
            </a:extLst>
          </p:cNvPr>
          <p:cNvSpPr txBox="1"/>
          <p:nvPr/>
        </p:nvSpPr>
        <p:spPr>
          <a:xfrm>
            <a:off x="2151578" y="34056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rPr>
              <a:t>LSTM block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477655B-40E4-9C57-A5D7-21F320E06BFD}"/>
              </a:ext>
            </a:extLst>
          </p:cNvPr>
          <p:cNvSpPr txBox="1"/>
          <p:nvPr/>
        </p:nvSpPr>
        <p:spPr>
          <a:xfrm>
            <a:off x="5205246" y="4479307"/>
            <a:ext cx="3036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rPr>
              <a:t>Last Conv + Residual block + GAP</a:t>
            </a:r>
          </a:p>
        </p:txBody>
      </p:sp>
    </p:spTree>
    <p:extLst>
      <p:ext uri="{BB962C8B-B14F-4D97-AF65-F5344CB8AC3E}">
        <p14:creationId xmlns:p14="http://schemas.microsoft.com/office/powerpoint/2010/main" val="94023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1C8A12-8025-94EB-57B2-8117D40F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01902"/>
            <a:ext cx="8134500" cy="791646"/>
          </a:xfrm>
        </p:spPr>
        <p:txBody>
          <a:bodyPr/>
          <a:lstStyle/>
          <a:p>
            <a:r>
              <a:rPr lang="pl-PL" sz="3600"/>
              <a:t>ENSEMBLE MODEL</a:t>
            </a:r>
          </a:p>
        </p:txBody>
      </p:sp>
      <p:sp>
        <p:nvSpPr>
          <p:cNvPr id="4" name="Google Shape;1710;p47">
            <a:extLst>
              <a:ext uri="{FF2B5EF4-FFF2-40B4-BE49-F238E27FC236}">
                <a16:creationId xmlns:a16="http://schemas.microsoft.com/office/drawing/2014/main" id="{FDB30045-0897-3AE2-CF35-D71E9D6BF2B9}"/>
              </a:ext>
            </a:extLst>
          </p:cNvPr>
          <p:cNvSpPr/>
          <p:nvPr/>
        </p:nvSpPr>
        <p:spPr>
          <a:xfrm>
            <a:off x="3281367" y="2271007"/>
            <a:ext cx="2416423" cy="1210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711;p47">
            <a:extLst>
              <a:ext uri="{FF2B5EF4-FFF2-40B4-BE49-F238E27FC236}">
                <a16:creationId xmlns:a16="http://schemas.microsoft.com/office/drawing/2014/main" id="{727132D0-519A-5358-C3CD-E66E5BAA0590}"/>
              </a:ext>
            </a:extLst>
          </p:cNvPr>
          <p:cNvGrpSpPr/>
          <p:nvPr/>
        </p:nvGrpSpPr>
        <p:grpSpPr>
          <a:xfrm>
            <a:off x="3436251" y="2426066"/>
            <a:ext cx="2098931" cy="699584"/>
            <a:chOff x="3503477" y="1357094"/>
            <a:chExt cx="2094773" cy="699584"/>
          </a:xfrm>
        </p:grpSpPr>
        <p:sp>
          <p:nvSpPr>
            <p:cNvPr id="6" name="Google Shape;1712;p47">
              <a:extLst>
                <a:ext uri="{FF2B5EF4-FFF2-40B4-BE49-F238E27FC236}">
                  <a16:creationId xmlns:a16="http://schemas.microsoft.com/office/drawing/2014/main" id="{B53D83EF-1EAA-411F-6AED-BE72F71A23C0}"/>
                </a:ext>
              </a:extLst>
            </p:cNvPr>
            <p:cNvSpPr txBox="1"/>
            <p:nvPr/>
          </p:nvSpPr>
          <p:spPr>
            <a:xfrm>
              <a:off x="3545650" y="1357094"/>
              <a:ext cx="2052600" cy="37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7" name="Google Shape;1713;p47">
              <a:extLst>
                <a:ext uri="{FF2B5EF4-FFF2-40B4-BE49-F238E27FC236}">
                  <a16:creationId xmlns:a16="http://schemas.microsoft.com/office/drawing/2014/main" id="{49F2E9B4-5E05-EF0B-6C5C-FC076E999E3A}"/>
                </a:ext>
              </a:extLst>
            </p:cNvPr>
            <p:cNvSpPr txBox="1"/>
            <p:nvPr/>
          </p:nvSpPr>
          <p:spPr>
            <a:xfrm>
              <a:off x="3503477" y="1550566"/>
              <a:ext cx="2052600" cy="506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Ensemble Probability Average Classifier</a:t>
              </a:r>
              <a:endParaRPr lang="pl-PL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0" name="Google Shape;1697;p47">
            <a:extLst>
              <a:ext uri="{FF2B5EF4-FFF2-40B4-BE49-F238E27FC236}">
                <a16:creationId xmlns:a16="http://schemas.microsoft.com/office/drawing/2014/main" id="{BB7418E7-3AB5-C8C5-1862-3BF1361937AF}"/>
              </a:ext>
            </a:extLst>
          </p:cNvPr>
          <p:cNvSpPr/>
          <p:nvPr/>
        </p:nvSpPr>
        <p:spPr>
          <a:xfrm>
            <a:off x="1275112" y="1064741"/>
            <a:ext cx="1551451" cy="1210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698;p47">
            <a:extLst>
              <a:ext uri="{FF2B5EF4-FFF2-40B4-BE49-F238E27FC236}">
                <a16:creationId xmlns:a16="http://schemas.microsoft.com/office/drawing/2014/main" id="{60A0FFCF-BDDF-6A84-17F7-539028D76165}"/>
              </a:ext>
            </a:extLst>
          </p:cNvPr>
          <p:cNvGrpSpPr/>
          <p:nvPr/>
        </p:nvGrpSpPr>
        <p:grpSpPr>
          <a:xfrm>
            <a:off x="1407027" y="1429379"/>
            <a:ext cx="1333722" cy="373950"/>
            <a:chOff x="916775" y="1357094"/>
            <a:chExt cx="2075625" cy="373950"/>
          </a:xfrm>
        </p:grpSpPr>
        <p:sp>
          <p:nvSpPr>
            <p:cNvPr id="12" name="Google Shape;1699;p47">
              <a:extLst>
                <a:ext uri="{FF2B5EF4-FFF2-40B4-BE49-F238E27FC236}">
                  <a16:creationId xmlns:a16="http://schemas.microsoft.com/office/drawing/2014/main" id="{38604818-327C-656C-AD2F-89B323DE13CB}"/>
                </a:ext>
              </a:extLst>
            </p:cNvPr>
            <p:cNvSpPr txBox="1"/>
            <p:nvPr/>
          </p:nvSpPr>
          <p:spPr>
            <a:xfrm>
              <a:off x="939800" y="1357094"/>
              <a:ext cx="2052600" cy="37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sz="30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13" name="Google Shape;1700;p47">
              <a:extLst>
                <a:ext uri="{FF2B5EF4-FFF2-40B4-BE49-F238E27FC236}">
                  <a16:creationId xmlns:a16="http://schemas.microsoft.com/office/drawing/2014/main" id="{57CDC529-EC96-3C3B-6265-6A9433DC8BBB}"/>
                </a:ext>
              </a:extLst>
            </p:cNvPr>
            <p:cNvSpPr txBox="1"/>
            <p:nvPr/>
          </p:nvSpPr>
          <p:spPr>
            <a:xfrm>
              <a:off x="916775" y="1464344"/>
              <a:ext cx="2052600" cy="26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Random Forest Classifier</a:t>
              </a:r>
            </a:p>
          </p:txBody>
        </p:sp>
      </p:grpSp>
      <p:sp>
        <p:nvSpPr>
          <p:cNvPr id="37" name="Google Shape;1697;p47">
            <a:extLst>
              <a:ext uri="{FF2B5EF4-FFF2-40B4-BE49-F238E27FC236}">
                <a16:creationId xmlns:a16="http://schemas.microsoft.com/office/drawing/2014/main" id="{6F1FE2FC-D578-01DE-F760-CA0BD3DBDA6B}"/>
              </a:ext>
            </a:extLst>
          </p:cNvPr>
          <p:cNvSpPr/>
          <p:nvPr/>
        </p:nvSpPr>
        <p:spPr>
          <a:xfrm>
            <a:off x="1275111" y="3476001"/>
            <a:ext cx="1551451" cy="1210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697;p47">
            <a:extLst>
              <a:ext uri="{FF2B5EF4-FFF2-40B4-BE49-F238E27FC236}">
                <a16:creationId xmlns:a16="http://schemas.microsoft.com/office/drawing/2014/main" id="{F9D4454B-FD70-8671-22EA-AA9C32FF53EB}"/>
              </a:ext>
            </a:extLst>
          </p:cNvPr>
          <p:cNvSpPr/>
          <p:nvPr/>
        </p:nvSpPr>
        <p:spPr>
          <a:xfrm>
            <a:off x="6254206" y="3476000"/>
            <a:ext cx="1551451" cy="1210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97;p47">
            <a:extLst>
              <a:ext uri="{FF2B5EF4-FFF2-40B4-BE49-F238E27FC236}">
                <a16:creationId xmlns:a16="http://schemas.microsoft.com/office/drawing/2014/main" id="{AA69BB92-B252-466F-EDA7-522CF3D22CD8}"/>
              </a:ext>
            </a:extLst>
          </p:cNvPr>
          <p:cNvSpPr/>
          <p:nvPr/>
        </p:nvSpPr>
        <p:spPr>
          <a:xfrm>
            <a:off x="6254205" y="1064739"/>
            <a:ext cx="1551451" cy="1210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698;p47">
            <a:extLst>
              <a:ext uri="{FF2B5EF4-FFF2-40B4-BE49-F238E27FC236}">
                <a16:creationId xmlns:a16="http://schemas.microsoft.com/office/drawing/2014/main" id="{E8B9BDE9-103A-4D55-0D96-4E0C3F6FC3D1}"/>
              </a:ext>
            </a:extLst>
          </p:cNvPr>
          <p:cNvGrpSpPr/>
          <p:nvPr/>
        </p:nvGrpSpPr>
        <p:grpSpPr>
          <a:xfrm>
            <a:off x="6370464" y="1382406"/>
            <a:ext cx="1349380" cy="371100"/>
            <a:chOff x="892407" y="1357094"/>
            <a:chExt cx="2099993" cy="371100"/>
          </a:xfrm>
        </p:grpSpPr>
        <p:sp>
          <p:nvSpPr>
            <p:cNvPr id="41" name="Google Shape;1699;p47">
              <a:extLst>
                <a:ext uri="{FF2B5EF4-FFF2-40B4-BE49-F238E27FC236}">
                  <a16:creationId xmlns:a16="http://schemas.microsoft.com/office/drawing/2014/main" id="{273A9971-1FA8-5BE0-E8F8-814EAC17429F}"/>
                </a:ext>
              </a:extLst>
            </p:cNvPr>
            <p:cNvSpPr txBox="1"/>
            <p:nvPr/>
          </p:nvSpPr>
          <p:spPr>
            <a:xfrm>
              <a:off x="939800" y="1357094"/>
              <a:ext cx="2052600" cy="37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sz="30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42" name="Google Shape;1700;p47">
              <a:extLst>
                <a:ext uri="{FF2B5EF4-FFF2-40B4-BE49-F238E27FC236}">
                  <a16:creationId xmlns:a16="http://schemas.microsoft.com/office/drawing/2014/main" id="{D64AD42A-81EA-B170-FC76-231117DC6CE1}"/>
                </a:ext>
              </a:extLst>
            </p:cNvPr>
            <p:cNvSpPr txBox="1"/>
            <p:nvPr/>
          </p:nvSpPr>
          <p:spPr>
            <a:xfrm>
              <a:off x="892407" y="1456515"/>
              <a:ext cx="2052600" cy="26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err="1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XGBoost</a:t>
              </a:r>
              <a:endParaRPr lang="pl-PL" err="1">
                <a:ea typeface="Roboto"/>
              </a:endParaRPr>
            </a:p>
            <a:p>
              <a:pPr algn="ctr"/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Classifier</a:t>
              </a:r>
              <a:endParaRPr lang="pl-PL"/>
            </a:p>
          </p:txBody>
        </p:sp>
      </p:grpSp>
      <p:grpSp>
        <p:nvGrpSpPr>
          <p:cNvPr id="43" name="Google Shape;1698;p47">
            <a:extLst>
              <a:ext uri="{FF2B5EF4-FFF2-40B4-BE49-F238E27FC236}">
                <a16:creationId xmlns:a16="http://schemas.microsoft.com/office/drawing/2014/main" id="{5B670E10-F7FD-1CBB-2E28-D15E1A330F2B}"/>
              </a:ext>
            </a:extLst>
          </p:cNvPr>
          <p:cNvGrpSpPr/>
          <p:nvPr/>
        </p:nvGrpSpPr>
        <p:grpSpPr>
          <a:xfrm>
            <a:off x="6339148" y="3840638"/>
            <a:ext cx="1380695" cy="373950"/>
            <a:chOff x="843673" y="1357094"/>
            <a:chExt cx="2148727" cy="373950"/>
          </a:xfrm>
        </p:grpSpPr>
        <p:sp>
          <p:nvSpPr>
            <p:cNvPr id="44" name="Google Shape;1699;p47">
              <a:extLst>
                <a:ext uri="{FF2B5EF4-FFF2-40B4-BE49-F238E27FC236}">
                  <a16:creationId xmlns:a16="http://schemas.microsoft.com/office/drawing/2014/main" id="{446155B6-AAC4-16D7-C97E-3645CE52DAB6}"/>
                </a:ext>
              </a:extLst>
            </p:cNvPr>
            <p:cNvSpPr txBox="1"/>
            <p:nvPr/>
          </p:nvSpPr>
          <p:spPr>
            <a:xfrm>
              <a:off x="939800" y="1357094"/>
              <a:ext cx="2052600" cy="37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sz="30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45" name="Google Shape;1700;p47">
              <a:extLst>
                <a:ext uri="{FF2B5EF4-FFF2-40B4-BE49-F238E27FC236}">
                  <a16:creationId xmlns:a16="http://schemas.microsoft.com/office/drawing/2014/main" id="{2FA08D82-689E-EE8C-1FFA-0FD74747116B}"/>
                </a:ext>
              </a:extLst>
            </p:cNvPr>
            <p:cNvSpPr txBox="1"/>
            <p:nvPr/>
          </p:nvSpPr>
          <p:spPr>
            <a:xfrm>
              <a:off x="843673" y="1464344"/>
              <a:ext cx="2052600" cy="26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err="1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LGBoost</a:t>
              </a:r>
            </a:p>
            <a:p>
              <a:pPr algn="ctr"/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Classifier</a:t>
              </a:r>
            </a:p>
          </p:txBody>
        </p:sp>
      </p:grpSp>
      <p:grpSp>
        <p:nvGrpSpPr>
          <p:cNvPr id="46" name="Google Shape;1698;p47">
            <a:extLst>
              <a:ext uri="{FF2B5EF4-FFF2-40B4-BE49-F238E27FC236}">
                <a16:creationId xmlns:a16="http://schemas.microsoft.com/office/drawing/2014/main" id="{7404348F-D97B-7C10-F9BA-8CD5CA2A05F6}"/>
              </a:ext>
            </a:extLst>
          </p:cNvPr>
          <p:cNvGrpSpPr/>
          <p:nvPr/>
        </p:nvGrpSpPr>
        <p:grpSpPr>
          <a:xfrm>
            <a:off x="1391367" y="3840638"/>
            <a:ext cx="1349380" cy="373950"/>
            <a:chOff x="892407" y="1357094"/>
            <a:chExt cx="2099993" cy="373950"/>
          </a:xfrm>
        </p:grpSpPr>
        <p:sp>
          <p:nvSpPr>
            <p:cNvPr id="47" name="Google Shape;1699;p47">
              <a:extLst>
                <a:ext uri="{FF2B5EF4-FFF2-40B4-BE49-F238E27FC236}">
                  <a16:creationId xmlns:a16="http://schemas.microsoft.com/office/drawing/2014/main" id="{49F37D66-3A93-0A57-CCC6-7604ADB09F79}"/>
                </a:ext>
              </a:extLst>
            </p:cNvPr>
            <p:cNvSpPr txBox="1"/>
            <p:nvPr/>
          </p:nvSpPr>
          <p:spPr>
            <a:xfrm>
              <a:off x="939800" y="1357094"/>
              <a:ext cx="2052600" cy="37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sz="30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48" name="Google Shape;1700;p47">
              <a:extLst>
                <a:ext uri="{FF2B5EF4-FFF2-40B4-BE49-F238E27FC236}">
                  <a16:creationId xmlns:a16="http://schemas.microsoft.com/office/drawing/2014/main" id="{EE0B55FC-1CB0-3100-D478-D6B6FA945B3E}"/>
                </a:ext>
              </a:extLst>
            </p:cNvPr>
            <p:cNvSpPr txBox="1"/>
            <p:nvPr/>
          </p:nvSpPr>
          <p:spPr>
            <a:xfrm>
              <a:off x="892407" y="1464344"/>
              <a:ext cx="2052600" cy="26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Gradient Boosting 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3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E8EA89-E715-EF81-9872-0FAA44FE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/>
              <a:t>Evaluation</a:t>
            </a:r>
            <a:endParaRPr lang="pl-PL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44DA25D-7B45-C1AD-590F-60E6682D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13986"/>
            <a:ext cx="4353980" cy="3403976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GB" sz="1800"/>
              <a:t>Metric</a:t>
            </a:r>
            <a:r>
              <a:rPr lang="pl-PL" sz="1800"/>
              <a:t> </a:t>
            </a:r>
            <a:r>
              <a:rPr lang="pl-PL" sz="1800" err="1"/>
              <a:t>based</a:t>
            </a:r>
            <a:r>
              <a:rPr lang="pl-PL" sz="1800"/>
              <a:t> on the </a:t>
            </a:r>
            <a:r>
              <a:rPr lang="pl-PL" sz="1800" err="1"/>
              <a:t>Average</a:t>
            </a:r>
            <a:r>
              <a:rPr lang="pl-PL" sz="1800"/>
              <a:t> Precision.</a:t>
            </a:r>
            <a:br>
              <a:rPr lang="pl-PL" sz="1800"/>
            </a:br>
            <a:endParaRPr lang="pl-PL" sz="1800"/>
          </a:p>
          <a:p>
            <a:pPr marL="139700" indent="0">
              <a:buNone/>
            </a:pPr>
            <a:r>
              <a:rPr lang="en-US" sz="1800"/>
              <a:t>Evaluation in 3 stages:</a:t>
            </a:r>
          </a:p>
          <a:p>
            <a:pPr lvl="1">
              <a:buFont typeface="Wingdings"/>
              <a:buChar char="q"/>
            </a:pPr>
            <a:r>
              <a:rPr lang="en-US" sz="1800"/>
              <a:t>Assignment,</a:t>
            </a:r>
          </a:p>
          <a:p>
            <a:pPr lvl="1">
              <a:buFont typeface="Wingdings"/>
              <a:buChar char="q"/>
            </a:pPr>
            <a:r>
              <a:rPr lang="en-US" sz="1800"/>
              <a:t>Scoring,</a:t>
            </a:r>
            <a:endParaRPr lang="pl-PL" sz="1800"/>
          </a:p>
          <a:p>
            <a:pPr lvl="1">
              <a:buFont typeface="Wingdings"/>
              <a:buChar char="q"/>
            </a:pPr>
            <a:r>
              <a:rPr lang="en-US" sz="1800"/>
              <a:t>Reduction.</a:t>
            </a:r>
            <a:br>
              <a:rPr lang="en-US" sz="1800"/>
            </a:br>
            <a:r>
              <a:rPr lang="pl-PL" sz="1800"/>
              <a:t> 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EB55917-FCD8-8801-6951-0376A9958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77436"/>
              </p:ext>
            </p:extLst>
          </p:nvPr>
        </p:nvGraphicFramePr>
        <p:xfrm>
          <a:off x="4870173" y="727302"/>
          <a:ext cx="3762722" cy="4069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1361">
                  <a:extLst>
                    <a:ext uri="{9D8B030D-6E8A-4147-A177-3AD203B41FA5}">
                      <a16:colId xmlns:a16="http://schemas.microsoft.com/office/drawing/2014/main" val="120295048"/>
                    </a:ext>
                  </a:extLst>
                </a:gridCol>
                <a:gridCol w="1881361">
                  <a:extLst>
                    <a:ext uri="{9D8B030D-6E8A-4147-A177-3AD203B41FA5}">
                      <a16:colId xmlns:a16="http://schemas.microsoft.com/office/drawing/2014/main" val="877772203"/>
                    </a:ext>
                  </a:extLst>
                </a:gridCol>
              </a:tblGrid>
              <a:tr h="5476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Difference (in minutes)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pl-PL" b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55874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[0; 1) 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07695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[1;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691900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[3; 5)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16703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[5; 7.5)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00541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[7.5; 10)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37908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[10; 12.5)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39705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[12.5; 15)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81508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[15; 20)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51990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[20; 25)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33453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[25;30)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32208"/>
                  </a:ext>
                </a:extLst>
              </a:tr>
              <a:tr h="3187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5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&gt;=30</a:t>
                      </a:r>
                      <a:endParaRPr lang="pl-PL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3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5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B7D87-77C3-31FC-AEE1-2861FA1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/>
              <a:t>Example</a:t>
            </a:r>
            <a:endParaRPr lang="pl-PL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04F782A3-2472-1AB6-F909-93DD841B1BCF}"/>
              </a:ext>
            </a:extLst>
          </p:cNvPr>
          <p:cNvGrpSpPr/>
          <p:nvPr/>
        </p:nvGrpSpPr>
        <p:grpSpPr>
          <a:xfrm>
            <a:off x="680076" y="1470495"/>
            <a:ext cx="4349722" cy="2805164"/>
            <a:chOff x="308919" y="1752887"/>
            <a:chExt cx="6003324" cy="3390718"/>
          </a:xfrm>
        </p:grpSpPr>
        <p:pic>
          <p:nvPicPr>
            <p:cNvPr id="5" name="Obraz 4" descr="Obraz zawierający tekst, zrzut ekranu, linia, Wykres&#10;&#10;Opis wygenerowany automatycznie">
              <a:extLst>
                <a:ext uri="{FF2B5EF4-FFF2-40B4-BE49-F238E27FC236}">
                  <a16:creationId xmlns:a16="http://schemas.microsoft.com/office/drawing/2014/main" id="{D8A12485-95AB-7FF6-62F5-0EB68C73C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919" y="1752887"/>
              <a:ext cx="6000750" cy="1135733"/>
            </a:xfrm>
            <a:prstGeom prst="rect">
              <a:avLst/>
            </a:prstGeom>
          </p:spPr>
        </p:pic>
        <p:pic>
          <p:nvPicPr>
            <p:cNvPr id="6" name="Obraz 5" descr="Obraz zawierający tekst, linia, zrzut ekranu, Wykres&#10;&#10;Opis wygenerowany automatycznie">
              <a:extLst>
                <a:ext uri="{FF2B5EF4-FFF2-40B4-BE49-F238E27FC236}">
                  <a16:creationId xmlns:a16="http://schemas.microsoft.com/office/drawing/2014/main" id="{B8DD6DC1-52B1-6D1D-59F6-326D8A41B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067" y="2885589"/>
              <a:ext cx="5993027" cy="1116786"/>
            </a:xfrm>
            <a:prstGeom prst="rect">
              <a:avLst/>
            </a:prstGeom>
          </p:spPr>
        </p:pic>
        <p:pic>
          <p:nvPicPr>
            <p:cNvPr id="7" name="Obraz 6" descr="Obraz zawierający tekst, linia, Wykres, zrzut ekranu&#10;&#10;Opis wygenerowany automatycznie">
              <a:extLst>
                <a:ext uri="{FF2B5EF4-FFF2-40B4-BE49-F238E27FC236}">
                  <a16:creationId xmlns:a16="http://schemas.microsoft.com/office/drawing/2014/main" id="{8273DC7A-2B40-A541-ABBF-5522AFDF2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493" y="3995123"/>
              <a:ext cx="6000750" cy="1148482"/>
            </a:xfrm>
            <a:prstGeom prst="rect">
              <a:avLst/>
            </a:prstGeom>
          </p:spPr>
        </p:pic>
      </p:grpSp>
      <p:sp>
        <p:nvSpPr>
          <p:cNvPr id="9" name="Google Shape;1710;p47">
            <a:extLst>
              <a:ext uri="{FF2B5EF4-FFF2-40B4-BE49-F238E27FC236}">
                <a16:creationId xmlns:a16="http://schemas.microsoft.com/office/drawing/2014/main" id="{14CFE1F7-3EFF-AC5A-2A1D-B17D3D0D60FC}"/>
              </a:ext>
            </a:extLst>
          </p:cNvPr>
          <p:cNvSpPr/>
          <p:nvPr/>
        </p:nvSpPr>
        <p:spPr>
          <a:xfrm>
            <a:off x="6162466" y="2270748"/>
            <a:ext cx="1551451" cy="1210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l-PL" sz="1800" err="1">
                <a:solidFill>
                  <a:schemeClr val="bg1"/>
                </a:solidFill>
                <a:latin typeface="Roboto"/>
              </a:rPr>
              <a:t>Score</a:t>
            </a:r>
            <a:r>
              <a:rPr lang="pl-PL" sz="1800">
                <a:solidFill>
                  <a:schemeClr val="bg1"/>
                </a:solidFill>
                <a:latin typeface="Roboto"/>
              </a:rPr>
              <a:t> 0.53</a:t>
            </a:r>
          </a:p>
        </p:txBody>
      </p:sp>
    </p:spTree>
    <p:extLst>
      <p:ext uri="{BB962C8B-B14F-4D97-AF65-F5344CB8AC3E}">
        <p14:creationId xmlns:p14="http://schemas.microsoft.com/office/powerpoint/2010/main" val="232354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7"/>
          <p:cNvSpPr txBox="1">
            <a:spLocks noGrp="1"/>
          </p:cNvSpPr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/>
              <a:t>Models Performance</a:t>
            </a:r>
          </a:p>
        </p:txBody>
      </p:sp>
      <p:sp>
        <p:nvSpPr>
          <p:cNvPr id="1697" name="Google Shape;1697;p47"/>
          <p:cNvSpPr/>
          <p:nvPr/>
        </p:nvSpPr>
        <p:spPr>
          <a:xfrm>
            <a:off x="609412" y="1146944"/>
            <a:ext cx="1551451" cy="1210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47"/>
          <p:cNvGrpSpPr/>
          <p:nvPr/>
        </p:nvGrpSpPr>
        <p:grpSpPr>
          <a:xfrm>
            <a:off x="725669" y="1433294"/>
            <a:ext cx="1380695" cy="467895"/>
            <a:chOff x="843673" y="1357094"/>
            <a:chExt cx="2148727" cy="467895"/>
          </a:xfrm>
        </p:grpSpPr>
        <p:sp>
          <p:nvSpPr>
            <p:cNvPr id="1699" name="Google Shape;1699;p47"/>
            <p:cNvSpPr txBox="1"/>
            <p:nvPr/>
          </p:nvSpPr>
          <p:spPr>
            <a:xfrm>
              <a:off x="939800" y="1357094"/>
              <a:ext cx="2052600" cy="37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sz="3000">
                <a:solidFill>
                  <a:srgbClr val="FFFFFF"/>
                </a:solidFill>
                <a:latin typeface="Fira Sans Extra Condensed Medium"/>
              </a:endParaRPr>
            </a:p>
          </p:txBody>
        </p:sp>
        <p:sp>
          <p:nvSpPr>
            <p:cNvPr id="1700" name="Google Shape;1700;p47"/>
            <p:cNvSpPr txBox="1"/>
            <p:nvPr/>
          </p:nvSpPr>
          <p:spPr>
            <a:xfrm>
              <a:off x="843673" y="1558289"/>
              <a:ext cx="2052600" cy="26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Random Forest Classifier</a:t>
              </a:r>
            </a:p>
          </p:txBody>
        </p:sp>
      </p:grpSp>
      <p:sp>
        <p:nvSpPr>
          <p:cNvPr id="1701" name="Google Shape;1701;p47"/>
          <p:cNvSpPr/>
          <p:nvPr/>
        </p:nvSpPr>
        <p:spPr>
          <a:xfrm>
            <a:off x="609412" y="2630819"/>
            <a:ext cx="1551451" cy="192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7"/>
          <p:cNvSpPr txBox="1"/>
          <p:nvPr/>
        </p:nvSpPr>
        <p:spPr>
          <a:xfrm>
            <a:off x="1004040" y="3777489"/>
            <a:ext cx="8288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sym typeface="Fira Sans Extra Condensed Medium"/>
              </a:rPr>
              <a:t>0.499</a:t>
            </a:r>
            <a:endParaRPr lang="pl-PL"/>
          </a:p>
        </p:txBody>
      </p:sp>
      <p:sp>
        <p:nvSpPr>
          <p:cNvPr id="1710" name="Google Shape;1710;p47"/>
          <p:cNvSpPr/>
          <p:nvPr/>
        </p:nvSpPr>
        <p:spPr>
          <a:xfrm>
            <a:off x="2587630" y="1146944"/>
            <a:ext cx="1551451" cy="1210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1" name="Google Shape;1711;p47"/>
          <p:cNvGrpSpPr/>
          <p:nvPr/>
        </p:nvGrpSpPr>
        <p:grpSpPr>
          <a:xfrm>
            <a:off x="2703900" y="1433294"/>
            <a:ext cx="1380695" cy="452449"/>
            <a:chOff x="3449523" y="1357094"/>
            <a:chExt cx="2148727" cy="452449"/>
          </a:xfrm>
        </p:grpSpPr>
        <p:sp>
          <p:nvSpPr>
            <p:cNvPr id="1712" name="Google Shape;1712;p47"/>
            <p:cNvSpPr txBox="1"/>
            <p:nvPr/>
          </p:nvSpPr>
          <p:spPr>
            <a:xfrm>
              <a:off x="3545650" y="1357094"/>
              <a:ext cx="2052600" cy="37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713" name="Google Shape;1713;p47"/>
            <p:cNvSpPr txBox="1"/>
            <p:nvPr/>
          </p:nvSpPr>
          <p:spPr>
            <a:xfrm>
              <a:off x="3449523" y="1542843"/>
              <a:ext cx="2052600" cy="26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Gradient Boosting Classifier</a:t>
              </a:r>
            </a:p>
          </p:txBody>
        </p:sp>
      </p:grpSp>
      <p:sp>
        <p:nvSpPr>
          <p:cNvPr id="1714" name="Google Shape;1714;p47"/>
          <p:cNvSpPr/>
          <p:nvPr/>
        </p:nvSpPr>
        <p:spPr>
          <a:xfrm>
            <a:off x="2587630" y="2630744"/>
            <a:ext cx="1551451" cy="192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7"/>
          <p:cNvSpPr txBox="1"/>
          <p:nvPr/>
        </p:nvSpPr>
        <p:spPr>
          <a:xfrm>
            <a:off x="2981710" y="3777489"/>
            <a:ext cx="8288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sym typeface="Fira Sans Extra Condensed Medium"/>
              </a:rPr>
              <a:t>0.514</a:t>
            </a:r>
            <a:endParaRPr lang="pl-PL"/>
          </a:p>
        </p:txBody>
      </p:sp>
      <p:sp>
        <p:nvSpPr>
          <p:cNvPr id="32" name="Google Shape;1697;p47">
            <a:extLst>
              <a:ext uri="{FF2B5EF4-FFF2-40B4-BE49-F238E27FC236}">
                <a16:creationId xmlns:a16="http://schemas.microsoft.com/office/drawing/2014/main" id="{C71176DD-7606-EC87-E1EB-4A91567DE9D8}"/>
              </a:ext>
            </a:extLst>
          </p:cNvPr>
          <p:cNvSpPr/>
          <p:nvPr/>
        </p:nvSpPr>
        <p:spPr>
          <a:xfrm>
            <a:off x="4694864" y="1162389"/>
            <a:ext cx="1551451" cy="1210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698;p47">
            <a:extLst>
              <a:ext uri="{FF2B5EF4-FFF2-40B4-BE49-F238E27FC236}">
                <a16:creationId xmlns:a16="http://schemas.microsoft.com/office/drawing/2014/main" id="{33265A7D-A16D-E6A9-005D-6B64499BFFEF}"/>
              </a:ext>
            </a:extLst>
          </p:cNvPr>
          <p:cNvGrpSpPr/>
          <p:nvPr/>
        </p:nvGrpSpPr>
        <p:grpSpPr>
          <a:xfrm>
            <a:off x="4811121" y="1448739"/>
            <a:ext cx="1380695" cy="437003"/>
            <a:chOff x="843673" y="1357094"/>
            <a:chExt cx="2148727" cy="437003"/>
          </a:xfrm>
        </p:grpSpPr>
        <p:sp>
          <p:nvSpPr>
            <p:cNvPr id="34" name="Google Shape;1699;p47">
              <a:extLst>
                <a:ext uri="{FF2B5EF4-FFF2-40B4-BE49-F238E27FC236}">
                  <a16:creationId xmlns:a16="http://schemas.microsoft.com/office/drawing/2014/main" id="{E5F60775-42E3-D079-838A-152411451334}"/>
                </a:ext>
              </a:extLst>
            </p:cNvPr>
            <p:cNvSpPr txBox="1"/>
            <p:nvPr/>
          </p:nvSpPr>
          <p:spPr>
            <a:xfrm>
              <a:off x="939800" y="1357094"/>
              <a:ext cx="2052600" cy="37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5" name="Google Shape;1700;p47">
              <a:extLst>
                <a:ext uri="{FF2B5EF4-FFF2-40B4-BE49-F238E27FC236}">
                  <a16:creationId xmlns:a16="http://schemas.microsoft.com/office/drawing/2014/main" id="{FD53D1DE-9FB7-F330-D5CF-08F08BBBF4F0}"/>
                </a:ext>
              </a:extLst>
            </p:cNvPr>
            <p:cNvSpPr txBox="1"/>
            <p:nvPr/>
          </p:nvSpPr>
          <p:spPr>
            <a:xfrm>
              <a:off x="843673" y="1527397"/>
              <a:ext cx="2052600" cy="26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 Classifier</a:t>
              </a:r>
              <a:endParaRPr lang="pl-PL"/>
            </a:p>
          </p:txBody>
        </p:sp>
      </p:grpSp>
      <p:sp>
        <p:nvSpPr>
          <p:cNvPr id="36" name="Google Shape;1701;p47">
            <a:extLst>
              <a:ext uri="{FF2B5EF4-FFF2-40B4-BE49-F238E27FC236}">
                <a16:creationId xmlns:a16="http://schemas.microsoft.com/office/drawing/2014/main" id="{1C1803A0-AA6A-4310-2863-173450B9AF45}"/>
              </a:ext>
            </a:extLst>
          </p:cNvPr>
          <p:cNvSpPr/>
          <p:nvPr/>
        </p:nvSpPr>
        <p:spPr>
          <a:xfrm>
            <a:off x="4694864" y="2646264"/>
            <a:ext cx="1551451" cy="192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708;p47">
            <a:extLst>
              <a:ext uri="{FF2B5EF4-FFF2-40B4-BE49-F238E27FC236}">
                <a16:creationId xmlns:a16="http://schemas.microsoft.com/office/drawing/2014/main" id="{3322ECC2-BC62-F44A-48FF-6D14DC311500}"/>
              </a:ext>
            </a:extLst>
          </p:cNvPr>
          <p:cNvSpPr txBox="1"/>
          <p:nvPr/>
        </p:nvSpPr>
        <p:spPr>
          <a:xfrm>
            <a:off x="5058600" y="3777488"/>
            <a:ext cx="8288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rPr>
              <a:t>0.502</a:t>
            </a:r>
          </a:p>
        </p:txBody>
      </p:sp>
      <p:sp>
        <p:nvSpPr>
          <p:cNvPr id="45" name="Google Shape;1710;p47">
            <a:extLst>
              <a:ext uri="{FF2B5EF4-FFF2-40B4-BE49-F238E27FC236}">
                <a16:creationId xmlns:a16="http://schemas.microsoft.com/office/drawing/2014/main" id="{2FE69A1B-A909-6DB2-0FB8-21275711A8D6}"/>
              </a:ext>
            </a:extLst>
          </p:cNvPr>
          <p:cNvSpPr/>
          <p:nvPr/>
        </p:nvSpPr>
        <p:spPr>
          <a:xfrm>
            <a:off x="6673082" y="1162389"/>
            <a:ext cx="1551451" cy="1210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1711;p47">
            <a:extLst>
              <a:ext uri="{FF2B5EF4-FFF2-40B4-BE49-F238E27FC236}">
                <a16:creationId xmlns:a16="http://schemas.microsoft.com/office/drawing/2014/main" id="{F52C96FB-14F0-8630-01D9-BCD861725F19}"/>
              </a:ext>
            </a:extLst>
          </p:cNvPr>
          <p:cNvGrpSpPr/>
          <p:nvPr/>
        </p:nvGrpSpPr>
        <p:grpSpPr>
          <a:xfrm>
            <a:off x="6789352" y="1448739"/>
            <a:ext cx="1380695" cy="437003"/>
            <a:chOff x="3449523" y="1357094"/>
            <a:chExt cx="2148727" cy="437003"/>
          </a:xfrm>
        </p:grpSpPr>
        <p:sp>
          <p:nvSpPr>
            <p:cNvPr id="47" name="Google Shape;1712;p47">
              <a:extLst>
                <a:ext uri="{FF2B5EF4-FFF2-40B4-BE49-F238E27FC236}">
                  <a16:creationId xmlns:a16="http://schemas.microsoft.com/office/drawing/2014/main" id="{C42D1F89-1056-2D52-16AD-976C0D08CE86}"/>
                </a:ext>
              </a:extLst>
            </p:cNvPr>
            <p:cNvSpPr txBox="1"/>
            <p:nvPr/>
          </p:nvSpPr>
          <p:spPr>
            <a:xfrm>
              <a:off x="3545650" y="1357094"/>
              <a:ext cx="2052600" cy="37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8" name="Google Shape;1713;p47">
              <a:extLst>
                <a:ext uri="{FF2B5EF4-FFF2-40B4-BE49-F238E27FC236}">
                  <a16:creationId xmlns:a16="http://schemas.microsoft.com/office/drawing/2014/main" id="{7B5DA98E-5F5B-E897-14D7-D3D329A22688}"/>
                </a:ext>
              </a:extLst>
            </p:cNvPr>
            <p:cNvSpPr txBox="1"/>
            <p:nvPr/>
          </p:nvSpPr>
          <p:spPr>
            <a:xfrm>
              <a:off x="3449523" y="1527397"/>
              <a:ext cx="2052600" cy="26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LGB Classifier</a:t>
              </a:r>
              <a:endParaRPr lang="pl-PL"/>
            </a:p>
          </p:txBody>
        </p:sp>
      </p:grpSp>
      <p:sp>
        <p:nvSpPr>
          <p:cNvPr id="49" name="Google Shape;1714;p47">
            <a:extLst>
              <a:ext uri="{FF2B5EF4-FFF2-40B4-BE49-F238E27FC236}">
                <a16:creationId xmlns:a16="http://schemas.microsoft.com/office/drawing/2014/main" id="{48139B1A-A89A-B3D9-0ABA-B1A5C4E11FDF}"/>
              </a:ext>
            </a:extLst>
          </p:cNvPr>
          <p:cNvSpPr/>
          <p:nvPr/>
        </p:nvSpPr>
        <p:spPr>
          <a:xfrm>
            <a:off x="6673082" y="2646189"/>
            <a:ext cx="1551451" cy="192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716;p47">
            <a:extLst>
              <a:ext uri="{FF2B5EF4-FFF2-40B4-BE49-F238E27FC236}">
                <a16:creationId xmlns:a16="http://schemas.microsoft.com/office/drawing/2014/main" id="{B4A4A0BB-B861-82E1-5F20-E7E7ED55B84A}"/>
              </a:ext>
            </a:extLst>
          </p:cNvPr>
          <p:cNvSpPr txBox="1"/>
          <p:nvPr/>
        </p:nvSpPr>
        <p:spPr>
          <a:xfrm>
            <a:off x="7036270" y="3777488"/>
            <a:ext cx="8288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sym typeface="Fira Sans Extra Condensed Medium"/>
              </a:rPr>
              <a:t>0.493</a:t>
            </a:r>
            <a:endParaRPr lang="pl-PL">
              <a:solidFill>
                <a:schemeClr val="accent2"/>
              </a:solidFill>
            </a:endParaRPr>
          </a:p>
        </p:txBody>
      </p:sp>
      <p:sp>
        <p:nvSpPr>
          <p:cNvPr id="58" name="Błyskawica 57">
            <a:extLst>
              <a:ext uri="{FF2B5EF4-FFF2-40B4-BE49-F238E27FC236}">
                <a16:creationId xmlns:a16="http://schemas.microsoft.com/office/drawing/2014/main" id="{AAA6BE8F-C220-EF18-4978-802079838B41}"/>
              </a:ext>
            </a:extLst>
          </p:cNvPr>
          <p:cNvSpPr/>
          <p:nvPr/>
        </p:nvSpPr>
        <p:spPr>
          <a:xfrm>
            <a:off x="1129485" y="2915422"/>
            <a:ext cx="417040" cy="656452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łyskawica 58">
            <a:extLst>
              <a:ext uri="{FF2B5EF4-FFF2-40B4-BE49-F238E27FC236}">
                <a16:creationId xmlns:a16="http://schemas.microsoft.com/office/drawing/2014/main" id="{4721E24E-7772-204D-AA51-8668A1E70188}"/>
              </a:ext>
            </a:extLst>
          </p:cNvPr>
          <p:cNvSpPr/>
          <p:nvPr/>
        </p:nvSpPr>
        <p:spPr>
          <a:xfrm>
            <a:off x="7238356" y="2884530"/>
            <a:ext cx="417040" cy="656452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Błyskawica 59">
            <a:extLst>
              <a:ext uri="{FF2B5EF4-FFF2-40B4-BE49-F238E27FC236}">
                <a16:creationId xmlns:a16="http://schemas.microsoft.com/office/drawing/2014/main" id="{3F4DCEAF-2AD6-5100-F88E-0D9A0D284BB8}"/>
              </a:ext>
            </a:extLst>
          </p:cNvPr>
          <p:cNvSpPr/>
          <p:nvPr/>
        </p:nvSpPr>
        <p:spPr>
          <a:xfrm>
            <a:off x="5261275" y="2884529"/>
            <a:ext cx="417040" cy="656452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Błyskawica 60">
            <a:extLst>
              <a:ext uri="{FF2B5EF4-FFF2-40B4-BE49-F238E27FC236}">
                <a16:creationId xmlns:a16="http://schemas.microsoft.com/office/drawing/2014/main" id="{320B206B-92EF-AED6-FEDE-0C1F9CF44E33}"/>
              </a:ext>
            </a:extLst>
          </p:cNvPr>
          <p:cNvSpPr/>
          <p:nvPr/>
        </p:nvSpPr>
        <p:spPr>
          <a:xfrm>
            <a:off x="3152902" y="2884529"/>
            <a:ext cx="417040" cy="656452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>
          <a:extLst>
            <a:ext uri="{FF2B5EF4-FFF2-40B4-BE49-F238E27FC236}">
              <a16:creationId xmlns:a16="http://schemas.microsoft.com/office/drawing/2014/main" id="{4FA0B6FE-4D8E-C4B2-28C2-CA9602BD9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7">
            <a:extLst>
              <a:ext uri="{FF2B5EF4-FFF2-40B4-BE49-F238E27FC236}">
                <a16:creationId xmlns:a16="http://schemas.microsoft.com/office/drawing/2014/main" id="{4398DB18-D33F-F37B-1BB7-1D4F95B8A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/>
              <a:t>Ensemble Model Performance</a:t>
            </a:r>
            <a:endParaRPr lang="pl-PL" sz="3600"/>
          </a:p>
        </p:txBody>
      </p:sp>
      <p:sp>
        <p:nvSpPr>
          <p:cNvPr id="1710" name="Google Shape;1710;p47">
            <a:extLst>
              <a:ext uri="{FF2B5EF4-FFF2-40B4-BE49-F238E27FC236}">
                <a16:creationId xmlns:a16="http://schemas.microsoft.com/office/drawing/2014/main" id="{97757F56-8D20-7E25-F31D-AA14C5ECBEC3}"/>
              </a:ext>
            </a:extLst>
          </p:cNvPr>
          <p:cNvSpPr/>
          <p:nvPr/>
        </p:nvSpPr>
        <p:spPr>
          <a:xfrm>
            <a:off x="3398543" y="1100606"/>
            <a:ext cx="2416423" cy="1210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1" name="Google Shape;1711;p47">
            <a:extLst>
              <a:ext uri="{FF2B5EF4-FFF2-40B4-BE49-F238E27FC236}">
                <a16:creationId xmlns:a16="http://schemas.microsoft.com/office/drawing/2014/main" id="{1545AE87-4581-D294-624C-900A042AA5A6}"/>
              </a:ext>
            </a:extLst>
          </p:cNvPr>
          <p:cNvGrpSpPr/>
          <p:nvPr/>
        </p:nvGrpSpPr>
        <p:grpSpPr>
          <a:xfrm>
            <a:off x="3553427" y="1255665"/>
            <a:ext cx="2098931" cy="699584"/>
            <a:chOff x="3503477" y="1357094"/>
            <a:chExt cx="2094773" cy="699584"/>
          </a:xfrm>
        </p:grpSpPr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3E5F3006-5F35-4070-D95C-276F3C626BD2}"/>
                </a:ext>
              </a:extLst>
            </p:cNvPr>
            <p:cNvSpPr txBox="1"/>
            <p:nvPr/>
          </p:nvSpPr>
          <p:spPr>
            <a:xfrm>
              <a:off x="3545650" y="1357094"/>
              <a:ext cx="2052600" cy="37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AC846881-C1D7-EC4D-C58C-B4CA28185F4A}"/>
                </a:ext>
              </a:extLst>
            </p:cNvPr>
            <p:cNvSpPr txBox="1"/>
            <p:nvPr/>
          </p:nvSpPr>
          <p:spPr>
            <a:xfrm>
              <a:off x="3503477" y="1550566"/>
              <a:ext cx="2052600" cy="506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Ensemble Probability Average Classifier</a:t>
              </a:r>
              <a:endParaRPr lang="pl-PL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714" name="Google Shape;1714;p47">
            <a:extLst>
              <a:ext uri="{FF2B5EF4-FFF2-40B4-BE49-F238E27FC236}">
                <a16:creationId xmlns:a16="http://schemas.microsoft.com/office/drawing/2014/main" id="{F792CCAA-4EEC-8E9A-43C8-C02768C4A330}"/>
              </a:ext>
            </a:extLst>
          </p:cNvPr>
          <p:cNvSpPr/>
          <p:nvPr/>
        </p:nvSpPr>
        <p:spPr>
          <a:xfrm>
            <a:off x="3398543" y="2584406"/>
            <a:ext cx="2416423" cy="192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7">
            <a:extLst>
              <a:ext uri="{FF2B5EF4-FFF2-40B4-BE49-F238E27FC236}">
                <a16:creationId xmlns:a16="http://schemas.microsoft.com/office/drawing/2014/main" id="{0ED1A409-6F60-EDE7-73F8-053927451307}"/>
              </a:ext>
            </a:extLst>
          </p:cNvPr>
          <p:cNvSpPr txBox="1"/>
          <p:nvPr/>
        </p:nvSpPr>
        <p:spPr>
          <a:xfrm>
            <a:off x="3962528" y="3731151"/>
            <a:ext cx="1292277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sym typeface="Fira Sans Extra Condensed Medium"/>
              </a:rPr>
              <a:t>0.535</a:t>
            </a:r>
            <a:endParaRPr lang="pl-PL">
              <a:solidFill>
                <a:schemeClr val="accent2"/>
              </a:solidFill>
            </a:endParaRPr>
          </a:p>
        </p:txBody>
      </p:sp>
      <p:sp>
        <p:nvSpPr>
          <p:cNvPr id="61" name="Błyskawica 60">
            <a:extLst>
              <a:ext uri="{FF2B5EF4-FFF2-40B4-BE49-F238E27FC236}">
                <a16:creationId xmlns:a16="http://schemas.microsoft.com/office/drawing/2014/main" id="{E9161AB2-98D6-CC23-EC9F-BA62E406F24A}"/>
              </a:ext>
            </a:extLst>
          </p:cNvPr>
          <p:cNvSpPr/>
          <p:nvPr/>
        </p:nvSpPr>
        <p:spPr>
          <a:xfrm>
            <a:off x="4249564" y="2845914"/>
            <a:ext cx="648729" cy="656452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11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DA6B522B-A5D1-D816-2240-6C640F12C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clipart, design&#10;&#10;Descrizione generata automaticamente">
            <a:extLst>
              <a:ext uri="{FF2B5EF4-FFF2-40B4-BE49-F238E27FC236}">
                <a16:creationId xmlns:a16="http://schemas.microsoft.com/office/drawing/2014/main" id="{D536A673-36E1-B2BA-F053-2DB9D6211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6" y="995289"/>
            <a:ext cx="3152922" cy="3152922"/>
          </a:xfrm>
          <a:prstGeom prst="rect">
            <a:avLst/>
          </a:prstGeom>
          <a:effectLst>
            <a:softEdge rad="51354"/>
          </a:effectLst>
        </p:spPr>
      </p:pic>
      <p:sp>
        <p:nvSpPr>
          <p:cNvPr id="9" name="Google Shape;77;p17">
            <a:extLst>
              <a:ext uri="{FF2B5EF4-FFF2-40B4-BE49-F238E27FC236}">
                <a16:creationId xmlns:a16="http://schemas.microsoft.com/office/drawing/2014/main" id="{A64B2C1C-BB9F-C666-A175-7B742549A42E}"/>
              </a:ext>
            </a:extLst>
          </p:cNvPr>
          <p:cNvSpPr/>
          <p:nvPr/>
        </p:nvSpPr>
        <p:spPr>
          <a:xfrm rot="2777281">
            <a:off x="-524352" y="753180"/>
            <a:ext cx="5774945" cy="4331503"/>
          </a:xfrm>
          <a:prstGeom prst="blockArc">
            <a:avLst>
              <a:gd name="adj1" fmla="val 8183050"/>
              <a:gd name="adj2" fmla="val 12946056"/>
              <a:gd name="adj3" fmla="val 10982"/>
            </a:avLst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8" name="Google Shape;77;p17">
            <a:extLst>
              <a:ext uri="{FF2B5EF4-FFF2-40B4-BE49-F238E27FC236}">
                <a16:creationId xmlns:a16="http://schemas.microsoft.com/office/drawing/2014/main" id="{A8600DBD-4E8F-FA5D-F689-2A35EBC3F8D0}"/>
              </a:ext>
            </a:extLst>
          </p:cNvPr>
          <p:cNvSpPr/>
          <p:nvPr/>
        </p:nvSpPr>
        <p:spPr>
          <a:xfrm rot="13107506">
            <a:off x="-1433176" y="-51203"/>
            <a:ext cx="5774945" cy="4331503"/>
          </a:xfrm>
          <a:prstGeom prst="blockArc">
            <a:avLst>
              <a:gd name="adj1" fmla="val 8183050"/>
              <a:gd name="adj2" fmla="val 12946056"/>
              <a:gd name="adj3" fmla="val 10982"/>
            </a:avLst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DF41250E-5228-C30F-AF43-FC933892D536}"/>
              </a:ext>
            </a:extLst>
          </p:cNvPr>
          <p:cNvSpPr/>
          <p:nvPr/>
        </p:nvSpPr>
        <p:spPr>
          <a:xfrm rot="19227577">
            <a:off x="-569073" y="229456"/>
            <a:ext cx="5774945" cy="4331503"/>
          </a:xfrm>
          <a:prstGeom prst="blockArc">
            <a:avLst>
              <a:gd name="adj1" fmla="val 8183050"/>
              <a:gd name="adj2" fmla="val 12946056"/>
              <a:gd name="adj3" fmla="val 10982"/>
            </a:avLst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6" name="Google Shape;77;p17">
            <a:extLst>
              <a:ext uri="{FF2B5EF4-FFF2-40B4-BE49-F238E27FC236}">
                <a16:creationId xmlns:a16="http://schemas.microsoft.com/office/drawing/2014/main" id="{A091983A-70F7-2D83-FB09-6D79F31E3F90}"/>
              </a:ext>
            </a:extLst>
          </p:cNvPr>
          <p:cNvSpPr/>
          <p:nvPr/>
        </p:nvSpPr>
        <p:spPr>
          <a:xfrm rot="7825725">
            <a:off x="-1433176" y="771918"/>
            <a:ext cx="5774945" cy="4331503"/>
          </a:xfrm>
          <a:prstGeom prst="blockArc">
            <a:avLst>
              <a:gd name="adj1" fmla="val 8183050"/>
              <a:gd name="adj2" fmla="val 12946056"/>
              <a:gd name="adj3" fmla="val 10982"/>
            </a:avLst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59" name="Google Shape;59;p17">
            <a:extLst>
              <a:ext uri="{FF2B5EF4-FFF2-40B4-BE49-F238E27FC236}">
                <a16:creationId xmlns:a16="http://schemas.microsoft.com/office/drawing/2014/main" id="{D4C878DF-DE11-77E5-EBBC-7515773FA67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60184" y="1347100"/>
            <a:ext cx="41577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-PL" err="1">
                <a:latin typeface="Fira Sans"/>
                <a:ea typeface="Roboto"/>
                <a:cs typeface="Roboto"/>
              </a:rPr>
              <a:t>Questions</a:t>
            </a:r>
            <a:endParaRPr lang="pl-PL" err="1"/>
          </a:p>
        </p:txBody>
      </p:sp>
      <p:sp>
        <p:nvSpPr>
          <p:cNvPr id="69" name="Google Shape;69;p17">
            <a:extLst>
              <a:ext uri="{FF2B5EF4-FFF2-40B4-BE49-F238E27FC236}">
                <a16:creationId xmlns:a16="http://schemas.microsoft.com/office/drawing/2014/main" id="{F9DF6B96-A3DF-A6E4-7E31-6C275E1B1B17}"/>
              </a:ext>
            </a:extLst>
          </p:cNvPr>
          <p:cNvSpPr/>
          <p:nvPr/>
        </p:nvSpPr>
        <p:spPr>
          <a:xfrm>
            <a:off x="8766981" y="1116115"/>
            <a:ext cx="4598" cy="4470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7">
            <a:extLst>
              <a:ext uri="{FF2B5EF4-FFF2-40B4-BE49-F238E27FC236}">
                <a16:creationId xmlns:a16="http://schemas.microsoft.com/office/drawing/2014/main" id="{BD87C2CF-3608-0D52-3F9D-A3A325796F98}"/>
              </a:ext>
            </a:extLst>
          </p:cNvPr>
          <p:cNvSpPr/>
          <p:nvPr/>
        </p:nvSpPr>
        <p:spPr>
          <a:xfrm>
            <a:off x="8747852" y="1733777"/>
            <a:ext cx="1277" cy="128"/>
          </a:xfrm>
          <a:custGeom>
            <a:avLst/>
            <a:gdLst/>
            <a:ahLst/>
            <a:cxnLst/>
            <a:rect l="l" t="t" r="r" b="b"/>
            <a:pathLst>
              <a:path w="10" h="1" extrusionOk="0">
                <a:moveTo>
                  <a:pt x="9" y="1"/>
                </a:moveTo>
                <a:cubicBezTo>
                  <a:pt x="9" y="1"/>
                  <a:pt x="9" y="1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A9584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Google Shape;75;p17">
            <a:extLst>
              <a:ext uri="{FF2B5EF4-FFF2-40B4-BE49-F238E27FC236}">
                <a16:creationId xmlns:a16="http://schemas.microsoft.com/office/drawing/2014/main" id="{51BAF46A-1037-A973-8080-9F7CA1F8A3CB}"/>
              </a:ext>
            </a:extLst>
          </p:cNvPr>
          <p:cNvSpPr/>
          <p:nvPr/>
        </p:nvSpPr>
        <p:spPr>
          <a:xfrm>
            <a:off x="-76519" y="534555"/>
            <a:ext cx="4074600" cy="4074600"/>
          </a:xfrm>
          <a:prstGeom prst="donut">
            <a:avLst>
              <a:gd name="adj" fmla="val 13327"/>
            </a:avLst>
          </a:prstGeom>
          <a:solidFill>
            <a:srgbClr val="EFEFE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76" name="Google Shape;76;p17">
            <a:extLst>
              <a:ext uri="{FF2B5EF4-FFF2-40B4-BE49-F238E27FC236}">
                <a16:creationId xmlns:a16="http://schemas.microsoft.com/office/drawing/2014/main" id="{0514FE64-91E5-A829-A549-899C39CBCE37}"/>
              </a:ext>
            </a:extLst>
          </p:cNvPr>
          <p:cNvSpPr/>
          <p:nvPr/>
        </p:nvSpPr>
        <p:spPr>
          <a:xfrm>
            <a:off x="-76519" y="534555"/>
            <a:ext cx="4074600" cy="4074600"/>
          </a:xfrm>
          <a:prstGeom prst="blockArc">
            <a:avLst>
              <a:gd name="adj1" fmla="val 520356"/>
              <a:gd name="adj2" fmla="val 12716113"/>
              <a:gd name="adj3" fmla="val 13503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77" name="Google Shape;77;p17">
            <a:extLst>
              <a:ext uri="{FF2B5EF4-FFF2-40B4-BE49-F238E27FC236}">
                <a16:creationId xmlns:a16="http://schemas.microsoft.com/office/drawing/2014/main" id="{EA45098F-AD9F-7C31-4D97-33B019B78A7F}"/>
              </a:ext>
            </a:extLst>
          </p:cNvPr>
          <p:cNvSpPr/>
          <p:nvPr/>
        </p:nvSpPr>
        <p:spPr>
          <a:xfrm rot="9900055">
            <a:off x="-76481" y="534585"/>
            <a:ext cx="4074519" cy="4074519"/>
          </a:xfrm>
          <a:prstGeom prst="blockArc">
            <a:avLst>
              <a:gd name="adj1" fmla="val 8183050"/>
              <a:gd name="adj2" fmla="val 12716113"/>
              <a:gd name="adj3" fmla="val 13503"/>
            </a:avLst>
          </a:prstGeom>
          <a:solidFill>
            <a:schemeClr val="accent3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78" name="Google Shape;78;p17">
            <a:extLst>
              <a:ext uri="{FF2B5EF4-FFF2-40B4-BE49-F238E27FC236}">
                <a16:creationId xmlns:a16="http://schemas.microsoft.com/office/drawing/2014/main" id="{4DBF40A0-98FF-E1BF-1354-9F0EA54B7D50}"/>
              </a:ext>
            </a:extLst>
          </p:cNvPr>
          <p:cNvSpPr/>
          <p:nvPr/>
        </p:nvSpPr>
        <p:spPr>
          <a:xfrm rot="3599955">
            <a:off x="-76381" y="534496"/>
            <a:ext cx="4074507" cy="4074507"/>
          </a:xfrm>
          <a:prstGeom prst="blockArc">
            <a:avLst>
              <a:gd name="adj1" fmla="val 8183050"/>
              <a:gd name="adj2" fmla="val 12716113"/>
              <a:gd name="adj3" fmla="val 13503"/>
            </a:avLst>
          </a:prstGeom>
          <a:solidFill>
            <a:srgbClr val="EE5E3B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65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CA5E9-A53F-2060-D585-5C473450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Google Shape;105;p18">
            <a:extLst>
              <a:ext uri="{FF2B5EF4-FFF2-40B4-BE49-F238E27FC236}">
                <a16:creationId xmlns:a16="http://schemas.microsoft.com/office/drawing/2014/main" id="{53D3CE22-41BF-6BA1-B310-1418AEBD27AE}"/>
              </a:ext>
            </a:extLst>
          </p:cNvPr>
          <p:cNvSpPr txBox="1"/>
          <p:nvPr/>
        </p:nvSpPr>
        <p:spPr>
          <a:xfrm>
            <a:off x="784713" y="1949942"/>
            <a:ext cx="3892939" cy="172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sz="18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 machine learning problem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 </a:t>
            </a:r>
            <a:endParaRPr lang="en-US" sz="180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SzPts val="1100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of </a:t>
            </a:r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Child Sleep State Detection 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delivered by </a:t>
            </a:r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Child Mind Institute 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has been provided in the form of a challenge on the renown web platform </a:t>
            </a:r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Kaggle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SzPts val="1100"/>
            </a:pP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83087C-7B1B-28A5-129F-AD263AE2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64" y="3521510"/>
            <a:ext cx="1645554" cy="6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 descr="Immagine che contiene Elementi grafici, clipart, design&#10;&#10;Descrizione generata automaticamente">
            <a:extLst>
              <a:ext uri="{FF2B5EF4-FFF2-40B4-BE49-F238E27FC236}">
                <a16:creationId xmlns:a16="http://schemas.microsoft.com/office/drawing/2014/main" id="{B3725010-FFBF-33A3-9D89-B3FD4DB4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659" y="1706752"/>
            <a:ext cx="1318124" cy="13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CA5E9-A53F-2060-D585-5C473450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Introduction – Target variables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105;p18">
            <a:extLst>
              <a:ext uri="{FF2B5EF4-FFF2-40B4-BE49-F238E27FC236}">
                <a16:creationId xmlns:a16="http://schemas.microsoft.com/office/drawing/2014/main" id="{53D3CE22-41BF-6BA1-B310-1418AEBD27AE}"/>
              </a:ext>
            </a:extLst>
          </p:cNvPr>
          <p:cNvSpPr txBox="1"/>
          <p:nvPr/>
        </p:nvSpPr>
        <p:spPr>
          <a:xfrm>
            <a:off x="5894770" y="3663398"/>
            <a:ext cx="1178360" cy="31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WAKEUP</a:t>
            </a:r>
            <a:endParaRPr lang="en-US" sz="1800">
              <a:latin typeface="Roboto"/>
              <a:ea typeface="Roboto"/>
              <a:cs typeface="Roboto"/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94681FCB-8DA4-236D-B655-32B81B9E4467}"/>
              </a:ext>
            </a:extLst>
          </p:cNvPr>
          <p:cNvGrpSpPr/>
          <p:nvPr/>
        </p:nvGrpSpPr>
        <p:grpSpPr>
          <a:xfrm>
            <a:off x="5197345" y="1913472"/>
            <a:ext cx="2566029" cy="1690146"/>
            <a:chOff x="5276799" y="1694384"/>
            <a:chExt cx="2165445" cy="1476603"/>
          </a:xfrm>
        </p:grpSpPr>
        <p:grpSp>
          <p:nvGrpSpPr>
            <p:cNvPr id="14" name="Google Shape;937;p34">
              <a:extLst>
                <a:ext uri="{FF2B5EF4-FFF2-40B4-BE49-F238E27FC236}">
                  <a16:creationId xmlns:a16="http://schemas.microsoft.com/office/drawing/2014/main" id="{CE421685-0B93-DD5B-6D2E-25A13AD955B4}"/>
                </a:ext>
              </a:extLst>
            </p:cNvPr>
            <p:cNvGrpSpPr/>
            <p:nvPr/>
          </p:nvGrpSpPr>
          <p:grpSpPr>
            <a:xfrm>
              <a:off x="5276799" y="1694384"/>
              <a:ext cx="2165445" cy="1476603"/>
              <a:chOff x="902564" y="1892300"/>
              <a:chExt cx="7442875" cy="2966035"/>
            </a:xfrm>
          </p:grpSpPr>
          <p:sp>
            <p:nvSpPr>
              <p:cNvPr id="15" name="Google Shape;938;p34">
                <a:extLst>
                  <a:ext uri="{FF2B5EF4-FFF2-40B4-BE49-F238E27FC236}">
                    <a16:creationId xmlns:a16="http://schemas.microsoft.com/office/drawing/2014/main" id="{D95E7A4B-04DE-0B3E-B4AA-D902065C2C05}"/>
                  </a:ext>
                </a:extLst>
              </p:cNvPr>
              <p:cNvSpPr/>
              <p:nvPr/>
            </p:nvSpPr>
            <p:spPr>
              <a:xfrm>
                <a:off x="902564" y="1892300"/>
                <a:ext cx="7324500" cy="2965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Google Shape;939;p34">
                <a:extLst>
                  <a:ext uri="{FF2B5EF4-FFF2-40B4-BE49-F238E27FC236}">
                    <a16:creationId xmlns:a16="http://schemas.microsoft.com/office/drawing/2014/main" id="{D777ABA8-BB20-62F0-48A2-86765AD90A6F}"/>
                  </a:ext>
                </a:extLst>
              </p:cNvPr>
              <p:cNvSpPr/>
              <p:nvPr/>
            </p:nvSpPr>
            <p:spPr>
              <a:xfrm>
                <a:off x="8068239" y="1892535"/>
                <a:ext cx="277200" cy="2965800"/>
              </a:xfrm>
              <a:prstGeom prst="roundRect">
                <a:avLst>
                  <a:gd name="adj" fmla="val 274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pic>
          <p:nvPicPr>
            <p:cNvPr id="1028" name="Picture 4" descr="Managing Toddler's Early Wake-Ups | Happy Tot Organics">
              <a:extLst>
                <a:ext uri="{FF2B5EF4-FFF2-40B4-BE49-F238E27FC236}">
                  <a16:creationId xmlns:a16="http://schemas.microsoft.com/office/drawing/2014/main" id="{925CC255-D56B-CD5E-7D38-9EE54013B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960" y="1737528"/>
              <a:ext cx="2082488" cy="1389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a 2">
            <a:extLst>
              <a:ext uri="{FF2B5EF4-FFF2-40B4-BE49-F238E27FC236}">
                <a16:creationId xmlns:a16="http://schemas.microsoft.com/office/drawing/2014/main" id="{BC49EDAE-58D4-31D1-0FBD-B16185A4EE83}"/>
              </a:ext>
            </a:extLst>
          </p:cNvPr>
          <p:cNvGrpSpPr/>
          <p:nvPr/>
        </p:nvGrpSpPr>
        <p:grpSpPr>
          <a:xfrm>
            <a:off x="1558335" y="1912752"/>
            <a:ext cx="2571370" cy="1690247"/>
            <a:chOff x="1387521" y="1688222"/>
            <a:chExt cx="2165445" cy="1476603"/>
          </a:xfrm>
        </p:grpSpPr>
        <p:grpSp>
          <p:nvGrpSpPr>
            <p:cNvPr id="5" name="Google Shape;937;p34">
              <a:extLst>
                <a:ext uri="{FF2B5EF4-FFF2-40B4-BE49-F238E27FC236}">
                  <a16:creationId xmlns:a16="http://schemas.microsoft.com/office/drawing/2014/main" id="{BB31053F-4DB1-35A7-B5E0-9ADE48EE3B12}"/>
                </a:ext>
              </a:extLst>
            </p:cNvPr>
            <p:cNvGrpSpPr/>
            <p:nvPr/>
          </p:nvGrpSpPr>
          <p:grpSpPr>
            <a:xfrm>
              <a:off x="1387521" y="1688222"/>
              <a:ext cx="2165445" cy="1476603"/>
              <a:chOff x="902564" y="1892300"/>
              <a:chExt cx="7442875" cy="2966035"/>
            </a:xfrm>
          </p:grpSpPr>
          <p:sp>
            <p:nvSpPr>
              <p:cNvPr id="8" name="Google Shape;938;p34">
                <a:extLst>
                  <a:ext uri="{FF2B5EF4-FFF2-40B4-BE49-F238E27FC236}">
                    <a16:creationId xmlns:a16="http://schemas.microsoft.com/office/drawing/2014/main" id="{7C1ACCDA-EDE8-C8C1-C2C4-39A40A77E7E7}"/>
                  </a:ext>
                </a:extLst>
              </p:cNvPr>
              <p:cNvSpPr/>
              <p:nvPr/>
            </p:nvSpPr>
            <p:spPr>
              <a:xfrm>
                <a:off x="902564" y="1892300"/>
                <a:ext cx="7324500" cy="2965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" name="Google Shape;939;p34">
                <a:extLst>
                  <a:ext uri="{FF2B5EF4-FFF2-40B4-BE49-F238E27FC236}">
                    <a16:creationId xmlns:a16="http://schemas.microsoft.com/office/drawing/2014/main" id="{BB2018C7-20E6-80B8-6344-FEEB8A0C3EE2}"/>
                  </a:ext>
                </a:extLst>
              </p:cNvPr>
              <p:cNvSpPr/>
              <p:nvPr/>
            </p:nvSpPr>
            <p:spPr>
              <a:xfrm>
                <a:off x="8068239" y="1892535"/>
                <a:ext cx="277200" cy="2965800"/>
              </a:xfrm>
              <a:prstGeom prst="roundRect">
                <a:avLst>
                  <a:gd name="adj" fmla="val 274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pic>
          <p:nvPicPr>
            <p:cNvPr id="1032" name="Picture 8" descr="6 Tricks to Getting Your Toddler to Sleep in His Own Bed | CafeMom.com">
              <a:extLst>
                <a:ext uri="{FF2B5EF4-FFF2-40B4-BE49-F238E27FC236}">
                  <a16:creationId xmlns:a16="http://schemas.microsoft.com/office/drawing/2014/main" id="{B2487129-56C3-0F7D-B199-11F29D3E6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502" y="1729171"/>
              <a:ext cx="2082487" cy="1389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Google Shape;105;p18">
            <a:extLst>
              <a:ext uri="{FF2B5EF4-FFF2-40B4-BE49-F238E27FC236}">
                <a16:creationId xmlns:a16="http://schemas.microsoft.com/office/drawing/2014/main" id="{80E3FEB1-F880-0F27-D5F0-26A4FD7BC379}"/>
              </a:ext>
            </a:extLst>
          </p:cNvPr>
          <p:cNvSpPr txBox="1"/>
          <p:nvPr/>
        </p:nvSpPr>
        <p:spPr>
          <a:xfrm>
            <a:off x="2170584" y="3664110"/>
            <a:ext cx="1340739" cy="24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ONSET</a:t>
            </a:r>
          </a:p>
        </p:txBody>
      </p:sp>
    </p:spTree>
    <p:extLst>
      <p:ext uri="{BB962C8B-B14F-4D97-AF65-F5344CB8AC3E}">
        <p14:creationId xmlns:p14="http://schemas.microsoft.com/office/powerpoint/2010/main" val="230194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CA5E9-A53F-2060-D585-5C473450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Data visualization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CC5F85FF-C825-8065-E9C2-211DF11B8D62}"/>
              </a:ext>
            </a:extLst>
          </p:cNvPr>
          <p:cNvGrpSpPr/>
          <p:nvPr/>
        </p:nvGrpSpPr>
        <p:grpSpPr>
          <a:xfrm>
            <a:off x="1734059" y="1530548"/>
            <a:ext cx="5668127" cy="2309221"/>
            <a:chOff x="1741334" y="2023354"/>
            <a:chExt cx="5668127" cy="2309221"/>
          </a:xfrm>
        </p:grpSpPr>
        <p:pic>
          <p:nvPicPr>
            <p:cNvPr id="8" name="Obraz 7" descr="Obraz zawierający tekst, zrzut ekranu, Wykres, linia&#10;&#10;Opis wygenerowany automatycznie">
              <a:extLst>
                <a:ext uri="{FF2B5EF4-FFF2-40B4-BE49-F238E27FC236}">
                  <a16:creationId xmlns:a16="http://schemas.microsoft.com/office/drawing/2014/main" id="{30111263-3BAD-2519-227E-E3C26B298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1334" y="2023354"/>
              <a:ext cx="5666361" cy="1099504"/>
            </a:xfrm>
            <a:prstGeom prst="rect">
              <a:avLst/>
            </a:prstGeom>
          </p:spPr>
        </p:pic>
        <p:pic>
          <p:nvPicPr>
            <p:cNvPr id="10" name="Obraz 9" descr="Obraz zawierający tekst, zrzut ekranu, Wykres, linia&#10;&#10;Opis wygenerowany automatycznie">
              <a:extLst>
                <a:ext uri="{FF2B5EF4-FFF2-40B4-BE49-F238E27FC236}">
                  <a16:creationId xmlns:a16="http://schemas.microsoft.com/office/drawing/2014/main" id="{26FCB603-A6B3-8A7E-36F2-F2710462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634" y="3230564"/>
              <a:ext cx="5667827" cy="1102011"/>
            </a:xfrm>
            <a:prstGeom prst="rect">
              <a:avLst/>
            </a:prstGeom>
          </p:spPr>
        </p:pic>
      </p:grp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3D7808E-FBEE-E934-6DCE-48F99047E276}"/>
              </a:ext>
            </a:extLst>
          </p:cNvPr>
          <p:cNvSpPr txBox="1"/>
          <p:nvPr/>
        </p:nvSpPr>
        <p:spPr>
          <a:xfrm>
            <a:off x="1734059" y="3947475"/>
            <a:ext cx="57622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Fira Sans" panose="020B0503050000020004" pitchFamily="34" charset="0"/>
                <a:ea typeface="Roboto"/>
                <a:cs typeface="Roboto"/>
              </a:rPr>
              <a:t>Visualization of '</a:t>
            </a:r>
            <a:r>
              <a:rPr lang="en-US" err="1">
                <a:latin typeface="Fira Sans" panose="020B0503050000020004" pitchFamily="34" charset="0"/>
                <a:ea typeface="Roboto"/>
                <a:cs typeface="Roboto"/>
              </a:rPr>
              <a:t>enmo</a:t>
            </a:r>
            <a:r>
              <a:rPr lang="en-US">
                <a:latin typeface="Fira Sans" panose="020B0503050000020004" pitchFamily="34" charset="0"/>
                <a:ea typeface="Roboto"/>
                <a:cs typeface="Roboto"/>
              </a:rPr>
              <a:t>' and '</a:t>
            </a:r>
            <a:r>
              <a:rPr lang="en-US" err="1">
                <a:latin typeface="Fira Sans" panose="020B0503050000020004" pitchFamily="34" charset="0"/>
                <a:ea typeface="Roboto"/>
                <a:cs typeface="Roboto"/>
              </a:rPr>
              <a:t>anglez</a:t>
            </a:r>
            <a:r>
              <a:rPr lang="en-US">
                <a:latin typeface="Fira Sans" panose="020B0503050000020004" pitchFamily="34" charset="0"/>
                <a:ea typeface="Roboto"/>
                <a:cs typeface="Roboto"/>
              </a:rPr>
              <a:t>' for a well-recorded series</a:t>
            </a:r>
            <a:endParaRPr lang="pl-PL">
              <a:latin typeface="Fira Sans" panose="020B0503050000020004" pitchFamily="34" charset="0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88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3C1A-8212-3A1F-846D-AFDF7526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BE355-E333-CA9B-5FDA-B98D655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Incomplete series</a:t>
            </a:r>
            <a:endParaRPr lang="pl-PL"/>
          </a:p>
        </p:txBody>
      </p:sp>
      <p:grpSp>
        <p:nvGrpSpPr>
          <p:cNvPr id="20" name="Grupa 19">
            <a:extLst>
              <a:ext uri="{FF2B5EF4-FFF2-40B4-BE49-F238E27FC236}">
                <a16:creationId xmlns:a16="http://schemas.microsoft.com/office/drawing/2014/main" id="{4D524BB9-D827-CAE5-8B36-90675E3A4F78}"/>
              </a:ext>
            </a:extLst>
          </p:cNvPr>
          <p:cNvGrpSpPr/>
          <p:nvPr/>
        </p:nvGrpSpPr>
        <p:grpSpPr>
          <a:xfrm>
            <a:off x="1371492" y="1777720"/>
            <a:ext cx="3605214" cy="2231924"/>
            <a:chOff x="1282217" y="1781060"/>
            <a:chExt cx="2427014" cy="1726787"/>
          </a:xfrm>
        </p:grpSpPr>
        <p:pic>
          <p:nvPicPr>
            <p:cNvPr id="7" name="Obraz 6" descr="Obraz zawierający tekst, zrzut ekranu, Wykres, diagram&#10;&#10;Opis wygenerowany automatycznie">
              <a:extLst>
                <a:ext uri="{FF2B5EF4-FFF2-40B4-BE49-F238E27FC236}">
                  <a16:creationId xmlns:a16="http://schemas.microsoft.com/office/drawing/2014/main" id="{D11EF124-32A7-6979-5E42-84048D3B5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511" t="7225" r="359" b="8179"/>
            <a:stretch/>
          </p:blipFill>
          <p:spPr>
            <a:xfrm>
              <a:off x="1282984" y="2643516"/>
              <a:ext cx="2426247" cy="864331"/>
            </a:xfrm>
            <a:prstGeom prst="rect">
              <a:avLst/>
            </a:prstGeom>
          </p:spPr>
        </p:pic>
        <p:pic>
          <p:nvPicPr>
            <p:cNvPr id="3" name="Obraz 2" descr="Obraz zawierający tekst, zrzut ekranu, Wykres, linia&#10;&#10;Opis wygenerowany automatycznie">
              <a:extLst>
                <a:ext uri="{FF2B5EF4-FFF2-40B4-BE49-F238E27FC236}">
                  <a16:creationId xmlns:a16="http://schemas.microsoft.com/office/drawing/2014/main" id="{A106A2FE-0DC5-06C2-E994-8995A568F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128" t="9205" r="718" b="6806"/>
            <a:stretch/>
          </p:blipFill>
          <p:spPr>
            <a:xfrm>
              <a:off x="1282217" y="1781060"/>
              <a:ext cx="2426646" cy="863996"/>
            </a:xfrm>
            <a:prstGeom prst="rect">
              <a:avLst/>
            </a:prstGeom>
          </p:spPr>
        </p:pic>
      </p:grpSp>
      <p:grpSp>
        <p:nvGrpSpPr>
          <p:cNvPr id="21" name="Grupa 20">
            <a:extLst>
              <a:ext uri="{FF2B5EF4-FFF2-40B4-BE49-F238E27FC236}">
                <a16:creationId xmlns:a16="http://schemas.microsoft.com/office/drawing/2014/main" id="{5FF082ED-1741-1CF2-B1B4-0527FD63BFF8}"/>
              </a:ext>
            </a:extLst>
          </p:cNvPr>
          <p:cNvGrpSpPr/>
          <p:nvPr/>
        </p:nvGrpSpPr>
        <p:grpSpPr>
          <a:xfrm>
            <a:off x="5675129" y="1866480"/>
            <a:ext cx="1820929" cy="1984719"/>
            <a:chOff x="5675129" y="1866480"/>
            <a:chExt cx="1820929" cy="1984719"/>
          </a:xfrm>
        </p:grpSpPr>
        <p:sp>
          <p:nvSpPr>
            <p:cNvPr id="5" name="Google Shape;488;p25">
              <a:extLst>
                <a:ext uri="{FF2B5EF4-FFF2-40B4-BE49-F238E27FC236}">
                  <a16:creationId xmlns:a16="http://schemas.microsoft.com/office/drawing/2014/main" id="{6AE4B02C-448B-86E8-F92C-1427BBDF406A}"/>
                </a:ext>
              </a:extLst>
            </p:cNvPr>
            <p:cNvSpPr txBox="1"/>
            <p:nvPr/>
          </p:nvSpPr>
          <p:spPr>
            <a:xfrm>
              <a:off x="5675129" y="2593604"/>
              <a:ext cx="1820929" cy="300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Poor Data Quality series</a:t>
              </a:r>
              <a:endParaRPr lang="pl-PL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1" name="Google Shape;492;p25">
              <a:extLst>
                <a:ext uri="{FF2B5EF4-FFF2-40B4-BE49-F238E27FC236}">
                  <a16:creationId xmlns:a16="http://schemas.microsoft.com/office/drawing/2014/main" id="{EA126CDA-5C8B-5524-ACB0-D91772E50C4E}"/>
                </a:ext>
              </a:extLst>
            </p:cNvPr>
            <p:cNvSpPr/>
            <p:nvPr/>
          </p:nvSpPr>
          <p:spPr>
            <a:xfrm>
              <a:off x="6019250" y="1866480"/>
              <a:ext cx="1134285" cy="571914"/>
            </a:xfrm>
            <a:custGeom>
              <a:avLst/>
              <a:gdLst/>
              <a:ahLst/>
              <a:cxnLst/>
              <a:rect l="l" t="t" r="r" b="b"/>
              <a:pathLst>
                <a:path w="12243" h="6173" extrusionOk="0">
                  <a:moveTo>
                    <a:pt x="1" y="1"/>
                  </a:moveTo>
                  <a:lnTo>
                    <a:pt x="1" y="5305"/>
                  </a:lnTo>
                  <a:lnTo>
                    <a:pt x="5571" y="5305"/>
                  </a:lnTo>
                  <a:lnTo>
                    <a:pt x="6138" y="6172"/>
                  </a:lnTo>
                  <a:lnTo>
                    <a:pt x="6672" y="5305"/>
                  </a:lnTo>
                  <a:lnTo>
                    <a:pt x="12243" y="5305"/>
                  </a:lnTo>
                  <a:lnTo>
                    <a:pt x="12243" y="1"/>
                  </a:lnTo>
                  <a:close/>
                </a:path>
              </a:pathLst>
            </a:custGeom>
            <a:solidFill>
              <a:srgbClr val="F69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" name="Google Shape;505;p25">
              <a:extLst>
                <a:ext uri="{FF2B5EF4-FFF2-40B4-BE49-F238E27FC236}">
                  <a16:creationId xmlns:a16="http://schemas.microsoft.com/office/drawing/2014/main" id="{40931A8F-6B69-CDE9-4FC4-9F834265495C}"/>
                </a:ext>
              </a:extLst>
            </p:cNvPr>
            <p:cNvSpPr/>
            <p:nvPr/>
          </p:nvSpPr>
          <p:spPr>
            <a:xfrm>
              <a:off x="6156003" y="2992309"/>
              <a:ext cx="858890" cy="858890"/>
            </a:xfrm>
            <a:custGeom>
              <a:avLst/>
              <a:gdLst/>
              <a:ahLst/>
              <a:cxnLst/>
              <a:rect l="l" t="t" r="r" b="b"/>
              <a:pathLst>
                <a:path w="35025" h="35025" extrusionOk="0">
                  <a:moveTo>
                    <a:pt x="17512" y="1"/>
                  </a:moveTo>
                  <a:cubicBezTo>
                    <a:pt x="12868" y="1"/>
                    <a:pt x="8413" y="1846"/>
                    <a:pt x="5130" y="5129"/>
                  </a:cubicBezTo>
                  <a:cubicBezTo>
                    <a:pt x="1845" y="8413"/>
                    <a:pt x="1" y="12867"/>
                    <a:pt x="1" y="17513"/>
                  </a:cubicBezTo>
                  <a:cubicBezTo>
                    <a:pt x="1" y="22157"/>
                    <a:pt x="1845" y="26611"/>
                    <a:pt x="5130" y="29895"/>
                  </a:cubicBezTo>
                  <a:cubicBezTo>
                    <a:pt x="8413" y="33179"/>
                    <a:pt x="12868" y="35025"/>
                    <a:pt x="17512" y="35025"/>
                  </a:cubicBezTo>
                  <a:cubicBezTo>
                    <a:pt x="22157" y="35025"/>
                    <a:pt x="26611" y="33179"/>
                    <a:pt x="29895" y="29895"/>
                  </a:cubicBezTo>
                  <a:cubicBezTo>
                    <a:pt x="33180" y="26611"/>
                    <a:pt x="35024" y="22157"/>
                    <a:pt x="35024" y="17513"/>
                  </a:cubicBezTo>
                  <a:cubicBezTo>
                    <a:pt x="35024" y="12867"/>
                    <a:pt x="33180" y="8413"/>
                    <a:pt x="29895" y="5129"/>
                  </a:cubicBezTo>
                  <a:cubicBezTo>
                    <a:pt x="26611" y="1846"/>
                    <a:pt x="22157" y="1"/>
                    <a:pt x="17512" y="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69D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3;p25">
              <a:extLst>
                <a:ext uri="{FF2B5EF4-FFF2-40B4-BE49-F238E27FC236}">
                  <a16:creationId xmlns:a16="http://schemas.microsoft.com/office/drawing/2014/main" id="{C296AEF8-1136-179A-60B4-D4BF70E0F211}"/>
                </a:ext>
              </a:extLst>
            </p:cNvPr>
            <p:cNvSpPr/>
            <p:nvPr/>
          </p:nvSpPr>
          <p:spPr>
            <a:xfrm>
              <a:off x="6277513" y="3113818"/>
              <a:ext cx="615872" cy="615872"/>
            </a:xfrm>
            <a:prstGeom prst="pie">
              <a:avLst>
                <a:gd name="adj1" fmla="val 6754499"/>
                <a:gd name="adj2" fmla="val 16200000"/>
              </a:avLst>
            </a:prstGeom>
            <a:solidFill>
              <a:srgbClr val="F69D43"/>
            </a:solidFill>
            <a:ln>
              <a:solidFill>
                <a:srgbClr val="F69D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1;p25">
              <a:extLst>
                <a:ext uri="{FF2B5EF4-FFF2-40B4-BE49-F238E27FC236}">
                  <a16:creationId xmlns:a16="http://schemas.microsoft.com/office/drawing/2014/main" id="{D2AC1847-C1AC-34AD-5E9F-1BA965738FA2}"/>
                </a:ext>
              </a:extLst>
            </p:cNvPr>
            <p:cNvSpPr txBox="1"/>
            <p:nvPr/>
          </p:nvSpPr>
          <p:spPr>
            <a:xfrm>
              <a:off x="5969902" y="1866502"/>
              <a:ext cx="1231151" cy="492520"/>
            </a:xfrm>
            <a:prstGeom prst="rect">
              <a:avLst/>
            </a:prstGeom>
            <a:solidFill>
              <a:srgbClr val="F69D43"/>
            </a:solidFill>
            <a:ln>
              <a:solidFill>
                <a:srgbClr val="F69D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47%</a:t>
              </a:r>
              <a:endParaRPr sz="2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56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B3BF2-4884-D81A-E65D-8608D5D8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5B903-EF6F-8071-DCA3-C73DA6E5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Dataset size</a:t>
            </a: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FE749551-C51F-3FF4-38F1-D8F224E7BB75}"/>
              </a:ext>
            </a:extLst>
          </p:cNvPr>
          <p:cNvGrpSpPr/>
          <p:nvPr/>
        </p:nvGrpSpPr>
        <p:grpSpPr>
          <a:xfrm>
            <a:off x="863004" y="2142613"/>
            <a:ext cx="2896325" cy="1458054"/>
            <a:chOff x="3221555" y="1820153"/>
            <a:chExt cx="2178287" cy="1121016"/>
          </a:xfrm>
        </p:grpSpPr>
        <p:sp>
          <p:nvSpPr>
            <p:cNvPr id="4" name="Google Shape;1060;p36">
              <a:extLst>
                <a:ext uri="{FF2B5EF4-FFF2-40B4-BE49-F238E27FC236}">
                  <a16:creationId xmlns:a16="http://schemas.microsoft.com/office/drawing/2014/main" id="{05AC5424-7FC3-FB8F-20E7-5B9CDF8615A2}"/>
                </a:ext>
              </a:extLst>
            </p:cNvPr>
            <p:cNvSpPr/>
            <p:nvPr/>
          </p:nvSpPr>
          <p:spPr>
            <a:xfrm>
              <a:off x="3221555" y="1820153"/>
              <a:ext cx="2178287" cy="1121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 panose="020B0503050000020004" pitchFamily="34" charset="0"/>
              </a:endParaRPr>
            </a:p>
          </p:txBody>
        </p:sp>
        <p:grpSp>
          <p:nvGrpSpPr>
            <p:cNvPr id="9" name="Google Shape;1061;p36">
              <a:extLst>
                <a:ext uri="{FF2B5EF4-FFF2-40B4-BE49-F238E27FC236}">
                  <a16:creationId xmlns:a16="http://schemas.microsoft.com/office/drawing/2014/main" id="{C09346CC-F8D8-71AB-C888-08F7F6662CAF}"/>
                </a:ext>
              </a:extLst>
            </p:cNvPr>
            <p:cNvGrpSpPr/>
            <p:nvPr/>
          </p:nvGrpSpPr>
          <p:grpSpPr>
            <a:xfrm>
              <a:off x="4070633" y="2050528"/>
              <a:ext cx="1277707" cy="704566"/>
              <a:chOff x="1498595" y="3710671"/>
              <a:chExt cx="1220700" cy="673132"/>
            </a:xfrm>
          </p:grpSpPr>
          <p:sp>
            <p:nvSpPr>
              <p:cNvPr id="6" name="Google Shape;1062;p36">
                <a:extLst>
                  <a:ext uri="{FF2B5EF4-FFF2-40B4-BE49-F238E27FC236}">
                    <a16:creationId xmlns:a16="http://schemas.microsoft.com/office/drawing/2014/main" id="{98480ACE-220C-2AC6-1BCE-DDF99487A7F9}"/>
                  </a:ext>
                </a:extLst>
              </p:cNvPr>
              <p:cNvSpPr txBox="1"/>
              <p:nvPr/>
            </p:nvSpPr>
            <p:spPr>
              <a:xfrm>
                <a:off x="1498595" y="394730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200">
                    <a:solidFill>
                      <a:schemeClr val="lt1"/>
                    </a:solidFill>
                    <a:latin typeface="Fira Sans"/>
                    <a:ea typeface="Roboto"/>
                    <a:cs typeface="Roboto"/>
                    <a:sym typeface="Roboto"/>
                  </a:rPr>
                  <a:t>Size of the initial </a:t>
                </a:r>
                <a:r>
                  <a:rPr lang="en" sz="1200" b="1" err="1">
                    <a:solidFill>
                      <a:schemeClr val="lt1"/>
                    </a:solidFill>
                    <a:latin typeface="Fira Sans"/>
                    <a:ea typeface="Roboto"/>
                    <a:cs typeface="Roboto"/>
                    <a:sym typeface="Roboto"/>
                  </a:rPr>
                  <a:t>train_series</a:t>
                </a:r>
                <a:r>
                  <a:rPr lang="en" sz="1200">
                    <a:solidFill>
                      <a:schemeClr val="lt1"/>
                    </a:solidFill>
                    <a:latin typeface="Fira Sans"/>
                    <a:ea typeface="Roboto"/>
                    <a:cs typeface="Roboto"/>
                    <a:sym typeface="Roboto"/>
                  </a:rPr>
                  <a:t> </a:t>
                </a:r>
                <a:endParaRPr lang="en" sz="1200">
                  <a:solidFill>
                    <a:schemeClr val="lt1"/>
                  </a:solidFill>
                  <a:latin typeface="Fira Sans"/>
                  <a:ea typeface="Roboto"/>
                  <a:cs typeface="Roboto"/>
                </a:endParaRPr>
              </a:p>
            </p:txBody>
          </p:sp>
          <p:sp>
            <p:nvSpPr>
              <p:cNvPr id="7" name="Google Shape;1063;p36">
                <a:extLst>
                  <a:ext uri="{FF2B5EF4-FFF2-40B4-BE49-F238E27FC236}">
                    <a16:creationId xmlns:a16="http://schemas.microsoft.com/office/drawing/2014/main" id="{6C655D01-DCD2-B47E-08D3-B080AC1792B6}"/>
                  </a:ext>
                </a:extLst>
              </p:cNvPr>
              <p:cNvSpPr txBox="1"/>
              <p:nvPr/>
            </p:nvSpPr>
            <p:spPr>
              <a:xfrm>
                <a:off x="1498595" y="3710671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2000">
                    <a:solidFill>
                      <a:schemeClr val="lt1"/>
                    </a:solidFill>
                    <a:latin typeface="Fira Sans"/>
                    <a:sym typeface="Fira Sans Extra Condensed SemiBold"/>
                  </a:rPr>
                  <a:t>127 946 340</a:t>
                </a:r>
                <a:endParaRPr lang="pl-PL" sz="2000">
                  <a:solidFill>
                    <a:schemeClr val="lt1"/>
                  </a:solidFill>
                  <a:latin typeface="Fira Sans" panose="020B0503050000020004" pitchFamily="34" charset="0"/>
                </a:endParaRPr>
              </a:p>
            </p:txBody>
          </p:sp>
        </p:grpSp>
        <p:cxnSp>
          <p:nvCxnSpPr>
            <p:cNvPr id="12" name="Google Shape;1064;p36">
              <a:extLst>
                <a:ext uri="{FF2B5EF4-FFF2-40B4-BE49-F238E27FC236}">
                  <a16:creationId xmlns:a16="http://schemas.microsoft.com/office/drawing/2014/main" id="{16B11E92-5615-EFC0-3CF1-6617060D8822}"/>
                </a:ext>
              </a:extLst>
            </p:cNvPr>
            <p:cNvCxnSpPr/>
            <p:nvPr/>
          </p:nvCxnSpPr>
          <p:spPr>
            <a:xfrm>
              <a:off x="4008933" y="2055949"/>
              <a:ext cx="0" cy="654397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" name="Google Shape;1082;p36">
              <a:extLst>
                <a:ext uri="{FF2B5EF4-FFF2-40B4-BE49-F238E27FC236}">
                  <a16:creationId xmlns:a16="http://schemas.microsoft.com/office/drawing/2014/main" id="{51621E30-7909-6A1F-D7BF-A058F92A341C}"/>
                </a:ext>
              </a:extLst>
            </p:cNvPr>
            <p:cNvGrpSpPr/>
            <p:nvPr/>
          </p:nvGrpSpPr>
          <p:grpSpPr>
            <a:xfrm>
              <a:off x="3479609" y="2200017"/>
              <a:ext cx="366269" cy="366269"/>
              <a:chOff x="-61783350" y="2297100"/>
              <a:chExt cx="316650" cy="316650"/>
            </a:xfrm>
          </p:grpSpPr>
          <p:sp>
            <p:nvSpPr>
              <p:cNvPr id="15" name="Google Shape;1083;p36">
                <a:extLst>
                  <a:ext uri="{FF2B5EF4-FFF2-40B4-BE49-F238E27FC236}">
                    <a16:creationId xmlns:a16="http://schemas.microsoft.com/office/drawing/2014/main" id="{70C49231-A829-2A3A-9762-AB1D0B5DA141}"/>
                  </a:ext>
                </a:extLst>
              </p:cNvPr>
              <p:cNvSpPr/>
              <p:nvPr/>
            </p:nvSpPr>
            <p:spPr>
              <a:xfrm>
                <a:off x="-61783350" y="2297100"/>
                <a:ext cx="316650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666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441"/>
                    </a:cubicBezTo>
                    <a:lnTo>
                      <a:pt x="1" y="12287"/>
                    </a:lnTo>
                    <a:cubicBezTo>
                      <a:pt x="1" y="12508"/>
                      <a:pt x="190" y="12665"/>
                      <a:pt x="379" y="12665"/>
                    </a:cubicBezTo>
                    <a:lnTo>
                      <a:pt x="12256" y="12665"/>
                    </a:lnTo>
                    <a:cubicBezTo>
                      <a:pt x="12477" y="12665"/>
                      <a:pt x="12666" y="12476"/>
                      <a:pt x="12666" y="12287"/>
                    </a:cubicBezTo>
                    <a:cubicBezTo>
                      <a:pt x="12634" y="12098"/>
                      <a:pt x="12477" y="11878"/>
                      <a:pt x="12256" y="11878"/>
                    </a:cubicBezTo>
                    <a:lnTo>
                      <a:pt x="820" y="11878"/>
                    </a:lnTo>
                    <a:lnTo>
                      <a:pt x="820" y="441"/>
                    </a:lnTo>
                    <a:cubicBezTo>
                      <a:pt x="820" y="189"/>
                      <a:pt x="631" y="0"/>
                      <a:pt x="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  <p:sp>
            <p:nvSpPr>
              <p:cNvPr id="16" name="Google Shape;1084;p36">
                <a:extLst>
                  <a:ext uri="{FF2B5EF4-FFF2-40B4-BE49-F238E27FC236}">
                    <a16:creationId xmlns:a16="http://schemas.microsoft.com/office/drawing/2014/main" id="{4E0FB0C2-68E6-2586-7314-11D685F6CB30}"/>
                  </a:ext>
                </a:extLst>
              </p:cNvPr>
              <p:cNvSpPr/>
              <p:nvPr/>
            </p:nvSpPr>
            <p:spPr>
              <a:xfrm>
                <a:off x="-61742375" y="2387675"/>
                <a:ext cx="275675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6050" extrusionOk="0">
                    <a:moveTo>
                      <a:pt x="9767" y="788"/>
                    </a:moveTo>
                    <a:cubicBezTo>
                      <a:pt x="10019" y="788"/>
                      <a:pt x="10208" y="977"/>
                      <a:pt x="10208" y="1229"/>
                    </a:cubicBezTo>
                    <a:cubicBezTo>
                      <a:pt x="10176" y="1450"/>
                      <a:pt x="10019" y="1639"/>
                      <a:pt x="9767" y="1639"/>
                    </a:cubicBezTo>
                    <a:cubicBezTo>
                      <a:pt x="9546" y="1639"/>
                      <a:pt x="9389" y="1450"/>
                      <a:pt x="9389" y="1229"/>
                    </a:cubicBezTo>
                    <a:cubicBezTo>
                      <a:pt x="9389" y="977"/>
                      <a:pt x="9578" y="788"/>
                      <a:pt x="9767" y="788"/>
                    </a:cubicBezTo>
                    <a:close/>
                    <a:moveTo>
                      <a:pt x="4001" y="1607"/>
                    </a:moveTo>
                    <a:cubicBezTo>
                      <a:pt x="4222" y="1607"/>
                      <a:pt x="4379" y="1796"/>
                      <a:pt x="4379" y="2048"/>
                    </a:cubicBezTo>
                    <a:cubicBezTo>
                      <a:pt x="4379" y="2269"/>
                      <a:pt x="4222" y="2489"/>
                      <a:pt x="4001" y="2489"/>
                    </a:cubicBezTo>
                    <a:cubicBezTo>
                      <a:pt x="3749" y="2489"/>
                      <a:pt x="3560" y="2269"/>
                      <a:pt x="3560" y="2048"/>
                    </a:cubicBezTo>
                    <a:cubicBezTo>
                      <a:pt x="3560" y="1796"/>
                      <a:pt x="3749" y="1607"/>
                      <a:pt x="4001" y="1607"/>
                    </a:cubicBezTo>
                    <a:close/>
                    <a:moveTo>
                      <a:pt x="6459" y="4128"/>
                    </a:moveTo>
                    <a:cubicBezTo>
                      <a:pt x="6679" y="4128"/>
                      <a:pt x="6900" y="4317"/>
                      <a:pt x="6900" y="4569"/>
                    </a:cubicBezTo>
                    <a:cubicBezTo>
                      <a:pt x="6868" y="4758"/>
                      <a:pt x="6711" y="4947"/>
                      <a:pt x="6459" y="4947"/>
                    </a:cubicBezTo>
                    <a:cubicBezTo>
                      <a:pt x="6238" y="4947"/>
                      <a:pt x="6081" y="4758"/>
                      <a:pt x="6081" y="4569"/>
                    </a:cubicBezTo>
                    <a:cubicBezTo>
                      <a:pt x="6081" y="4317"/>
                      <a:pt x="6270" y="4128"/>
                      <a:pt x="6459" y="4128"/>
                    </a:cubicBezTo>
                    <a:close/>
                    <a:moveTo>
                      <a:pt x="1229" y="4380"/>
                    </a:moveTo>
                    <a:cubicBezTo>
                      <a:pt x="1481" y="4380"/>
                      <a:pt x="1638" y="4569"/>
                      <a:pt x="1638" y="4789"/>
                    </a:cubicBezTo>
                    <a:cubicBezTo>
                      <a:pt x="1638" y="5041"/>
                      <a:pt x="1481" y="5230"/>
                      <a:pt x="1229" y="5230"/>
                    </a:cubicBezTo>
                    <a:cubicBezTo>
                      <a:pt x="1008" y="5230"/>
                      <a:pt x="788" y="5041"/>
                      <a:pt x="788" y="4789"/>
                    </a:cubicBezTo>
                    <a:cubicBezTo>
                      <a:pt x="788" y="4569"/>
                      <a:pt x="1008" y="4380"/>
                      <a:pt x="1229" y="4380"/>
                    </a:cubicBezTo>
                    <a:close/>
                    <a:moveTo>
                      <a:pt x="9767" y="0"/>
                    </a:moveTo>
                    <a:cubicBezTo>
                      <a:pt x="9105" y="0"/>
                      <a:pt x="8570" y="536"/>
                      <a:pt x="8570" y="1229"/>
                    </a:cubicBezTo>
                    <a:cubicBezTo>
                      <a:pt x="8570" y="1418"/>
                      <a:pt x="8601" y="1576"/>
                      <a:pt x="8664" y="1765"/>
                    </a:cubicBezTo>
                    <a:lnTo>
                      <a:pt x="7026" y="3434"/>
                    </a:lnTo>
                    <a:cubicBezTo>
                      <a:pt x="6868" y="3340"/>
                      <a:pt x="6679" y="3308"/>
                      <a:pt x="6459" y="3308"/>
                    </a:cubicBezTo>
                    <a:cubicBezTo>
                      <a:pt x="6270" y="3308"/>
                      <a:pt x="6112" y="3340"/>
                      <a:pt x="5923" y="3434"/>
                    </a:cubicBezTo>
                    <a:lnTo>
                      <a:pt x="5104" y="2584"/>
                    </a:lnTo>
                    <a:cubicBezTo>
                      <a:pt x="5167" y="2426"/>
                      <a:pt x="5199" y="2237"/>
                      <a:pt x="5199" y="2048"/>
                    </a:cubicBezTo>
                    <a:cubicBezTo>
                      <a:pt x="5199" y="1387"/>
                      <a:pt x="4663" y="788"/>
                      <a:pt x="4001" y="788"/>
                    </a:cubicBezTo>
                    <a:cubicBezTo>
                      <a:pt x="3308" y="788"/>
                      <a:pt x="2773" y="1324"/>
                      <a:pt x="2773" y="2048"/>
                    </a:cubicBezTo>
                    <a:cubicBezTo>
                      <a:pt x="2773" y="2237"/>
                      <a:pt x="2804" y="2395"/>
                      <a:pt x="2899" y="2584"/>
                    </a:cubicBezTo>
                    <a:lnTo>
                      <a:pt x="1796" y="3686"/>
                    </a:lnTo>
                    <a:cubicBezTo>
                      <a:pt x="1638" y="3623"/>
                      <a:pt x="1418" y="3592"/>
                      <a:pt x="1229" y="3592"/>
                    </a:cubicBezTo>
                    <a:cubicBezTo>
                      <a:pt x="567" y="3592"/>
                      <a:pt x="0" y="4128"/>
                      <a:pt x="0" y="4852"/>
                    </a:cubicBezTo>
                    <a:cubicBezTo>
                      <a:pt x="0" y="5514"/>
                      <a:pt x="567" y="6049"/>
                      <a:pt x="1229" y="6049"/>
                    </a:cubicBezTo>
                    <a:cubicBezTo>
                      <a:pt x="1890" y="6049"/>
                      <a:pt x="2458" y="5514"/>
                      <a:pt x="2458" y="4852"/>
                    </a:cubicBezTo>
                    <a:cubicBezTo>
                      <a:pt x="2458" y="4632"/>
                      <a:pt x="2426" y="4474"/>
                      <a:pt x="2332" y="4285"/>
                    </a:cubicBezTo>
                    <a:lnTo>
                      <a:pt x="3434" y="3182"/>
                    </a:lnTo>
                    <a:cubicBezTo>
                      <a:pt x="3592" y="3245"/>
                      <a:pt x="3781" y="3308"/>
                      <a:pt x="4001" y="3308"/>
                    </a:cubicBezTo>
                    <a:cubicBezTo>
                      <a:pt x="4190" y="3308"/>
                      <a:pt x="4348" y="3277"/>
                      <a:pt x="4537" y="3182"/>
                    </a:cubicBezTo>
                    <a:lnTo>
                      <a:pt x="5356" y="4001"/>
                    </a:lnTo>
                    <a:cubicBezTo>
                      <a:pt x="5293" y="4159"/>
                      <a:pt x="5262" y="4348"/>
                      <a:pt x="5262" y="4569"/>
                    </a:cubicBezTo>
                    <a:cubicBezTo>
                      <a:pt x="5262" y="5230"/>
                      <a:pt x="5797" y="5766"/>
                      <a:pt x="6459" y="5766"/>
                    </a:cubicBezTo>
                    <a:cubicBezTo>
                      <a:pt x="7152" y="5766"/>
                      <a:pt x="7687" y="5230"/>
                      <a:pt x="7687" y="4569"/>
                    </a:cubicBezTo>
                    <a:cubicBezTo>
                      <a:pt x="7687" y="4348"/>
                      <a:pt x="7656" y="4191"/>
                      <a:pt x="7561" y="4001"/>
                    </a:cubicBezTo>
                    <a:lnTo>
                      <a:pt x="9231" y="2363"/>
                    </a:lnTo>
                    <a:cubicBezTo>
                      <a:pt x="9389" y="2426"/>
                      <a:pt x="9578" y="2489"/>
                      <a:pt x="9767" y="2489"/>
                    </a:cubicBezTo>
                    <a:cubicBezTo>
                      <a:pt x="10460" y="2489"/>
                      <a:pt x="11027" y="1922"/>
                      <a:pt x="11027" y="1229"/>
                    </a:cubicBezTo>
                    <a:cubicBezTo>
                      <a:pt x="10995" y="536"/>
                      <a:pt x="10460" y="0"/>
                      <a:pt x="97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8DB3327D-EB02-B61C-5C29-22022911A6D2}"/>
              </a:ext>
            </a:extLst>
          </p:cNvPr>
          <p:cNvSpPr txBox="1"/>
          <p:nvPr/>
        </p:nvSpPr>
        <p:spPr>
          <a:xfrm>
            <a:off x="3731666" y="2563561"/>
            <a:ext cx="5049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  <a:latin typeface="Fira Sans"/>
              </a:rPr>
              <a:t>Even after removing poor-quality data we still </a:t>
            </a:r>
            <a:endParaRPr lang="en-US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algn="r"/>
            <a:r>
              <a:rPr lang="en-US">
                <a:solidFill>
                  <a:schemeClr val="tx1"/>
                </a:solidFill>
                <a:latin typeface="Fira Sans"/>
              </a:rPr>
              <a:t>got huge dataset size with</a:t>
            </a:r>
            <a:r>
              <a:rPr lang="en-US">
                <a:solidFill>
                  <a:srgbClr val="EE5E3C"/>
                </a:solidFill>
                <a:latin typeface="Fira Sans"/>
              </a:rPr>
              <a:t> 39 308 249 </a:t>
            </a:r>
            <a:r>
              <a:rPr lang="en-US">
                <a:solidFill>
                  <a:schemeClr val="tx1"/>
                </a:solidFill>
                <a:latin typeface="Fira Sans"/>
              </a:rPr>
              <a:t>rows.</a:t>
            </a:r>
          </a:p>
        </p:txBody>
      </p:sp>
    </p:spTree>
    <p:extLst>
      <p:ext uri="{BB962C8B-B14F-4D97-AF65-F5344CB8AC3E}">
        <p14:creationId xmlns:p14="http://schemas.microsoft.com/office/powerpoint/2010/main" val="388399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CA5E9-A53F-2060-D585-5C473450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Dataset series distribution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0C361D1-877A-84D3-C9DD-62E8D038DFBA}"/>
              </a:ext>
            </a:extLst>
          </p:cNvPr>
          <p:cNvSpPr txBox="1"/>
          <p:nvPr/>
        </p:nvSpPr>
        <p:spPr>
          <a:xfrm>
            <a:off x="2033854" y="4220636"/>
            <a:ext cx="5075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Fira Sans"/>
              </a:rPr>
              <a:t>Is clear to see that not all the series are equally distributed</a:t>
            </a:r>
            <a:endParaRPr lang="en-US">
              <a:solidFill>
                <a:schemeClr val="tx1"/>
              </a:solidFill>
              <a:latin typeface="Fira Sans"/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658312AE-E896-71FD-0B17-EADECF68D12C}"/>
              </a:ext>
            </a:extLst>
          </p:cNvPr>
          <p:cNvGrpSpPr/>
          <p:nvPr/>
        </p:nvGrpSpPr>
        <p:grpSpPr>
          <a:xfrm>
            <a:off x="964985" y="1411766"/>
            <a:ext cx="8048552" cy="2682780"/>
            <a:chOff x="2060687" y="1478202"/>
            <a:chExt cx="8048552" cy="2682780"/>
          </a:xfrm>
        </p:grpSpPr>
        <p:pic>
          <p:nvPicPr>
            <p:cNvPr id="17" name="Immagine 16" descr="Immagine che contiene Policromia, schermata, Rettangolo, design&#10;&#10;Descrizione generata automaticamente">
              <a:extLst>
                <a:ext uri="{FF2B5EF4-FFF2-40B4-BE49-F238E27FC236}">
                  <a16:creationId xmlns:a16="http://schemas.microsoft.com/office/drawing/2014/main" id="{7F449D82-10A1-6124-CA7D-F7EEB14D7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8" r="-1" b="1554"/>
            <a:stretch/>
          </p:blipFill>
          <p:spPr>
            <a:xfrm>
              <a:off x="2743200" y="1478202"/>
              <a:ext cx="6089100" cy="2414925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A61BFB4A-2742-6ABA-BD08-B47C66DC314F}"/>
                </a:ext>
              </a:extLst>
            </p:cNvPr>
            <p:cNvSpPr txBox="1"/>
            <p:nvPr/>
          </p:nvSpPr>
          <p:spPr>
            <a:xfrm>
              <a:off x="2322299" y="1676969"/>
              <a:ext cx="841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>
                  <a:solidFill>
                    <a:schemeClr val="tx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</a:t>
              </a:r>
              <a:r>
                <a:rPr lang="it-IT" sz="700">
                  <a:solidFill>
                    <a:schemeClr val="tx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•</a:t>
              </a:r>
              <a:r>
                <a:rPr lang="en-US" sz="800">
                  <a:solidFill>
                    <a:schemeClr val="tx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10^5</a:t>
              </a:r>
              <a:endParaRPr lang="en-US" sz="8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3AC271A-CCED-5FBF-565E-F2D88BED8BC6}"/>
                </a:ext>
              </a:extLst>
            </p:cNvPr>
            <p:cNvSpPr txBox="1"/>
            <p:nvPr/>
          </p:nvSpPr>
          <p:spPr>
            <a:xfrm>
              <a:off x="2322298" y="2160268"/>
              <a:ext cx="841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>
                  <a:solidFill>
                    <a:schemeClr val="tx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it-IT" sz="700">
                  <a:solidFill>
                    <a:schemeClr val="tx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•</a:t>
              </a:r>
              <a:r>
                <a:rPr lang="en-US" sz="800">
                  <a:solidFill>
                    <a:schemeClr val="tx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10^5</a:t>
              </a:r>
              <a:endParaRPr lang="en-US" sz="8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CB7AB5D0-10A7-5C3F-9A9A-28DD873729BD}"/>
                </a:ext>
              </a:extLst>
            </p:cNvPr>
            <p:cNvSpPr txBox="1"/>
            <p:nvPr/>
          </p:nvSpPr>
          <p:spPr>
            <a:xfrm>
              <a:off x="2322298" y="2643567"/>
              <a:ext cx="841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>
                  <a:solidFill>
                    <a:schemeClr val="tx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</a:t>
              </a:r>
              <a:r>
                <a:rPr lang="it-IT" sz="600">
                  <a:solidFill>
                    <a:schemeClr val="tx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•</a:t>
              </a:r>
              <a:r>
                <a:rPr lang="en-US" sz="800">
                  <a:solidFill>
                    <a:schemeClr val="tx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10^5</a:t>
              </a:r>
              <a:endParaRPr lang="en-US" sz="8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04D0F21-AB0B-C483-63A4-7689EC075414}"/>
                </a:ext>
              </a:extLst>
            </p:cNvPr>
            <p:cNvSpPr txBox="1"/>
            <p:nvPr/>
          </p:nvSpPr>
          <p:spPr>
            <a:xfrm>
              <a:off x="5537239" y="3899372"/>
              <a:ext cx="4572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Series ID</a:t>
              </a:r>
              <a:endParaRPr lang="en-US" sz="110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98E831FA-D749-CE55-E040-1E11DAB4E369}"/>
                </a:ext>
              </a:extLst>
            </p:cNvPr>
            <p:cNvSpPr txBox="1"/>
            <p:nvPr/>
          </p:nvSpPr>
          <p:spPr>
            <a:xfrm>
              <a:off x="2322297" y="3126866"/>
              <a:ext cx="841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>
                  <a:solidFill>
                    <a:schemeClr val="tx2">
                      <a:lumMod val="50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</a:t>
              </a:r>
              <a:r>
                <a:rPr lang="it-IT" sz="600">
                  <a:solidFill>
                    <a:schemeClr val="tx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•</a:t>
              </a:r>
              <a:r>
                <a:rPr lang="en-US" sz="800">
                  <a:solidFill>
                    <a:schemeClr val="tx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10^5</a:t>
              </a:r>
              <a:endParaRPr lang="en-US" sz="8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ED34F2EC-6D12-C69E-6F25-58FE11B735E0}"/>
                </a:ext>
              </a:extLst>
            </p:cNvPr>
            <p:cNvSpPr txBox="1"/>
            <p:nvPr/>
          </p:nvSpPr>
          <p:spPr>
            <a:xfrm rot="16200000">
              <a:off x="1673189" y="2655488"/>
              <a:ext cx="103660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Time-steps</a:t>
              </a:r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77232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0F7D1-665B-10FE-DC80-933C4F4DE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91C5C-CFFC-72A0-DF1C-DB36E6E5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547"/>
            <a:ext cx="8520600" cy="841800"/>
          </a:xfrm>
        </p:spPr>
        <p:txBody>
          <a:bodyPr/>
          <a:lstStyle/>
          <a:p>
            <a:r>
              <a:rPr lang="en-US"/>
              <a:t>Feature Engineering</a:t>
            </a:r>
            <a:endParaRPr lang="pl-PL"/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C8D434DD-4BA8-C3A3-7318-6DDBE0D86789}"/>
              </a:ext>
            </a:extLst>
          </p:cNvPr>
          <p:cNvGrpSpPr/>
          <p:nvPr/>
        </p:nvGrpSpPr>
        <p:grpSpPr>
          <a:xfrm>
            <a:off x="863004" y="2142613"/>
            <a:ext cx="2896325" cy="1458054"/>
            <a:chOff x="3221555" y="1820153"/>
            <a:chExt cx="2178287" cy="1121016"/>
          </a:xfrm>
        </p:grpSpPr>
        <p:sp>
          <p:nvSpPr>
            <p:cNvPr id="4" name="Google Shape;1060;p36">
              <a:extLst>
                <a:ext uri="{FF2B5EF4-FFF2-40B4-BE49-F238E27FC236}">
                  <a16:creationId xmlns:a16="http://schemas.microsoft.com/office/drawing/2014/main" id="{C83BC3C5-E671-39AE-FA91-4549B3F5BA36}"/>
                </a:ext>
              </a:extLst>
            </p:cNvPr>
            <p:cNvSpPr/>
            <p:nvPr/>
          </p:nvSpPr>
          <p:spPr>
            <a:xfrm>
              <a:off x="3221555" y="1820153"/>
              <a:ext cx="2178287" cy="1121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 panose="020B0503050000020004" pitchFamily="34" charset="0"/>
              </a:endParaRPr>
            </a:p>
          </p:txBody>
        </p:sp>
        <p:grpSp>
          <p:nvGrpSpPr>
            <p:cNvPr id="9" name="Google Shape;1061;p36">
              <a:extLst>
                <a:ext uri="{FF2B5EF4-FFF2-40B4-BE49-F238E27FC236}">
                  <a16:creationId xmlns:a16="http://schemas.microsoft.com/office/drawing/2014/main" id="{224FDBB7-DD64-2F44-FE6E-82E4F5B9F90E}"/>
                </a:ext>
              </a:extLst>
            </p:cNvPr>
            <p:cNvGrpSpPr/>
            <p:nvPr/>
          </p:nvGrpSpPr>
          <p:grpSpPr>
            <a:xfrm>
              <a:off x="4070633" y="2050528"/>
              <a:ext cx="1277707" cy="704566"/>
              <a:chOff x="1498595" y="3710671"/>
              <a:chExt cx="1220700" cy="673132"/>
            </a:xfrm>
          </p:grpSpPr>
          <p:sp>
            <p:nvSpPr>
              <p:cNvPr id="6" name="Google Shape;1062;p36">
                <a:extLst>
                  <a:ext uri="{FF2B5EF4-FFF2-40B4-BE49-F238E27FC236}">
                    <a16:creationId xmlns:a16="http://schemas.microsoft.com/office/drawing/2014/main" id="{3301A222-13A7-597D-992E-A3D244DAE7FE}"/>
                  </a:ext>
                </a:extLst>
              </p:cNvPr>
              <p:cNvSpPr txBox="1"/>
              <p:nvPr/>
            </p:nvSpPr>
            <p:spPr>
              <a:xfrm>
                <a:off x="1498595" y="394730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200">
                    <a:solidFill>
                      <a:schemeClr val="lt1"/>
                    </a:solidFill>
                    <a:latin typeface="Fira Sans"/>
                    <a:ea typeface="Roboto"/>
                    <a:cs typeface="Roboto"/>
                    <a:sym typeface="Roboto"/>
                  </a:rPr>
                  <a:t>Score of model where only features are </a:t>
                </a:r>
                <a:r>
                  <a:rPr lang="en" sz="1200" err="1">
                    <a:solidFill>
                      <a:schemeClr val="lt1"/>
                    </a:solidFill>
                    <a:latin typeface="Fira Sans"/>
                    <a:ea typeface="Roboto"/>
                    <a:cs typeface="Roboto"/>
                    <a:sym typeface="Roboto"/>
                  </a:rPr>
                  <a:t>anglez</a:t>
                </a:r>
                <a:r>
                  <a:rPr lang="en" sz="1200">
                    <a:solidFill>
                      <a:schemeClr val="lt1"/>
                    </a:solidFill>
                    <a:latin typeface="Fira Sans"/>
                    <a:ea typeface="Roboto"/>
                    <a:cs typeface="Roboto"/>
                    <a:sym typeface="Roboto"/>
                  </a:rPr>
                  <a:t> &amp; enmo.</a:t>
                </a:r>
                <a:endParaRPr lang="pl-PL">
                  <a:solidFill>
                    <a:schemeClr val="lt1"/>
                  </a:solidFill>
                </a:endParaRPr>
              </a:p>
            </p:txBody>
          </p:sp>
          <p:sp>
            <p:nvSpPr>
              <p:cNvPr id="7" name="Google Shape;1063;p36">
                <a:extLst>
                  <a:ext uri="{FF2B5EF4-FFF2-40B4-BE49-F238E27FC236}">
                    <a16:creationId xmlns:a16="http://schemas.microsoft.com/office/drawing/2014/main" id="{7DCA8B66-A000-381E-8737-5AF59DD5DEB4}"/>
                  </a:ext>
                </a:extLst>
              </p:cNvPr>
              <p:cNvSpPr txBox="1"/>
              <p:nvPr/>
            </p:nvSpPr>
            <p:spPr>
              <a:xfrm>
                <a:off x="1498595" y="3710671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2000">
                    <a:solidFill>
                      <a:schemeClr val="lt1"/>
                    </a:solidFill>
                    <a:latin typeface="Fira Sans"/>
                    <a:sym typeface="Fira Sans Extra Condensed SemiBold"/>
                  </a:rPr>
                  <a:t>0.098</a:t>
                </a:r>
                <a:endParaRPr lang="pl-PL"/>
              </a:p>
            </p:txBody>
          </p:sp>
        </p:grpSp>
        <p:cxnSp>
          <p:nvCxnSpPr>
            <p:cNvPr id="12" name="Google Shape;1064;p36">
              <a:extLst>
                <a:ext uri="{FF2B5EF4-FFF2-40B4-BE49-F238E27FC236}">
                  <a16:creationId xmlns:a16="http://schemas.microsoft.com/office/drawing/2014/main" id="{76830B00-A968-968D-C2C0-8A0728AE46E3}"/>
                </a:ext>
              </a:extLst>
            </p:cNvPr>
            <p:cNvCxnSpPr/>
            <p:nvPr/>
          </p:nvCxnSpPr>
          <p:spPr>
            <a:xfrm>
              <a:off x="4008933" y="2055949"/>
              <a:ext cx="0" cy="654397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" name="Google Shape;1082;p36">
              <a:extLst>
                <a:ext uri="{FF2B5EF4-FFF2-40B4-BE49-F238E27FC236}">
                  <a16:creationId xmlns:a16="http://schemas.microsoft.com/office/drawing/2014/main" id="{918BBCB6-0F6B-C19E-C89C-6D1902643621}"/>
                </a:ext>
              </a:extLst>
            </p:cNvPr>
            <p:cNvGrpSpPr/>
            <p:nvPr/>
          </p:nvGrpSpPr>
          <p:grpSpPr>
            <a:xfrm>
              <a:off x="3479609" y="2200017"/>
              <a:ext cx="366269" cy="366269"/>
              <a:chOff x="-61783350" y="2297100"/>
              <a:chExt cx="316650" cy="316650"/>
            </a:xfrm>
          </p:grpSpPr>
          <p:sp>
            <p:nvSpPr>
              <p:cNvPr id="15" name="Google Shape;1083;p36">
                <a:extLst>
                  <a:ext uri="{FF2B5EF4-FFF2-40B4-BE49-F238E27FC236}">
                    <a16:creationId xmlns:a16="http://schemas.microsoft.com/office/drawing/2014/main" id="{F7DC4C3E-801F-4F4A-1E08-D9203AC69662}"/>
                  </a:ext>
                </a:extLst>
              </p:cNvPr>
              <p:cNvSpPr/>
              <p:nvPr/>
            </p:nvSpPr>
            <p:spPr>
              <a:xfrm>
                <a:off x="-61783350" y="2297100"/>
                <a:ext cx="316650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666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441"/>
                    </a:cubicBezTo>
                    <a:lnTo>
                      <a:pt x="1" y="12287"/>
                    </a:lnTo>
                    <a:cubicBezTo>
                      <a:pt x="1" y="12508"/>
                      <a:pt x="190" y="12665"/>
                      <a:pt x="379" y="12665"/>
                    </a:cubicBezTo>
                    <a:lnTo>
                      <a:pt x="12256" y="12665"/>
                    </a:lnTo>
                    <a:cubicBezTo>
                      <a:pt x="12477" y="12665"/>
                      <a:pt x="12666" y="12476"/>
                      <a:pt x="12666" y="12287"/>
                    </a:cubicBezTo>
                    <a:cubicBezTo>
                      <a:pt x="12634" y="12098"/>
                      <a:pt x="12477" y="11878"/>
                      <a:pt x="12256" y="11878"/>
                    </a:cubicBezTo>
                    <a:lnTo>
                      <a:pt x="820" y="11878"/>
                    </a:lnTo>
                    <a:lnTo>
                      <a:pt x="820" y="441"/>
                    </a:lnTo>
                    <a:cubicBezTo>
                      <a:pt x="820" y="189"/>
                      <a:pt x="631" y="0"/>
                      <a:pt x="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  <p:sp>
            <p:nvSpPr>
              <p:cNvPr id="16" name="Google Shape;1084;p36">
                <a:extLst>
                  <a:ext uri="{FF2B5EF4-FFF2-40B4-BE49-F238E27FC236}">
                    <a16:creationId xmlns:a16="http://schemas.microsoft.com/office/drawing/2014/main" id="{6E9717AE-0EC9-5DEF-34FE-D2835286BD73}"/>
                  </a:ext>
                </a:extLst>
              </p:cNvPr>
              <p:cNvSpPr/>
              <p:nvPr/>
            </p:nvSpPr>
            <p:spPr>
              <a:xfrm>
                <a:off x="-61742375" y="2387675"/>
                <a:ext cx="275675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6050" extrusionOk="0">
                    <a:moveTo>
                      <a:pt x="9767" y="788"/>
                    </a:moveTo>
                    <a:cubicBezTo>
                      <a:pt x="10019" y="788"/>
                      <a:pt x="10208" y="977"/>
                      <a:pt x="10208" y="1229"/>
                    </a:cubicBezTo>
                    <a:cubicBezTo>
                      <a:pt x="10176" y="1450"/>
                      <a:pt x="10019" y="1639"/>
                      <a:pt x="9767" y="1639"/>
                    </a:cubicBezTo>
                    <a:cubicBezTo>
                      <a:pt x="9546" y="1639"/>
                      <a:pt x="9389" y="1450"/>
                      <a:pt x="9389" y="1229"/>
                    </a:cubicBezTo>
                    <a:cubicBezTo>
                      <a:pt x="9389" y="977"/>
                      <a:pt x="9578" y="788"/>
                      <a:pt x="9767" y="788"/>
                    </a:cubicBezTo>
                    <a:close/>
                    <a:moveTo>
                      <a:pt x="4001" y="1607"/>
                    </a:moveTo>
                    <a:cubicBezTo>
                      <a:pt x="4222" y="1607"/>
                      <a:pt x="4379" y="1796"/>
                      <a:pt x="4379" y="2048"/>
                    </a:cubicBezTo>
                    <a:cubicBezTo>
                      <a:pt x="4379" y="2269"/>
                      <a:pt x="4222" y="2489"/>
                      <a:pt x="4001" y="2489"/>
                    </a:cubicBezTo>
                    <a:cubicBezTo>
                      <a:pt x="3749" y="2489"/>
                      <a:pt x="3560" y="2269"/>
                      <a:pt x="3560" y="2048"/>
                    </a:cubicBezTo>
                    <a:cubicBezTo>
                      <a:pt x="3560" y="1796"/>
                      <a:pt x="3749" y="1607"/>
                      <a:pt x="4001" y="1607"/>
                    </a:cubicBezTo>
                    <a:close/>
                    <a:moveTo>
                      <a:pt x="6459" y="4128"/>
                    </a:moveTo>
                    <a:cubicBezTo>
                      <a:pt x="6679" y="4128"/>
                      <a:pt x="6900" y="4317"/>
                      <a:pt x="6900" y="4569"/>
                    </a:cubicBezTo>
                    <a:cubicBezTo>
                      <a:pt x="6868" y="4758"/>
                      <a:pt x="6711" y="4947"/>
                      <a:pt x="6459" y="4947"/>
                    </a:cubicBezTo>
                    <a:cubicBezTo>
                      <a:pt x="6238" y="4947"/>
                      <a:pt x="6081" y="4758"/>
                      <a:pt x="6081" y="4569"/>
                    </a:cubicBezTo>
                    <a:cubicBezTo>
                      <a:pt x="6081" y="4317"/>
                      <a:pt x="6270" y="4128"/>
                      <a:pt x="6459" y="4128"/>
                    </a:cubicBezTo>
                    <a:close/>
                    <a:moveTo>
                      <a:pt x="1229" y="4380"/>
                    </a:moveTo>
                    <a:cubicBezTo>
                      <a:pt x="1481" y="4380"/>
                      <a:pt x="1638" y="4569"/>
                      <a:pt x="1638" y="4789"/>
                    </a:cubicBezTo>
                    <a:cubicBezTo>
                      <a:pt x="1638" y="5041"/>
                      <a:pt x="1481" y="5230"/>
                      <a:pt x="1229" y="5230"/>
                    </a:cubicBezTo>
                    <a:cubicBezTo>
                      <a:pt x="1008" y="5230"/>
                      <a:pt x="788" y="5041"/>
                      <a:pt x="788" y="4789"/>
                    </a:cubicBezTo>
                    <a:cubicBezTo>
                      <a:pt x="788" y="4569"/>
                      <a:pt x="1008" y="4380"/>
                      <a:pt x="1229" y="4380"/>
                    </a:cubicBezTo>
                    <a:close/>
                    <a:moveTo>
                      <a:pt x="9767" y="0"/>
                    </a:moveTo>
                    <a:cubicBezTo>
                      <a:pt x="9105" y="0"/>
                      <a:pt x="8570" y="536"/>
                      <a:pt x="8570" y="1229"/>
                    </a:cubicBezTo>
                    <a:cubicBezTo>
                      <a:pt x="8570" y="1418"/>
                      <a:pt x="8601" y="1576"/>
                      <a:pt x="8664" y="1765"/>
                    </a:cubicBezTo>
                    <a:lnTo>
                      <a:pt x="7026" y="3434"/>
                    </a:lnTo>
                    <a:cubicBezTo>
                      <a:pt x="6868" y="3340"/>
                      <a:pt x="6679" y="3308"/>
                      <a:pt x="6459" y="3308"/>
                    </a:cubicBezTo>
                    <a:cubicBezTo>
                      <a:pt x="6270" y="3308"/>
                      <a:pt x="6112" y="3340"/>
                      <a:pt x="5923" y="3434"/>
                    </a:cubicBezTo>
                    <a:lnTo>
                      <a:pt x="5104" y="2584"/>
                    </a:lnTo>
                    <a:cubicBezTo>
                      <a:pt x="5167" y="2426"/>
                      <a:pt x="5199" y="2237"/>
                      <a:pt x="5199" y="2048"/>
                    </a:cubicBezTo>
                    <a:cubicBezTo>
                      <a:pt x="5199" y="1387"/>
                      <a:pt x="4663" y="788"/>
                      <a:pt x="4001" y="788"/>
                    </a:cubicBezTo>
                    <a:cubicBezTo>
                      <a:pt x="3308" y="788"/>
                      <a:pt x="2773" y="1324"/>
                      <a:pt x="2773" y="2048"/>
                    </a:cubicBezTo>
                    <a:cubicBezTo>
                      <a:pt x="2773" y="2237"/>
                      <a:pt x="2804" y="2395"/>
                      <a:pt x="2899" y="2584"/>
                    </a:cubicBezTo>
                    <a:lnTo>
                      <a:pt x="1796" y="3686"/>
                    </a:lnTo>
                    <a:cubicBezTo>
                      <a:pt x="1638" y="3623"/>
                      <a:pt x="1418" y="3592"/>
                      <a:pt x="1229" y="3592"/>
                    </a:cubicBezTo>
                    <a:cubicBezTo>
                      <a:pt x="567" y="3592"/>
                      <a:pt x="0" y="4128"/>
                      <a:pt x="0" y="4852"/>
                    </a:cubicBezTo>
                    <a:cubicBezTo>
                      <a:pt x="0" y="5514"/>
                      <a:pt x="567" y="6049"/>
                      <a:pt x="1229" y="6049"/>
                    </a:cubicBezTo>
                    <a:cubicBezTo>
                      <a:pt x="1890" y="6049"/>
                      <a:pt x="2458" y="5514"/>
                      <a:pt x="2458" y="4852"/>
                    </a:cubicBezTo>
                    <a:cubicBezTo>
                      <a:pt x="2458" y="4632"/>
                      <a:pt x="2426" y="4474"/>
                      <a:pt x="2332" y="4285"/>
                    </a:cubicBezTo>
                    <a:lnTo>
                      <a:pt x="3434" y="3182"/>
                    </a:lnTo>
                    <a:cubicBezTo>
                      <a:pt x="3592" y="3245"/>
                      <a:pt x="3781" y="3308"/>
                      <a:pt x="4001" y="3308"/>
                    </a:cubicBezTo>
                    <a:cubicBezTo>
                      <a:pt x="4190" y="3308"/>
                      <a:pt x="4348" y="3277"/>
                      <a:pt x="4537" y="3182"/>
                    </a:cubicBezTo>
                    <a:lnTo>
                      <a:pt x="5356" y="4001"/>
                    </a:lnTo>
                    <a:cubicBezTo>
                      <a:pt x="5293" y="4159"/>
                      <a:pt x="5262" y="4348"/>
                      <a:pt x="5262" y="4569"/>
                    </a:cubicBezTo>
                    <a:cubicBezTo>
                      <a:pt x="5262" y="5230"/>
                      <a:pt x="5797" y="5766"/>
                      <a:pt x="6459" y="5766"/>
                    </a:cubicBezTo>
                    <a:cubicBezTo>
                      <a:pt x="7152" y="5766"/>
                      <a:pt x="7687" y="5230"/>
                      <a:pt x="7687" y="4569"/>
                    </a:cubicBezTo>
                    <a:cubicBezTo>
                      <a:pt x="7687" y="4348"/>
                      <a:pt x="7656" y="4191"/>
                      <a:pt x="7561" y="4001"/>
                    </a:cubicBezTo>
                    <a:lnTo>
                      <a:pt x="9231" y="2363"/>
                    </a:lnTo>
                    <a:cubicBezTo>
                      <a:pt x="9389" y="2426"/>
                      <a:pt x="9578" y="2489"/>
                      <a:pt x="9767" y="2489"/>
                    </a:cubicBezTo>
                    <a:cubicBezTo>
                      <a:pt x="10460" y="2489"/>
                      <a:pt x="11027" y="1922"/>
                      <a:pt x="11027" y="1229"/>
                    </a:cubicBezTo>
                    <a:cubicBezTo>
                      <a:pt x="10995" y="536"/>
                      <a:pt x="10460" y="0"/>
                      <a:pt x="97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FE3B4DF6-0CDC-E309-D249-FB95C29F4CF2}"/>
              </a:ext>
            </a:extLst>
          </p:cNvPr>
          <p:cNvSpPr txBox="1"/>
          <p:nvPr/>
        </p:nvSpPr>
        <p:spPr>
          <a:xfrm>
            <a:off x="4504154" y="2393222"/>
            <a:ext cx="426888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Model that used only two features that are obtained from the accelerometer performed poorly.</a:t>
            </a:r>
            <a:endParaRPr lang="pl-PL"/>
          </a:p>
          <a:p>
            <a:pPr algn="r"/>
            <a:endParaRPr lang="en-US"/>
          </a:p>
          <a:p>
            <a:pPr algn="r"/>
            <a:r>
              <a:rPr lang="en-US"/>
              <a:t>We need to introduce new features.</a:t>
            </a:r>
          </a:p>
        </p:txBody>
      </p:sp>
    </p:spTree>
    <p:extLst>
      <p:ext uri="{BB962C8B-B14F-4D97-AF65-F5344CB8AC3E}">
        <p14:creationId xmlns:p14="http://schemas.microsoft.com/office/powerpoint/2010/main" val="206061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B8EBF-1CFB-DB67-C19B-8711D86D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/>
              <a:t>Operations </a:t>
            </a:r>
            <a:r>
              <a:rPr lang="pl-PL" sz="3600" err="1"/>
              <a:t>done</a:t>
            </a:r>
            <a:r>
              <a:rPr lang="pl-PL" sz="3600"/>
              <a:t> </a:t>
            </a:r>
            <a:r>
              <a:rPr lang="pl-PL" sz="3600" err="1"/>
              <a:t>during</a:t>
            </a:r>
            <a:r>
              <a:rPr lang="pl-PL" sz="3600"/>
              <a:t> </a:t>
            </a:r>
            <a:r>
              <a:rPr lang="pl-PL" sz="3600" err="1"/>
              <a:t>feature</a:t>
            </a:r>
            <a:r>
              <a:rPr lang="pl-PL" sz="3600"/>
              <a:t> engineering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77EBE9-89C7-B108-DE3A-D8D541734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900" y="1152475"/>
            <a:ext cx="8063400" cy="34164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50000"/>
              </a:lnSpc>
              <a:buFont typeface="Wingdings"/>
              <a:buChar char="q"/>
            </a:pPr>
            <a:r>
              <a:rPr lang="pl-PL"/>
              <a:t>Anglez and </a:t>
            </a:r>
            <a:r>
              <a:rPr lang="pl-PL" err="1"/>
              <a:t>enmo</a:t>
            </a:r>
            <a:r>
              <a:rPr lang="pl-PL"/>
              <a:t> </a:t>
            </a:r>
            <a:r>
              <a:rPr lang="pl-PL" err="1"/>
              <a:t>interaction</a:t>
            </a:r>
            <a:endParaRPr lang="pl-PL"/>
          </a:p>
          <a:p>
            <a:pPr>
              <a:lnSpc>
                <a:spcPct val="250000"/>
              </a:lnSpc>
              <a:buFont typeface="Wingdings"/>
              <a:buChar char="q"/>
            </a:pPr>
            <a:r>
              <a:rPr lang="pl-PL" err="1"/>
              <a:t>Temporal</a:t>
            </a:r>
            <a:r>
              <a:rPr lang="pl-PL"/>
              <a:t> </a:t>
            </a:r>
            <a:r>
              <a:rPr lang="pl-PL" err="1"/>
              <a:t>difference</a:t>
            </a:r>
            <a:endParaRPr lang="pl-PL"/>
          </a:p>
          <a:p>
            <a:pPr>
              <a:lnSpc>
                <a:spcPct val="250000"/>
              </a:lnSpc>
              <a:buFont typeface="Wingdings"/>
              <a:buChar char="q"/>
            </a:pPr>
            <a:r>
              <a:rPr lang="pl-PL"/>
              <a:t>Rolling </a:t>
            </a:r>
            <a:r>
              <a:rPr lang="pl-PL" err="1"/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4282752977"/>
      </p:ext>
    </p:extLst>
  </p:cSld>
  <p:clrMapOvr>
    <a:masterClrMapping/>
  </p:clrMapOvr>
</p:sld>
</file>

<file path=ppt/theme/theme1.xml><?xml version="1.0" encoding="utf-8"?>
<a:theme xmlns:a="http://schemas.openxmlformats.org/drawingml/2006/main" name="KPI Report Deck Infographics by Slidesgo">
  <a:themeElements>
    <a:clrScheme name="Simple Light">
      <a:dk1>
        <a:srgbClr val="000000"/>
      </a:dk1>
      <a:lt1>
        <a:srgbClr val="FFFFFF"/>
      </a:lt1>
      <a:dk2>
        <a:srgbClr val="AAAAAA"/>
      </a:dk2>
      <a:lt2>
        <a:srgbClr val="DBDBDB"/>
      </a:lt2>
      <a:accent1>
        <a:srgbClr val="F59D43"/>
      </a:accent1>
      <a:accent2>
        <a:srgbClr val="EE5E3C"/>
      </a:accent2>
      <a:accent3>
        <a:srgbClr val="F06393"/>
      </a:accent3>
      <a:accent4>
        <a:srgbClr val="BD5AB7"/>
      </a:accent4>
      <a:accent5>
        <a:srgbClr val="896CD1"/>
      </a:accent5>
      <a:accent6>
        <a:srgbClr val="918D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Pokaz na ekranie (16:9)</PresentationFormat>
  <Slides>18</Slides>
  <Notes>15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KPI Report Deck Infographics by Slidesgo</vt:lpstr>
      <vt:lpstr>Child Sleep Detection</vt:lpstr>
      <vt:lpstr>Introduction</vt:lpstr>
      <vt:lpstr>Introduction – Target variables</vt:lpstr>
      <vt:lpstr>Data visualization</vt:lpstr>
      <vt:lpstr>Incomplete series</vt:lpstr>
      <vt:lpstr>Dataset size</vt:lpstr>
      <vt:lpstr>Dataset series distribution</vt:lpstr>
      <vt:lpstr>Feature Engineering</vt:lpstr>
      <vt:lpstr>Operations done during feature engineering</vt:lpstr>
      <vt:lpstr>Build Sequences</vt:lpstr>
      <vt:lpstr>Feature importance (from Ensemble)</vt:lpstr>
      <vt:lpstr>Neural Network Model</vt:lpstr>
      <vt:lpstr>ENSEMBLE MODEL</vt:lpstr>
      <vt:lpstr>Evaluation</vt:lpstr>
      <vt:lpstr>Example</vt:lpstr>
      <vt:lpstr>Models Performance</vt:lpstr>
      <vt:lpstr>Ensemble Model Performance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Sleep Detection</dc:title>
  <cp:revision>4</cp:revision>
  <dcterms:modified xsi:type="dcterms:W3CDTF">2024-01-17T22:07:58Z</dcterms:modified>
</cp:coreProperties>
</file>