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5"/>
  </p:sldMasterIdLst>
  <p:notesMasterIdLst>
    <p:notesMasterId r:id="rId26"/>
  </p:notesMasterIdLst>
  <p:handoutMasterIdLst>
    <p:handoutMasterId r:id="rId27"/>
  </p:handoutMasterIdLst>
  <p:sldIdLst>
    <p:sldId id="479" r:id="rId6"/>
    <p:sldId id="480" r:id="rId7"/>
    <p:sldId id="469" r:id="rId8"/>
    <p:sldId id="471" r:id="rId9"/>
    <p:sldId id="458" r:id="rId10"/>
    <p:sldId id="473" r:id="rId11"/>
    <p:sldId id="474" r:id="rId12"/>
    <p:sldId id="461" r:id="rId13"/>
    <p:sldId id="462" r:id="rId14"/>
    <p:sldId id="463" r:id="rId15"/>
    <p:sldId id="464" r:id="rId16"/>
    <p:sldId id="465" r:id="rId17"/>
    <p:sldId id="343" r:id="rId18"/>
    <p:sldId id="477" r:id="rId19"/>
    <p:sldId id="455" r:id="rId20"/>
    <p:sldId id="478" r:id="rId21"/>
    <p:sldId id="342" r:id="rId22"/>
    <p:sldId id="481" r:id="rId23"/>
    <p:sldId id="467" r:id="rId24"/>
    <p:sldId id="442" r:id="rId25"/>
  </p:sldIdLst>
  <p:sldSz cx="9144000" cy="6858000" type="screen4x3"/>
  <p:notesSz cx="7315200" cy="96012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15:clr>
            <a:srgbClr val="A4A3A4"/>
          </p15:clr>
        </p15:guide>
        <p15:guide id="11" orient="horz" pos="2160">
          <p15:clr>
            <a:srgbClr val="A4A3A4"/>
          </p15:clr>
        </p15:guide>
        <p15:guide id="12" orient="horz" pos="3363" userDrawn="1">
          <p15:clr>
            <a:srgbClr val="A4A3A4"/>
          </p15:clr>
        </p15:guide>
        <p15:guide id="13" orient="horz" pos="137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000000"/>
    <a:srgbClr val="FFCD00"/>
    <a:srgbClr val="ED8B00"/>
    <a:srgbClr val="DB291C"/>
    <a:srgbClr val="FF9900"/>
    <a:srgbClr val="C00000"/>
    <a:srgbClr val="3C8A2E"/>
    <a:srgbClr val="DCDCDC"/>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5053" autoAdjust="0"/>
  </p:normalViewPr>
  <p:slideViewPr>
    <p:cSldViewPr snapToGrid="0" showGuides="1">
      <p:cViewPr varScale="1">
        <p:scale>
          <a:sx n="67" d="100"/>
          <a:sy n="67" d="100"/>
        </p:scale>
        <p:origin x="1280" y="48"/>
      </p:cViewPr>
      <p:guideLst>
        <p:guide/>
        <p:guide orient="horz" pos="2160"/>
        <p:guide orient="horz" pos="3363"/>
        <p:guide orient="horz" pos="1378"/>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7/24/2020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7/24/2020</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44446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1351715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3778128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2432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3464352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1587958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1354075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Edit Master text styles</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Edit Master text styles</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80"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Edit Master text styles</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lstStyle>
            <a:lvl1pPr>
              <a:lnSpc>
                <a:spcPct val="100000"/>
              </a:lnSpc>
              <a:spcAft>
                <a:spcPts val="600"/>
              </a:spcAft>
              <a:defRPr sz="900"/>
            </a:lvl1pPr>
          </a:lstStyle>
          <a:p>
            <a:pPr lvl="0"/>
            <a:r>
              <a:rPr lang="en-US" noProof="0"/>
              <a:t>Edit Master text styles</a:t>
            </a:r>
          </a:p>
        </p:txBody>
      </p:sp>
      <p:sp>
        <p:nvSpPr>
          <p:cNvPr id="3" name="Picture Placeholder 2"/>
          <p:cNvSpPr>
            <a:spLocks noGrp="1"/>
          </p:cNvSpPr>
          <p:nvPr>
            <p:ph type="pic" sz="quarter" idx="14" hasCustomPrompt="1"/>
          </p:nvPr>
        </p:nvSpPr>
        <p:spPr>
          <a:xfrm>
            <a:off x="7028135" y="4211955"/>
            <a:ext cx="1739627"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7028137" y="6018028"/>
            <a:ext cx="1739626" cy="363722"/>
          </a:xfrm>
        </p:spPr>
        <p:txBody>
          <a:bodyPr anchor="b" anchorCtr="0"/>
          <a:lstStyle>
            <a:lvl1pPr>
              <a:lnSpc>
                <a:spcPct val="100000"/>
              </a:lnSpc>
              <a:defRPr sz="950"/>
            </a:lvl1pPr>
          </a:lstStyle>
          <a:p>
            <a:pPr lvl="0"/>
            <a:r>
              <a:rPr lang="en-US" noProof="0"/>
              <a:t>Edit Master text styles</a:t>
            </a:r>
          </a:p>
        </p:txBody>
      </p:sp>
      <p:grpSp>
        <p:nvGrpSpPr>
          <p:cNvPr id="9" name="Group 8"/>
          <p:cNvGrpSpPr/>
          <p:nvPr userDrawn="1"/>
        </p:nvGrpSpPr>
        <p:grpSpPr>
          <a:xfrm>
            <a:off x="377991" y="378000"/>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855275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831A-BFAA-40A0-A7D6-1DFB3A0D0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7DC30-C507-49F9-A3D0-76E172A895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470FA-AB98-43E9-AF86-8C24D22616E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14FDF22-D56D-49EB-8060-753151E66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1B680-1BA2-4EE3-BCDF-669A3D554B9E}"/>
              </a:ext>
            </a:extLst>
          </p:cNvPr>
          <p:cNvSpPr>
            <a:spLocks noGrp="1"/>
          </p:cNvSpPr>
          <p:nvPr>
            <p:ph type="sldNum" sz="quarter" idx="12"/>
          </p:nvPr>
        </p:nvSpPr>
        <p:spPr/>
        <p:txBody>
          <a:bodyPr/>
          <a:lstStyle/>
          <a:p>
            <a:fld id="{8EA24D1C-874F-4215-8D03-CC343183C9C4}" type="slidenum">
              <a:rPr lang="en-US" smtClean="0"/>
              <a:t>‹#›</a:t>
            </a:fld>
            <a:endParaRPr lang="en-US"/>
          </a:p>
        </p:txBody>
      </p:sp>
    </p:spTree>
    <p:extLst>
      <p:ext uri="{BB962C8B-B14F-4D97-AF65-F5344CB8AC3E}">
        <p14:creationId xmlns:p14="http://schemas.microsoft.com/office/powerpoint/2010/main" val="185096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 name="CaseCode"/>
          <p:cNvSpPr txBox="1"/>
          <p:nvPr userDrawn="1"/>
        </p:nvSpPr>
        <p:spPr>
          <a:xfrm>
            <a:off x="4751388" y="6476999"/>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Salesforce Data Testing</a:t>
            </a:r>
          </a:p>
        </p:txBody>
      </p:sp>
      <p:sp>
        <p:nvSpPr>
          <p:cNvPr id="7"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2019 Deloitte Development LLC. All rights reserved.</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2017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7911766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03"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Salesforce Data Testing</a:t>
            </a:r>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2019 Deloitte Development LLC.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5" name="Footer Placeholder 4">
            <a:extLst>
              <a:ext uri="{FF2B5EF4-FFF2-40B4-BE49-F238E27FC236}">
                <a16:creationId xmlns:a16="http://schemas.microsoft.com/office/drawing/2014/main" id="{AA4697E4-05BE-42F4-80B8-8A8B1FC9E64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5" r:id="rId5"/>
    <p:sldLayoutId id="2147483703" r:id="rId6"/>
    <p:sldLayoutId id="2147483704"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0" r:id="rId41"/>
    <p:sldLayoutId id="2147483757" r:id="rId42"/>
  </p:sldLayoutIdLst>
  <p:transition>
    <p:fade/>
  </p:transition>
  <p:hf sldNum="0" hdr="0" ft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dirty="0"/>
              <a:t>Salesforce Data Testing</a:t>
            </a:r>
          </a:p>
        </p:txBody>
      </p:sp>
      <p:sp>
        <p:nvSpPr>
          <p:cNvPr id="4" name="Text Placeholder 3"/>
          <p:cNvSpPr>
            <a:spLocks noGrp="1"/>
          </p:cNvSpPr>
          <p:nvPr>
            <p:ph type="body" sz="quarter" idx="10"/>
          </p:nvPr>
        </p:nvSpPr>
        <p:spPr>
          <a:xfrm>
            <a:off x="376238" y="6390980"/>
            <a:ext cx="4195762" cy="298450"/>
          </a:xfrm>
        </p:spPr>
        <p:txBody>
          <a:bodyPr vert="horz" lIns="0" tIns="0" rIns="0" bIns="0" rtlCol="0" anchor="t">
            <a:noAutofit/>
          </a:bodyPr>
          <a:lstStyle/>
          <a:p>
            <a:r>
              <a:rPr lang="en-US" dirty="0">
                <a:ea typeface="+mn-lt"/>
                <a:cs typeface="+mn-lt"/>
              </a:rPr>
              <a:t>Ankita Mohapatra- amohapatra@deloitte.com</a:t>
            </a:r>
            <a:endParaRPr lang="en-US" dirty="0"/>
          </a:p>
          <a:p>
            <a:endParaRPr lang="en-US" dirty="0"/>
          </a:p>
          <a:p>
            <a:endParaRPr lang="en-US" dirty="0"/>
          </a:p>
        </p:txBody>
      </p:sp>
      <p:sp>
        <p:nvSpPr>
          <p:cNvPr id="7" name="Text Placeholder 3">
            <a:extLst>
              <a:ext uri="{FF2B5EF4-FFF2-40B4-BE49-F238E27FC236}">
                <a16:creationId xmlns:a16="http://schemas.microsoft.com/office/drawing/2014/main" id="{1ED9D4ED-4ACC-4B62-95B5-BF675322C718}"/>
              </a:ext>
            </a:extLst>
          </p:cNvPr>
          <p:cNvSpPr txBox="1">
            <a:spLocks/>
          </p:cNvSpPr>
          <p:nvPr/>
        </p:nvSpPr>
        <p:spPr>
          <a:xfrm>
            <a:off x="2828778" y="6241755"/>
            <a:ext cx="4195762" cy="298450"/>
          </a:xfrm>
          <a:prstGeom prst="rect">
            <a:avLst/>
          </a:prstGeom>
        </p:spPr>
        <p:txBody>
          <a:bodyPr vert="horz" lIns="0" tIns="0" rIns="0" bIns="0" rtlCol="0">
            <a:noAutofit/>
          </a:bodyPr>
          <a:lstStyle>
            <a:lvl1pPr marL="0" indent="0" algn="l" defTabSz="914400" rtl="0" eaLnBrk="1" latinLnBrk="0" hangingPunct="1">
              <a:spcBef>
                <a:spcPts val="0"/>
              </a:spcBef>
              <a:spcAft>
                <a:spcPts val="0"/>
              </a:spcAft>
              <a:buSzPct val="100000"/>
              <a:buFontTx/>
              <a:buNone/>
              <a:defRPr sz="10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a:solidFill>
                  <a:schemeClr val="bg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a:solidFill>
                  <a:schemeClr val="bg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bg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a:solidFill>
                  <a:schemeClr val="bg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442191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A733-8F7F-446C-8130-87A10C779A43}"/>
              </a:ext>
            </a:extLst>
          </p:cNvPr>
          <p:cNvSpPr>
            <a:spLocks noGrp="1"/>
          </p:cNvSpPr>
          <p:nvPr>
            <p:ph idx="1"/>
          </p:nvPr>
        </p:nvSpPr>
        <p:spPr>
          <a:xfrm>
            <a:off x="376237" y="1054329"/>
            <a:ext cx="8391524" cy="5162550"/>
          </a:xfrm>
        </p:spPr>
        <p:txBody>
          <a:bodyPr>
            <a:noAutofit/>
          </a:bodyPr>
          <a:lstStyle/>
          <a:p>
            <a:r>
              <a:rPr lang="en-US" sz="1400" b="1" i="1" dirty="0">
                <a:solidFill>
                  <a:srgbClr val="046A38"/>
                </a:solidFill>
              </a:rPr>
              <a:t>Functional/Integration Testing:</a:t>
            </a:r>
          </a:p>
          <a:p>
            <a:endParaRPr lang="en-US" sz="1400" b="1" dirty="0">
              <a:solidFill>
                <a:srgbClr val="046A38"/>
              </a:solidFill>
            </a:endParaRPr>
          </a:p>
          <a:p>
            <a:r>
              <a:rPr lang="en-US" b="1" dirty="0"/>
              <a:t>Data Integrity Validation:</a:t>
            </a:r>
            <a:r>
              <a:rPr lang="en-US" dirty="0"/>
              <a:t> Validate that contacts and opportunities have been associated with the correct accounts.</a:t>
            </a:r>
          </a:p>
          <a:p>
            <a:pPr marL="171450" indent="-171450">
              <a:buFont typeface="Arial" panose="020B0604020202020204" pitchFamily="34" charset="0"/>
              <a:buChar char="•"/>
            </a:pPr>
            <a:r>
              <a:rPr lang="en-US" dirty="0"/>
              <a:t>Validate that that all duplicates and invalid data have been eliminated.</a:t>
            </a:r>
          </a:p>
          <a:p>
            <a:r>
              <a:rPr lang="en-US" b="1" dirty="0"/>
              <a:t>Workflow Validation:</a:t>
            </a:r>
            <a:r>
              <a:rPr lang="en-US" dirty="0"/>
              <a:t>  Validate that all new workflow, assignment, approval rules and email notifications are working correctly.</a:t>
            </a:r>
          </a:p>
          <a:p>
            <a:r>
              <a:rPr lang="en-US" b="1" dirty="0"/>
              <a:t>ETL Load Validation:</a:t>
            </a:r>
            <a:r>
              <a:rPr lang="en-US" dirty="0"/>
              <a:t> Validate that the information within the new ETL feeds is able to be loaded correctly into Salesforce.com.</a:t>
            </a:r>
          </a:p>
          <a:p>
            <a:pPr marL="171450" indent="-171450">
              <a:buFont typeface="Arial" panose="020B0604020202020204" pitchFamily="34" charset="0"/>
              <a:buChar char="•"/>
            </a:pPr>
            <a:r>
              <a:rPr lang="en-US" dirty="0"/>
              <a:t>This includes field level validation to be sure data is not truncated and all data types align.</a:t>
            </a:r>
          </a:p>
          <a:p>
            <a:pPr marL="171450" indent="-171450">
              <a:buFont typeface="Arial" panose="020B0604020202020204" pitchFamily="34" charset="0"/>
              <a:buChar char="•"/>
            </a:pPr>
            <a:r>
              <a:rPr lang="en-US" dirty="0"/>
              <a:t>Need to evaluate the full cycle of data between the systems to be sure duplicates are not created on subsequent cycles. This is the Add, Update and Delete scenarios that can occur in either system.</a:t>
            </a:r>
          </a:p>
          <a:p>
            <a:pPr marL="171450" indent="-171450">
              <a:buFont typeface="Arial" panose="020B0604020202020204" pitchFamily="34" charset="0"/>
              <a:buChar char="•"/>
            </a:pPr>
            <a:endParaRPr lang="en-US" dirty="0"/>
          </a:p>
          <a:p>
            <a:r>
              <a:rPr lang="en-US" sz="1400" b="1" i="1" dirty="0">
                <a:solidFill>
                  <a:srgbClr val="046A38"/>
                </a:solidFill>
              </a:rPr>
              <a:t>End to End Testing:</a:t>
            </a:r>
          </a:p>
          <a:p>
            <a:endParaRPr lang="en-US" sz="1400" b="1" dirty="0">
              <a:solidFill>
                <a:srgbClr val="046A38"/>
              </a:solidFill>
            </a:endParaRPr>
          </a:p>
          <a:p>
            <a:r>
              <a:rPr lang="en-US" b="1" dirty="0"/>
              <a:t>ETL System Load Validation: </a:t>
            </a:r>
            <a:r>
              <a:rPr lang="en-US" dirty="0"/>
              <a:t>Validate that the entire process for loading of the ongoing feeds and keeping all data in sync between the “external systems” to SFDC is working correctly.</a:t>
            </a:r>
            <a:r>
              <a:rPr lang="en-US" b="1" dirty="0"/>
              <a:t> </a:t>
            </a:r>
          </a:p>
          <a:p>
            <a:pPr marL="171450" indent="-171450">
              <a:buFont typeface="Arial" panose="020B0604020202020204" pitchFamily="34" charset="0"/>
              <a:buChar char="•"/>
            </a:pPr>
            <a:endParaRPr lang="en-US" dirty="0"/>
          </a:p>
          <a:p>
            <a:endParaRPr lang="en-US" sz="1400" dirty="0"/>
          </a:p>
        </p:txBody>
      </p:sp>
      <p:sp>
        <p:nvSpPr>
          <p:cNvPr id="5" name="Title 9">
            <a:extLst>
              <a:ext uri="{FF2B5EF4-FFF2-40B4-BE49-F238E27FC236}">
                <a16:creationId xmlns:a16="http://schemas.microsoft.com/office/drawing/2014/main" id="{567A4B4B-ECD3-4EE3-B8B0-E9F14DB86184}"/>
              </a:ext>
            </a:extLst>
          </p:cNvPr>
          <p:cNvSpPr txBox="1">
            <a:spLocks/>
          </p:cNvSpPr>
          <p:nvPr/>
        </p:nvSpPr>
        <p:spPr bwMode="gray">
          <a:xfrm>
            <a:off x="376237" y="317499"/>
            <a:ext cx="8391525"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Functional Testing areas to Consider(contd.)</a:t>
            </a:r>
          </a:p>
        </p:txBody>
      </p:sp>
    </p:spTree>
    <p:extLst>
      <p:ext uri="{BB962C8B-B14F-4D97-AF65-F5344CB8AC3E}">
        <p14:creationId xmlns:p14="http://schemas.microsoft.com/office/powerpoint/2010/main" val="238952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A733-8F7F-446C-8130-87A10C779A43}"/>
              </a:ext>
            </a:extLst>
          </p:cNvPr>
          <p:cNvSpPr>
            <a:spLocks noGrp="1"/>
          </p:cNvSpPr>
          <p:nvPr>
            <p:ph idx="1"/>
          </p:nvPr>
        </p:nvSpPr>
        <p:spPr>
          <a:xfrm>
            <a:off x="376237" y="847725"/>
            <a:ext cx="8391524" cy="5162550"/>
          </a:xfrm>
        </p:spPr>
        <p:txBody>
          <a:bodyPr>
            <a:noAutofit/>
          </a:bodyPr>
          <a:lstStyle/>
          <a:p>
            <a:endParaRPr lang="en-US" dirty="0"/>
          </a:p>
          <a:p>
            <a:r>
              <a:rPr lang="en-US" sz="1400" b="1" i="1" dirty="0">
                <a:solidFill>
                  <a:srgbClr val="046A38"/>
                </a:solidFill>
              </a:rPr>
              <a:t>User Acceptance Testing:</a:t>
            </a:r>
          </a:p>
          <a:p>
            <a:endParaRPr lang="en-US" sz="1400" b="1" dirty="0">
              <a:solidFill>
                <a:srgbClr val="046A38"/>
              </a:solidFill>
            </a:endParaRPr>
          </a:p>
          <a:p>
            <a:r>
              <a:rPr lang="en-US" b="1" dirty="0"/>
              <a:t>UAT Security Validation:</a:t>
            </a:r>
            <a:r>
              <a:rPr lang="en-US" dirty="0"/>
              <a:t> Business to validate that all users have been added to the appropriate profiles with the necessary role(s), sharing rules and field level security.</a:t>
            </a:r>
          </a:p>
          <a:p>
            <a:r>
              <a:rPr lang="en-US" b="1" dirty="0"/>
              <a:t>UAT Functional Validation:</a:t>
            </a:r>
            <a:r>
              <a:rPr lang="en-US" dirty="0"/>
              <a:t>  Business users from Sales and Marketing to log into the testing environment to validate that all of their accounts and contacts are now in SFDC.</a:t>
            </a:r>
          </a:p>
          <a:p>
            <a:r>
              <a:rPr lang="en-US" dirty="0"/>
              <a:t>This includes validation of account, contacts, products, pricing, contracts, subscription history, mail templates, custom reports, etc.</a:t>
            </a:r>
          </a:p>
          <a:p>
            <a:r>
              <a:rPr lang="en-US" b="1" dirty="0"/>
              <a:t>UAT Quality Validation:</a:t>
            </a:r>
            <a:r>
              <a:rPr lang="en-US" dirty="0"/>
              <a:t> Business users to validate that no duplicates and only valid data has been migrated to Salesforce.com. User acceptance testing provides an opportunity for the user community to interact with legacy data in the destination system prior to production release, and most often, this is the first such opportunity for the users. Attention should be given to reporting, downstream feeds, and other system processes that rely on migrated data.</a:t>
            </a:r>
          </a:p>
          <a:p>
            <a:endParaRPr lang="en-US" sz="1400" dirty="0"/>
          </a:p>
        </p:txBody>
      </p:sp>
      <p:sp>
        <p:nvSpPr>
          <p:cNvPr id="5" name="Title 9">
            <a:extLst>
              <a:ext uri="{FF2B5EF4-FFF2-40B4-BE49-F238E27FC236}">
                <a16:creationId xmlns:a16="http://schemas.microsoft.com/office/drawing/2014/main" id="{567A4B4B-ECD3-4EE3-B8B0-E9F14DB86184}"/>
              </a:ext>
            </a:extLst>
          </p:cNvPr>
          <p:cNvSpPr txBox="1">
            <a:spLocks/>
          </p:cNvSpPr>
          <p:nvPr/>
        </p:nvSpPr>
        <p:spPr bwMode="gray">
          <a:xfrm>
            <a:off x="376237" y="317499"/>
            <a:ext cx="8391525"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Functional Testing areas to Consider(contd.)</a:t>
            </a:r>
          </a:p>
        </p:txBody>
      </p:sp>
    </p:spTree>
    <p:extLst>
      <p:ext uri="{BB962C8B-B14F-4D97-AF65-F5344CB8AC3E}">
        <p14:creationId xmlns:p14="http://schemas.microsoft.com/office/powerpoint/2010/main" val="456774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A733-8F7F-446C-8130-87A10C779A43}"/>
              </a:ext>
            </a:extLst>
          </p:cNvPr>
          <p:cNvSpPr>
            <a:spLocks noGrp="1"/>
          </p:cNvSpPr>
          <p:nvPr>
            <p:ph idx="1"/>
          </p:nvPr>
        </p:nvSpPr>
        <p:spPr>
          <a:xfrm>
            <a:off x="376238" y="1092036"/>
            <a:ext cx="8391524" cy="5162550"/>
          </a:xfrm>
        </p:spPr>
        <p:txBody>
          <a:bodyPr>
            <a:noAutofit/>
          </a:bodyPr>
          <a:lstStyle/>
          <a:p>
            <a:r>
              <a:rPr lang="en-US" sz="1400" b="1" i="1" dirty="0">
                <a:solidFill>
                  <a:srgbClr val="046A38"/>
                </a:solidFill>
              </a:rPr>
              <a:t>Production Validation:</a:t>
            </a:r>
          </a:p>
          <a:p>
            <a:endParaRPr lang="en-US" sz="1400" b="1" dirty="0">
              <a:solidFill>
                <a:srgbClr val="046A38"/>
              </a:solidFill>
            </a:endParaRPr>
          </a:p>
          <a:p>
            <a:r>
              <a:rPr lang="en-US" b="1" dirty="0"/>
              <a:t>Production Go-Live Validation: </a:t>
            </a:r>
            <a:r>
              <a:rPr lang="en-US" dirty="0"/>
              <a:t>Final validation in production to verify that all configuration was and data-loads were deployed successfully. All of the testing completed prior to the production migration does not guarantee that the production process will be completed without error.</a:t>
            </a:r>
          </a:p>
          <a:p>
            <a:endParaRPr lang="en-US" sz="1400" dirty="0"/>
          </a:p>
        </p:txBody>
      </p:sp>
      <p:sp>
        <p:nvSpPr>
          <p:cNvPr id="5" name="Title 9">
            <a:extLst>
              <a:ext uri="{FF2B5EF4-FFF2-40B4-BE49-F238E27FC236}">
                <a16:creationId xmlns:a16="http://schemas.microsoft.com/office/drawing/2014/main" id="{567A4B4B-ECD3-4EE3-B8B0-E9F14DB86184}"/>
              </a:ext>
            </a:extLst>
          </p:cNvPr>
          <p:cNvSpPr txBox="1">
            <a:spLocks/>
          </p:cNvSpPr>
          <p:nvPr/>
        </p:nvSpPr>
        <p:spPr bwMode="gray">
          <a:xfrm>
            <a:off x="376237" y="317499"/>
            <a:ext cx="8391525"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Functional Testing areas to Consider(contd.)</a:t>
            </a:r>
          </a:p>
        </p:txBody>
      </p:sp>
      <p:pic>
        <p:nvPicPr>
          <p:cNvPr id="8" name="Picture 7">
            <a:extLst>
              <a:ext uri="{FF2B5EF4-FFF2-40B4-BE49-F238E27FC236}">
                <a16:creationId xmlns:a16="http://schemas.microsoft.com/office/drawing/2014/main" id="{B1121D56-E40E-47AF-9A8C-794E5E64B26A}"/>
              </a:ext>
            </a:extLst>
          </p:cNvPr>
          <p:cNvPicPr>
            <a:picLocks noChangeAspect="1"/>
          </p:cNvPicPr>
          <p:nvPr/>
        </p:nvPicPr>
        <p:blipFill>
          <a:blip r:embed="rId2"/>
          <a:stretch>
            <a:fillRect/>
          </a:stretch>
        </p:blipFill>
        <p:spPr>
          <a:xfrm>
            <a:off x="2796244" y="3029440"/>
            <a:ext cx="3551510" cy="3587025"/>
          </a:xfrm>
          <a:prstGeom prst="rect">
            <a:avLst/>
          </a:prstGeom>
        </p:spPr>
      </p:pic>
    </p:spTree>
    <p:extLst>
      <p:ext uri="{BB962C8B-B14F-4D97-AF65-F5344CB8AC3E}">
        <p14:creationId xmlns:p14="http://schemas.microsoft.com/office/powerpoint/2010/main" val="300249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237" y="1705669"/>
            <a:ext cx="8569799" cy="1592403"/>
          </a:xfrm>
        </p:spPr>
        <p:txBody>
          <a:bodyPr/>
          <a:lstStyle/>
          <a:p>
            <a:r>
              <a:rPr lang="en-US" noProof="0" dirty="0"/>
              <a:t>Salesforce Data Loading Tools</a:t>
            </a:r>
          </a:p>
        </p:txBody>
      </p:sp>
    </p:spTree>
    <p:extLst>
      <p:ext uri="{BB962C8B-B14F-4D97-AF65-F5344CB8AC3E}">
        <p14:creationId xmlns:p14="http://schemas.microsoft.com/office/powerpoint/2010/main" val="15169383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2487" y="4147793"/>
            <a:ext cx="7956222" cy="1642265"/>
          </a:xfrm>
        </p:spPr>
        <p:txBody>
          <a:bodyPr>
            <a:normAutofit/>
          </a:bodyPr>
          <a:lstStyle/>
          <a:p>
            <a:pPr algn="just"/>
            <a:r>
              <a:rPr lang="en-US" sz="1200" dirty="0"/>
              <a:t>Today, Salesforce has become one of the most popular CRM systems used by organizations. In order to use Salesforce, one must know how to feed in and take out data from the Salesforce efficiently. There are certain applications that can help Salesforce Administrators and Developers in this activity. Salesforce data loader applications can provide many ways to upload and export data.</a:t>
            </a:r>
          </a:p>
          <a:p>
            <a:pPr algn="just"/>
            <a:r>
              <a:rPr lang="en-US" sz="1200" dirty="0"/>
              <a:t>Let us look at some of the commonly used Data Loader tools/apps today - </a:t>
            </a:r>
          </a:p>
        </p:txBody>
      </p:sp>
      <p:sp>
        <p:nvSpPr>
          <p:cNvPr id="3" name="Title 9">
            <a:extLst>
              <a:ext uri="{FF2B5EF4-FFF2-40B4-BE49-F238E27FC236}">
                <a16:creationId xmlns:a16="http://schemas.microsoft.com/office/drawing/2014/main" id="{98C3928C-B80A-4F08-87F2-B228A3B0A692}"/>
              </a:ext>
            </a:extLst>
          </p:cNvPr>
          <p:cNvSpPr txBox="1">
            <a:spLocks/>
          </p:cNvSpPr>
          <p:nvPr/>
        </p:nvSpPr>
        <p:spPr>
          <a:xfrm>
            <a:off x="376237" y="317499"/>
            <a:ext cx="8391525" cy="334101"/>
          </a:xfrm>
          <a:prstGeom prst="rect">
            <a:avLst/>
          </a:prstGeom>
        </p:spPr>
        <p:txBody>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Salesforce Data Loading Tools</a:t>
            </a:r>
          </a:p>
        </p:txBody>
      </p:sp>
      <p:pic>
        <p:nvPicPr>
          <p:cNvPr id="12290" name="Picture 2" descr="Salesforce Data Loaders Tools">
            <a:extLst>
              <a:ext uri="{FF2B5EF4-FFF2-40B4-BE49-F238E27FC236}">
                <a16:creationId xmlns:a16="http://schemas.microsoft.com/office/drawing/2014/main" id="{A0086933-CD0B-4196-925E-57B311E93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520" y="997208"/>
            <a:ext cx="7088957" cy="272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523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6237" y="1052513"/>
            <a:ext cx="8391524" cy="3879706"/>
          </a:xfrm>
        </p:spPr>
        <p:txBody>
          <a:bodyPr/>
          <a:lstStyle/>
          <a:p>
            <a:pPr marL="171450" indent="-171450" algn="just">
              <a:spcBef>
                <a:spcPts val="600"/>
              </a:spcBef>
              <a:buFont typeface="Arial" panose="020B0604020202020204" pitchFamily="34" charset="0"/>
              <a:buChar char="•"/>
            </a:pPr>
            <a:r>
              <a:rPr lang="en-US" sz="1200" dirty="0"/>
              <a:t>Client Application used for bulk import or export of data. </a:t>
            </a:r>
          </a:p>
          <a:p>
            <a:pPr marL="171450" indent="-171450" algn="just">
              <a:spcBef>
                <a:spcPts val="600"/>
              </a:spcBef>
              <a:buFont typeface="Arial" panose="020B0604020202020204" pitchFamily="34" charset="0"/>
              <a:buChar char="•"/>
            </a:pPr>
            <a:r>
              <a:rPr lang="en-US" sz="1200" dirty="0"/>
              <a:t>Used to insert, update, delete or export Salesforce records. </a:t>
            </a:r>
          </a:p>
          <a:p>
            <a:pPr marL="171450" indent="-171450" algn="just">
              <a:spcBef>
                <a:spcPts val="600"/>
              </a:spcBef>
              <a:buFont typeface="Arial" panose="020B0604020202020204" pitchFamily="34" charset="0"/>
              <a:buChar char="•"/>
            </a:pPr>
            <a:r>
              <a:rPr lang="en-US" sz="1200" dirty="0"/>
              <a:t>When importing data , data Loader reads, extracts and loads data from comma separated values (CSV) Files or a DB connection. </a:t>
            </a:r>
          </a:p>
          <a:p>
            <a:pPr marL="171450" indent="-171450" algn="just">
              <a:spcBef>
                <a:spcPts val="600"/>
              </a:spcBef>
              <a:buFont typeface="Arial" panose="020B0604020202020204" pitchFamily="34" charset="0"/>
              <a:buChar char="•"/>
            </a:pPr>
            <a:r>
              <a:rPr lang="en-US" sz="1200" dirty="0"/>
              <a:t>When exporting data, it outputs CSV files. </a:t>
            </a:r>
          </a:p>
          <a:p>
            <a:pPr marL="171450" indent="-171450" algn="just">
              <a:spcBef>
                <a:spcPts val="600"/>
              </a:spcBef>
              <a:buFont typeface="Arial" panose="020B0604020202020204" pitchFamily="34" charset="0"/>
              <a:buChar char="•"/>
            </a:pPr>
            <a:r>
              <a:rPr lang="en-US" sz="1200" dirty="0"/>
              <a:t>By using Salesforce data loader you can load up </a:t>
            </a:r>
            <a:r>
              <a:rPr lang="en-US" sz="1200"/>
              <a:t>to 5,000,000 </a:t>
            </a:r>
            <a:r>
              <a:rPr lang="en-US" sz="1200" dirty="0"/>
              <a:t>records.</a:t>
            </a:r>
          </a:p>
          <a:p>
            <a:pPr marL="171450" indent="-171450" algn="just">
              <a:spcBef>
                <a:spcPts val="600"/>
              </a:spcBef>
              <a:buFont typeface="Arial" panose="020B0604020202020204" pitchFamily="34" charset="0"/>
              <a:buChar char="•"/>
            </a:pPr>
            <a:r>
              <a:rPr lang="en-US" sz="1200" b="1" dirty="0">
                <a:solidFill>
                  <a:srgbClr val="012169"/>
                </a:solidFill>
              </a:rPr>
              <a:t>Sample data load using Data Loader to be shown (demo)</a:t>
            </a:r>
          </a:p>
          <a:p>
            <a:pPr marL="171450" indent="-171450" algn="just">
              <a:buFont typeface="Arial" panose="020B0604020202020204" pitchFamily="34" charset="0"/>
              <a:buChar char="•"/>
            </a:pPr>
            <a:endParaRPr lang="en-US" sz="1400" dirty="0"/>
          </a:p>
          <a:p>
            <a:pPr algn="just"/>
            <a:endParaRPr lang="en-US" sz="1200" noProof="0" dirty="0"/>
          </a:p>
        </p:txBody>
      </p:sp>
      <p:sp>
        <p:nvSpPr>
          <p:cNvPr id="3" name="Title 9">
            <a:extLst>
              <a:ext uri="{FF2B5EF4-FFF2-40B4-BE49-F238E27FC236}">
                <a16:creationId xmlns:a16="http://schemas.microsoft.com/office/drawing/2014/main" id="{98C3928C-B80A-4F08-87F2-B228A3B0A692}"/>
              </a:ext>
            </a:extLst>
          </p:cNvPr>
          <p:cNvSpPr txBox="1">
            <a:spLocks/>
          </p:cNvSpPr>
          <p:nvPr/>
        </p:nvSpPr>
        <p:spPr>
          <a:xfrm>
            <a:off x="376237" y="317499"/>
            <a:ext cx="8391525" cy="334101"/>
          </a:xfrm>
          <a:prstGeom prst="rect">
            <a:avLst/>
          </a:prstGeom>
        </p:spPr>
        <p:txBody>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a) Salesforce Data Loader</a:t>
            </a:r>
          </a:p>
        </p:txBody>
      </p:sp>
      <p:pic>
        <p:nvPicPr>
          <p:cNvPr id="15362" name="Picture 2" descr="Image result for salesforce data loader">
            <a:extLst>
              <a:ext uri="{FF2B5EF4-FFF2-40B4-BE49-F238E27FC236}">
                <a16:creationId xmlns:a16="http://schemas.microsoft.com/office/drawing/2014/main" id="{A52CC5B4-0B11-4EB4-B1DE-5E2E5EEA9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6" y="3799591"/>
            <a:ext cx="3743325"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1238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6237" y="1052513"/>
            <a:ext cx="8391524" cy="3879706"/>
          </a:xfrm>
        </p:spPr>
        <p:txBody>
          <a:bodyPr/>
          <a:lstStyle/>
          <a:p>
            <a:pPr marL="171450" indent="-171450" algn="just">
              <a:spcBef>
                <a:spcPts val="600"/>
              </a:spcBef>
              <a:buFont typeface="Arial" panose="020B0604020202020204" pitchFamily="34" charset="0"/>
              <a:buChar char="•"/>
            </a:pPr>
            <a:r>
              <a:rPr lang="en-US" sz="1200" dirty="0"/>
              <a:t>Helps in importing accounts, leads, solutions, custom objects, and contacts. </a:t>
            </a:r>
          </a:p>
          <a:p>
            <a:pPr marL="171450" indent="-171450" algn="just">
              <a:spcBef>
                <a:spcPts val="600"/>
              </a:spcBef>
              <a:buFont typeface="Arial" panose="020B0604020202020204" pitchFamily="34" charset="0"/>
              <a:buChar char="•"/>
            </a:pPr>
            <a:r>
              <a:rPr lang="en-US" sz="1200" dirty="0"/>
              <a:t>Easy to use and self explanatory data import wizard. </a:t>
            </a:r>
          </a:p>
          <a:p>
            <a:pPr marL="171450" indent="-171450" algn="just">
              <a:spcBef>
                <a:spcPts val="600"/>
              </a:spcBef>
              <a:buFont typeface="Arial" panose="020B0604020202020204" pitchFamily="34" charset="0"/>
              <a:buChar char="•"/>
            </a:pPr>
            <a:r>
              <a:rPr lang="en-US" sz="1200" dirty="0"/>
              <a:t>Insert and Delete operations not possible. </a:t>
            </a:r>
          </a:p>
          <a:p>
            <a:pPr marL="171450" indent="-171450" algn="just">
              <a:spcBef>
                <a:spcPts val="600"/>
              </a:spcBef>
              <a:buFont typeface="Arial" panose="020B0604020202020204" pitchFamily="34" charset="0"/>
              <a:buChar char="•"/>
            </a:pPr>
            <a:r>
              <a:rPr lang="en-US" sz="1200" dirty="0"/>
              <a:t>Duplicate data can be skipped. </a:t>
            </a:r>
          </a:p>
          <a:p>
            <a:pPr marL="171450" indent="-171450" algn="just">
              <a:spcBef>
                <a:spcPts val="600"/>
              </a:spcBef>
              <a:buFont typeface="Arial" panose="020B0604020202020204" pitchFamily="34" charset="0"/>
              <a:buChar char="•"/>
            </a:pPr>
            <a:r>
              <a:rPr lang="en-US" sz="1200" dirty="0"/>
              <a:t>All fields can be individually mapped. </a:t>
            </a:r>
          </a:p>
          <a:p>
            <a:pPr marL="171450" indent="-171450" algn="just">
              <a:spcBef>
                <a:spcPts val="600"/>
              </a:spcBef>
              <a:buFont typeface="Arial" panose="020B0604020202020204" pitchFamily="34" charset="0"/>
              <a:buChar char="•"/>
            </a:pPr>
            <a:endParaRPr lang="en-US" sz="1400" dirty="0"/>
          </a:p>
          <a:p>
            <a:pPr algn="just"/>
            <a:endParaRPr lang="en-US" sz="1200" noProof="0" dirty="0"/>
          </a:p>
        </p:txBody>
      </p:sp>
      <p:sp>
        <p:nvSpPr>
          <p:cNvPr id="3" name="Title 9">
            <a:extLst>
              <a:ext uri="{FF2B5EF4-FFF2-40B4-BE49-F238E27FC236}">
                <a16:creationId xmlns:a16="http://schemas.microsoft.com/office/drawing/2014/main" id="{98C3928C-B80A-4F08-87F2-B228A3B0A692}"/>
              </a:ext>
            </a:extLst>
          </p:cNvPr>
          <p:cNvSpPr txBox="1">
            <a:spLocks/>
          </p:cNvSpPr>
          <p:nvPr/>
        </p:nvSpPr>
        <p:spPr>
          <a:xfrm>
            <a:off x="376237" y="317499"/>
            <a:ext cx="8391525" cy="334101"/>
          </a:xfrm>
          <a:prstGeom prst="rect">
            <a:avLst/>
          </a:prstGeom>
        </p:spPr>
        <p:txBody>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b) Data Import Wizard</a:t>
            </a:r>
          </a:p>
        </p:txBody>
      </p:sp>
      <p:pic>
        <p:nvPicPr>
          <p:cNvPr id="6" name="Picture 5">
            <a:extLst>
              <a:ext uri="{FF2B5EF4-FFF2-40B4-BE49-F238E27FC236}">
                <a16:creationId xmlns:a16="http://schemas.microsoft.com/office/drawing/2014/main" id="{38C28442-4A4E-49B8-9176-C7235062458D}"/>
              </a:ext>
            </a:extLst>
          </p:cNvPr>
          <p:cNvPicPr>
            <a:picLocks noChangeAspect="1"/>
          </p:cNvPicPr>
          <p:nvPr/>
        </p:nvPicPr>
        <p:blipFill>
          <a:blip r:embed="rId3"/>
          <a:stretch>
            <a:fillRect/>
          </a:stretch>
        </p:blipFill>
        <p:spPr>
          <a:xfrm>
            <a:off x="1762394" y="3351030"/>
            <a:ext cx="5619210" cy="2297668"/>
          </a:xfrm>
          <a:prstGeom prst="rect">
            <a:avLst/>
          </a:prstGeom>
        </p:spPr>
      </p:pic>
    </p:spTree>
    <p:extLst>
      <p:ext uri="{BB962C8B-B14F-4D97-AF65-F5344CB8AC3E}">
        <p14:creationId xmlns:p14="http://schemas.microsoft.com/office/powerpoint/2010/main" val="1077246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A733-8F7F-446C-8130-87A10C779A43}"/>
              </a:ext>
            </a:extLst>
          </p:cNvPr>
          <p:cNvSpPr>
            <a:spLocks noGrp="1"/>
          </p:cNvSpPr>
          <p:nvPr>
            <p:ph idx="1"/>
          </p:nvPr>
        </p:nvSpPr>
        <p:spPr>
          <a:xfrm>
            <a:off x="513555" y="1143000"/>
            <a:ext cx="7886700" cy="4343399"/>
          </a:xfrm>
        </p:spPr>
        <p:txBody>
          <a:bodyPr>
            <a:normAutofit/>
          </a:bodyPr>
          <a:lstStyle/>
          <a:p>
            <a:r>
              <a:rPr lang="en-US" b="1" spc="8" dirty="0">
                <a:cs typeface="Arial"/>
              </a:rPr>
              <a:t>Use the Data Loader when – </a:t>
            </a:r>
          </a:p>
          <a:p>
            <a:pPr marL="171450" indent="-171450">
              <a:buFont typeface="Arial" panose="020B0604020202020204" pitchFamily="34" charset="0"/>
              <a:buChar char="•"/>
            </a:pPr>
            <a:r>
              <a:rPr lang="en-US" spc="8" dirty="0">
                <a:cs typeface="Arial"/>
              </a:rPr>
              <a:t>You need to load beyond 50,000 and up to 5,000,000 records at a time. </a:t>
            </a:r>
          </a:p>
          <a:p>
            <a:pPr marL="171450" indent="-171450">
              <a:buFont typeface="Arial" panose="020B0604020202020204" pitchFamily="34" charset="0"/>
              <a:buChar char="•"/>
            </a:pPr>
            <a:r>
              <a:rPr lang="en-US" spc="8" dirty="0">
                <a:cs typeface="Arial"/>
              </a:rPr>
              <a:t>You need to load Objects not yet supported by Import wizard. </a:t>
            </a:r>
          </a:p>
          <a:p>
            <a:pPr marL="171450" indent="-171450">
              <a:buFont typeface="Arial" panose="020B0604020202020204" pitchFamily="34" charset="0"/>
              <a:buChar char="•"/>
            </a:pPr>
            <a:r>
              <a:rPr lang="en-US" spc="8" dirty="0">
                <a:cs typeface="Arial"/>
              </a:rPr>
              <a:t>Schedule regular data loads such as nightly jobs. </a:t>
            </a:r>
          </a:p>
          <a:p>
            <a:pPr marL="171450" indent="-171450">
              <a:buFont typeface="Arial" panose="020B0604020202020204" pitchFamily="34" charset="0"/>
              <a:buChar char="•"/>
            </a:pPr>
            <a:r>
              <a:rPr lang="en-US" spc="8" dirty="0">
                <a:cs typeface="Arial"/>
              </a:rPr>
              <a:t>Export data for backup purposes. </a:t>
            </a:r>
          </a:p>
          <a:p>
            <a:pPr marL="171450" indent="-171450">
              <a:buFont typeface="Arial" panose="020B0604020202020204" pitchFamily="34" charset="0"/>
              <a:buChar char="•"/>
            </a:pPr>
            <a:endParaRPr lang="en-US" spc="8" dirty="0">
              <a:cs typeface="Arial"/>
            </a:endParaRPr>
          </a:p>
          <a:p>
            <a:pPr marL="171450" indent="-171450">
              <a:buFont typeface="Arial" panose="020B0604020202020204" pitchFamily="34" charset="0"/>
              <a:buChar char="•"/>
            </a:pPr>
            <a:endParaRPr lang="en-US" spc="8" dirty="0">
              <a:cs typeface="Arial"/>
            </a:endParaRPr>
          </a:p>
          <a:p>
            <a:r>
              <a:rPr lang="en-US" b="1" spc="8" dirty="0">
                <a:cs typeface="Arial"/>
              </a:rPr>
              <a:t>Use the Import Wizard when – </a:t>
            </a:r>
          </a:p>
          <a:p>
            <a:pPr marL="171450" indent="-171450">
              <a:buFont typeface="Arial" panose="020B0604020202020204" pitchFamily="34" charset="0"/>
              <a:buChar char="•"/>
            </a:pPr>
            <a:r>
              <a:rPr lang="en-US" spc="8" dirty="0">
                <a:cs typeface="Arial"/>
              </a:rPr>
              <a:t>You need to load below 50000 records. </a:t>
            </a:r>
          </a:p>
          <a:p>
            <a:pPr marL="171450" indent="-171450">
              <a:buFont typeface="Arial" panose="020B0604020202020204" pitchFamily="34" charset="0"/>
              <a:buChar char="•"/>
            </a:pPr>
            <a:r>
              <a:rPr lang="en-US" spc="8" dirty="0">
                <a:cs typeface="Arial"/>
              </a:rPr>
              <a:t>Objects that you choose to import are supported by Import Wizard – Standard and Custom. </a:t>
            </a:r>
          </a:p>
          <a:p>
            <a:pPr marL="171450" indent="-171450">
              <a:buFont typeface="Arial" panose="020B0604020202020204" pitchFamily="34" charset="0"/>
              <a:buChar char="•"/>
            </a:pPr>
            <a:r>
              <a:rPr lang="en-US" spc="8" dirty="0">
                <a:cs typeface="Arial"/>
              </a:rPr>
              <a:t>Prevent duplicate records by uploading records according to account name and site, contact email address, or lead email address.</a:t>
            </a:r>
          </a:p>
          <a:p>
            <a:pPr marL="171450" indent="-171450">
              <a:buFont typeface="Arial" panose="020B0604020202020204" pitchFamily="34" charset="0"/>
              <a:buChar char="•"/>
            </a:pPr>
            <a:endParaRPr lang="en-US" spc="8" dirty="0">
              <a:cs typeface="Arial"/>
            </a:endParaRPr>
          </a:p>
          <a:p>
            <a:pPr marL="171450" indent="-171450">
              <a:buFont typeface="Arial" panose="020B0604020202020204" pitchFamily="34" charset="0"/>
              <a:buChar char="•"/>
            </a:pPr>
            <a:endParaRPr lang="en-US" dirty="0">
              <a:cs typeface="Arial"/>
            </a:endParaRPr>
          </a:p>
          <a:p>
            <a:endParaRPr lang="en-US" dirty="0"/>
          </a:p>
        </p:txBody>
      </p:sp>
      <p:sp>
        <p:nvSpPr>
          <p:cNvPr id="5" name="Title 9">
            <a:extLst>
              <a:ext uri="{FF2B5EF4-FFF2-40B4-BE49-F238E27FC236}">
                <a16:creationId xmlns:a16="http://schemas.microsoft.com/office/drawing/2014/main" id="{567A4B4B-ECD3-4EE3-B8B0-E9F14DB86184}"/>
              </a:ext>
            </a:extLst>
          </p:cNvPr>
          <p:cNvSpPr txBox="1">
            <a:spLocks/>
          </p:cNvSpPr>
          <p:nvPr/>
        </p:nvSpPr>
        <p:spPr bwMode="gray">
          <a:xfrm>
            <a:off x="376237" y="317499"/>
            <a:ext cx="8391525"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Data Loader vs Import Wizard</a:t>
            </a:r>
          </a:p>
        </p:txBody>
      </p:sp>
    </p:spTree>
    <p:extLst>
      <p:ext uri="{BB962C8B-B14F-4D97-AF65-F5344CB8AC3E}">
        <p14:creationId xmlns:p14="http://schemas.microsoft.com/office/powerpoint/2010/main" val="297286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6237" y="1052513"/>
            <a:ext cx="8391524" cy="3879706"/>
          </a:xfrm>
        </p:spPr>
        <p:txBody>
          <a:bodyPr/>
          <a:lstStyle/>
          <a:p>
            <a:pPr marL="171450" indent="-171450" algn="just">
              <a:spcBef>
                <a:spcPts val="600"/>
              </a:spcBef>
              <a:buFont typeface="Arial" panose="020B0604020202020204" pitchFamily="34" charset="0"/>
              <a:buChar char="•"/>
            </a:pPr>
            <a:r>
              <a:rPr lang="en-US" sz="1200" dirty="0"/>
              <a:t>Workbench is a powerful, web-based suite of tools designed for administrators and developers to interact with Salesforce.com organizations. </a:t>
            </a:r>
          </a:p>
          <a:p>
            <a:pPr marL="171450" indent="-171450" algn="just">
              <a:spcBef>
                <a:spcPts val="600"/>
              </a:spcBef>
              <a:buFont typeface="Arial" panose="020B0604020202020204" pitchFamily="34" charset="0"/>
              <a:buChar char="•"/>
            </a:pPr>
            <a:r>
              <a:rPr lang="en-US" sz="1200" dirty="0"/>
              <a:t>Using Salesforce Workbench, administrators and developers can quick view their organization’s data, Data Loading, can perform SOQL Query, SOSL search, session settings, test, deploy and troubleshoot their own application.</a:t>
            </a:r>
          </a:p>
          <a:p>
            <a:pPr marL="171450" indent="-171450" algn="just">
              <a:spcBef>
                <a:spcPts val="600"/>
              </a:spcBef>
              <a:buFont typeface="Arial" panose="020B0604020202020204" pitchFamily="34" charset="0"/>
              <a:buChar char="•"/>
            </a:pPr>
            <a:r>
              <a:rPr lang="en-US" sz="1200" dirty="0"/>
              <a:t>Allows users to describe, query, manipulate, and migrate data.</a:t>
            </a:r>
          </a:p>
          <a:p>
            <a:pPr marL="171450" indent="-171450" algn="just">
              <a:spcBef>
                <a:spcPts val="600"/>
              </a:spcBef>
              <a:buFont typeface="Arial" panose="020B0604020202020204" pitchFamily="34" charset="0"/>
              <a:buChar char="•"/>
            </a:pPr>
            <a:r>
              <a:rPr lang="en-US" sz="1200" dirty="0"/>
              <a:t>Insert , Update ,delete , </a:t>
            </a:r>
            <a:r>
              <a:rPr lang="en-US" sz="1200" dirty="0" err="1"/>
              <a:t>upsert</a:t>
            </a:r>
            <a:r>
              <a:rPr lang="en-US" sz="1200" dirty="0"/>
              <a:t> , undelete and purge operations are available.</a:t>
            </a:r>
          </a:p>
          <a:p>
            <a:pPr marL="171450" indent="-171450" algn="just">
              <a:spcBef>
                <a:spcPts val="600"/>
              </a:spcBef>
              <a:buFont typeface="Arial" panose="020B0604020202020204" pitchFamily="34" charset="0"/>
              <a:buChar char="•"/>
            </a:pPr>
            <a:endParaRPr lang="en-US" sz="1200" dirty="0"/>
          </a:p>
          <a:p>
            <a:pPr marL="171450" indent="-171450" algn="just">
              <a:spcBef>
                <a:spcPts val="600"/>
              </a:spcBef>
              <a:buFont typeface="Arial" panose="020B0604020202020204" pitchFamily="34" charset="0"/>
              <a:buChar char="•"/>
            </a:pPr>
            <a:endParaRPr lang="en-US" sz="1200" dirty="0"/>
          </a:p>
          <a:p>
            <a:pPr marL="171450" indent="-171450" algn="just">
              <a:spcBef>
                <a:spcPts val="600"/>
              </a:spcBef>
              <a:buFont typeface="Arial" panose="020B0604020202020204" pitchFamily="34" charset="0"/>
              <a:buChar char="•"/>
            </a:pPr>
            <a:endParaRPr lang="en-US" sz="1200" dirty="0"/>
          </a:p>
          <a:p>
            <a:pPr algn="just"/>
            <a:endParaRPr lang="en-US" sz="1200" noProof="0" dirty="0"/>
          </a:p>
        </p:txBody>
      </p:sp>
      <p:sp>
        <p:nvSpPr>
          <p:cNvPr id="3" name="Title 9">
            <a:extLst>
              <a:ext uri="{FF2B5EF4-FFF2-40B4-BE49-F238E27FC236}">
                <a16:creationId xmlns:a16="http://schemas.microsoft.com/office/drawing/2014/main" id="{98C3928C-B80A-4F08-87F2-B228A3B0A692}"/>
              </a:ext>
            </a:extLst>
          </p:cNvPr>
          <p:cNvSpPr txBox="1">
            <a:spLocks/>
          </p:cNvSpPr>
          <p:nvPr/>
        </p:nvSpPr>
        <p:spPr>
          <a:xfrm>
            <a:off x="376237" y="317499"/>
            <a:ext cx="8391525" cy="334101"/>
          </a:xfrm>
          <a:prstGeom prst="rect">
            <a:avLst/>
          </a:prstGeom>
        </p:spPr>
        <p:txBody>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c) Salesforce Workbench</a:t>
            </a:r>
          </a:p>
        </p:txBody>
      </p:sp>
      <p:pic>
        <p:nvPicPr>
          <p:cNvPr id="4" name="Picture 3">
            <a:extLst>
              <a:ext uri="{FF2B5EF4-FFF2-40B4-BE49-F238E27FC236}">
                <a16:creationId xmlns:a16="http://schemas.microsoft.com/office/drawing/2014/main" id="{6C38DC0C-8838-4C42-B6C2-D75F36812C46}"/>
              </a:ext>
            </a:extLst>
          </p:cNvPr>
          <p:cNvPicPr>
            <a:picLocks noChangeAspect="1"/>
          </p:cNvPicPr>
          <p:nvPr/>
        </p:nvPicPr>
        <p:blipFill>
          <a:blip r:embed="rId3"/>
          <a:stretch>
            <a:fillRect/>
          </a:stretch>
        </p:blipFill>
        <p:spPr>
          <a:xfrm>
            <a:off x="539444" y="3114675"/>
            <a:ext cx="3061006" cy="1276350"/>
          </a:xfrm>
          <a:prstGeom prst="rect">
            <a:avLst/>
          </a:prstGeom>
        </p:spPr>
      </p:pic>
      <p:pic>
        <p:nvPicPr>
          <p:cNvPr id="5" name="Picture 4">
            <a:extLst>
              <a:ext uri="{FF2B5EF4-FFF2-40B4-BE49-F238E27FC236}">
                <a16:creationId xmlns:a16="http://schemas.microsoft.com/office/drawing/2014/main" id="{D1D1C388-CD73-4148-9326-8E8E3B56B5EF}"/>
              </a:ext>
            </a:extLst>
          </p:cNvPr>
          <p:cNvPicPr>
            <a:picLocks noChangeAspect="1"/>
          </p:cNvPicPr>
          <p:nvPr/>
        </p:nvPicPr>
        <p:blipFill>
          <a:blip r:embed="rId4"/>
          <a:stretch>
            <a:fillRect/>
          </a:stretch>
        </p:blipFill>
        <p:spPr>
          <a:xfrm>
            <a:off x="838201" y="4210050"/>
            <a:ext cx="6810374" cy="2243137"/>
          </a:xfrm>
          <a:prstGeom prst="rect">
            <a:avLst/>
          </a:prstGeom>
        </p:spPr>
      </p:pic>
    </p:spTree>
    <p:extLst>
      <p:ext uri="{BB962C8B-B14F-4D97-AF65-F5344CB8AC3E}">
        <p14:creationId xmlns:p14="http://schemas.microsoft.com/office/powerpoint/2010/main" val="16959744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6237" y="1193914"/>
            <a:ext cx="8234363" cy="4763825"/>
          </a:xfrm>
        </p:spPr>
        <p:txBody>
          <a:bodyPr/>
          <a:lstStyle/>
          <a:p>
            <a:pPr algn="just">
              <a:spcBef>
                <a:spcPts val="600"/>
              </a:spcBef>
            </a:pPr>
            <a:r>
              <a:rPr lang="en-US" sz="1200" dirty="0"/>
              <a:t>The factors that need to be considered during data migration may vary depending on the complexity of your source data. However, for any data set, you can avoid having to constantly go back and forth to make sure all data is imported by following the standard protocol of planning, migrating and testing. While these steps are absolutely essential, it is equally important to avoid the following mistakes: </a:t>
            </a:r>
          </a:p>
          <a:p>
            <a:pPr algn="just">
              <a:spcBef>
                <a:spcPts val="600"/>
              </a:spcBef>
            </a:pPr>
            <a:endParaRPr lang="en-US" sz="1200" dirty="0"/>
          </a:p>
          <a:p>
            <a:pPr marL="285750" indent="-285750" algn="just">
              <a:spcBef>
                <a:spcPts val="600"/>
              </a:spcBef>
              <a:buFont typeface="Arial" panose="020B0604020202020204" pitchFamily="34" charset="0"/>
              <a:buChar char="•"/>
            </a:pPr>
            <a:r>
              <a:rPr lang="en-US" sz="1200" b="1" dirty="0">
                <a:solidFill>
                  <a:srgbClr val="046A38"/>
                </a:solidFill>
              </a:rPr>
              <a:t>Planning without involving stakeholders . </a:t>
            </a:r>
          </a:p>
          <a:p>
            <a:pPr marL="285750" indent="-285750" algn="just">
              <a:spcBef>
                <a:spcPts val="600"/>
              </a:spcBef>
              <a:buFont typeface="Arial" panose="020B0604020202020204" pitchFamily="34" charset="0"/>
              <a:buChar char="•"/>
            </a:pPr>
            <a:r>
              <a:rPr lang="en-US" sz="1200" b="1" dirty="0">
                <a:solidFill>
                  <a:srgbClr val="046A38"/>
                </a:solidFill>
              </a:rPr>
              <a:t>Importing related Custom Objects in Random Order.</a:t>
            </a:r>
          </a:p>
          <a:p>
            <a:pPr marL="285750" indent="-285750" algn="just">
              <a:spcBef>
                <a:spcPts val="600"/>
              </a:spcBef>
              <a:buFont typeface="Arial" panose="020B0604020202020204" pitchFamily="34" charset="0"/>
              <a:buChar char="•"/>
            </a:pPr>
            <a:r>
              <a:rPr lang="en-US" sz="1200" b="1" dirty="0">
                <a:solidFill>
                  <a:srgbClr val="046A38"/>
                </a:solidFill>
              </a:rPr>
              <a:t>Importing large data in the Production Environment in the first go.</a:t>
            </a:r>
          </a:p>
          <a:p>
            <a:pPr marL="285750" indent="-285750" algn="just">
              <a:spcBef>
                <a:spcPts val="600"/>
              </a:spcBef>
              <a:buFont typeface="Arial" panose="020B0604020202020204" pitchFamily="34" charset="0"/>
              <a:buChar char="•"/>
            </a:pPr>
            <a:r>
              <a:rPr lang="en-US" sz="1200" b="1" dirty="0">
                <a:solidFill>
                  <a:srgbClr val="046A38"/>
                </a:solidFill>
              </a:rPr>
              <a:t>Mapping irrelevant data fields . </a:t>
            </a:r>
          </a:p>
          <a:p>
            <a:pPr marL="285750" indent="-285750" algn="just">
              <a:spcBef>
                <a:spcPts val="600"/>
              </a:spcBef>
              <a:buFont typeface="Arial" panose="020B0604020202020204" pitchFamily="34" charset="0"/>
              <a:buChar char="•"/>
            </a:pPr>
            <a:r>
              <a:rPr lang="en-US" sz="1200" b="1" dirty="0">
                <a:solidFill>
                  <a:srgbClr val="046A38"/>
                </a:solidFill>
              </a:rPr>
              <a:t>Forgetting to review active workflows and triggers.</a:t>
            </a:r>
          </a:p>
          <a:p>
            <a:pPr marL="285750" indent="-285750" algn="just">
              <a:spcBef>
                <a:spcPts val="600"/>
              </a:spcBef>
              <a:buFont typeface="Arial" panose="020B0604020202020204" pitchFamily="34" charset="0"/>
              <a:buChar char="•"/>
            </a:pPr>
            <a:r>
              <a:rPr lang="en-US" sz="1200" b="1" dirty="0">
                <a:solidFill>
                  <a:srgbClr val="046A38"/>
                </a:solidFill>
              </a:rPr>
              <a:t>Not testing in the end.</a:t>
            </a:r>
            <a:endParaRPr lang="en-US" sz="1200" b="1" noProof="0" dirty="0">
              <a:solidFill>
                <a:srgbClr val="046A38"/>
              </a:solidFill>
            </a:endParaRPr>
          </a:p>
        </p:txBody>
      </p:sp>
      <p:sp>
        <p:nvSpPr>
          <p:cNvPr id="3" name="Title 9">
            <a:extLst>
              <a:ext uri="{FF2B5EF4-FFF2-40B4-BE49-F238E27FC236}">
                <a16:creationId xmlns:a16="http://schemas.microsoft.com/office/drawing/2014/main" id="{98C3928C-B80A-4F08-87F2-B228A3B0A692}"/>
              </a:ext>
            </a:extLst>
          </p:cNvPr>
          <p:cNvSpPr txBox="1">
            <a:spLocks/>
          </p:cNvSpPr>
          <p:nvPr/>
        </p:nvSpPr>
        <p:spPr>
          <a:xfrm>
            <a:off x="376237" y="317499"/>
            <a:ext cx="8391525" cy="334101"/>
          </a:xfrm>
          <a:prstGeom prst="rect">
            <a:avLst/>
          </a:prstGeom>
        </p:spPr>
        <p:txBody>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Best Practices – Salesforce Data Migration</a:t>
            </a:r>
          </a:p>
        </p:txBody>
      </p:sp>
    </p:spTree>
    <p:extLst>
      <p:ext uri="{BB962C8B-B14F-4D97-AF65-F5344CB8AC3E}">
        <p14:creationId xmlns:p14="http://schemas.microsoft.com/office/powerpoint/2010/main" val="458191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quarter" idx="10"/>
          </p:nvPr>
        </p:nvSpPr>
        <p:spPr>
          <a:xfrm>
            <a:off x="376239" y="1016000"/>
            <a:ext cx="6958012" cy="4716463"/>
          </a:xfrm>
        </p:spPr>
        <p:txBody>
          <a:bodyPr/>
          <a:lstStyle/>
          <a:p>
            <a:r>
              <a:rPr lang="en-US" b="1" noProof="0" dirty="0"/>
              <a:t>What is Data Migration Testing</a:t>
            </a:r>
            <a:r>
              <a:rPr lang="en-US" noProof="0" dirty="0"/>
              <a:t>	3</a:t>
            </a:r>
          </a:p>
          <a:p>
            <a:r>
              <a:rPr lang="en-US" b="1" noProof="0" dirty="0"/>
              <a:t>Need for Data Migration Testing</a:t>
            </a:r>
            <a:r>
              <a:rPr lang="en-US" noProof="0" dirty="0"/>
              <a:t>	4</a:t>
            </a:r>
          </a:p>
          <a:p>
            <a:pPr marL="171450" indent="-171450">
              <a:buFont typeface="Arial" panose="020B0604020202020204" pitchFamily="34" charset="0"/>
              <a:buChar char="•"/>
            </a:pPr>
            <a:r>
              <a:rPr lang="en-US" noProof="0" dirty="0"/>
              <a:t>Pre-Migration Testing	5</a:t>
            </a:r>
          </a:p>
          <a:p>
            <a:pPr marL="171450" indent="-171450">
              <a:buFont typeface="Arial" panose="020B0604020202020204" pitchFamily="34" charset="0"/>
              <a:buChar char="•"/>
            </a:pPr>
            <a:r>
              <a:rPr lang="en-US" dirty="0"/>
              <a:t>Migration Testing	6</a:t>
            </a:r>
          </a:p>
          <a:p>
            <a:pPr marL="171450" indent="-171450">
              <a:buFont typeface="Arial" panose="020B0604020202020204" pitchFamily="34" charset="0"/>
              <a:buChar char="•"/>
            </a:pPr>
            <a:r>
              <a:rPr lang="en-US" noProof="0" dirty="0"/>
              <a:t>Post Migration Testing	</a:t>
            </a:r>
            <a:r>
              <a:rPr lang="en-US" dirty="0"/>
              <a:t>7</a:t>
            </a:r>
            <a:endParaRPr lang="en-US" noProof="0" dirty="0"/>
          </a:p>
          <a:p>
            <a:r>
              <a:rPr lang="en-US" b="1" dirty="0"/>
              <a:t>Testing Methodology for Data Migrations</a:t>
            </a:r>
            <a:r>
              <a:rPr lang="en-US" dirty="0"/>
              <a:t>	8</a:t>
            </a:r>
          </a:p>
          <a:p>
            <a:r>
              <a:rPr lang="en-US" b="1" dirty="0"/>
              <a:t>Functional Testing Areas to consider for Data Migrations</a:t>
            </a:r>
            <a:r>
              <a:rPr lang="en-US" dirty="0"/>
              <a:t>	9</a:t>
            </a:r>
          </a:p>
          <a:p>
            <a:pPr marL="171450" indent="-171450">
              <a:buFont typeface="Arial" panose="020B0604020202020204" pitchFamily="34" charset="0"/>
              <a:buChar char="•"/>
            </a:pPr>
            <a:r>
              <a:rPr lang="en-US" dirty="0"/>
              <a:t>Unit/System Testing	9</a:t>
            </a:r>
          </a:p>
          <a:p>
            <a:pPr marL="171450" indent="-171450">
              <a:buFont typeface="Arial" panose="020B0604020202020204" pitchFamily="34" charset="0"/>
              <a:buChar char="•"/>
            </a:pPr>
            <a:r>
              <a:rPr lang="en-US" dirty="0"/>
              <a:t>Functional/Integration &amp; E2E Testing	10</a:t>
            </a:r>
          </a:p>
          <a:p>
            <a:pPr marL="171450" indent="-171450">
              <a:buFont typeface="Arial" panose="020B0604020202020204" pitchFamily="34" charset="0"/>
              <a:buChar char="•"/>
            </a:pPr>
            <a:r>
              <a:rPr lang="en-US" dirty="0"/>
              <a:t>User Acceptance Testing	11</a:t>
            </a:r>
          </a:p>
          <a:p>
            <a:pPr marL="171450" indent="-171450">
              <a:buFont typeface="Arial" panose="020B0604020202020204" pitchFamily="34" charset="0"/>
              <a:buChar char="•"/>
            </a:pPr>
            <a:r>
              <a:rPr lang="en-US" dirty="0"/>
              <a:t>Production Validation	12</a:t>
            </a:r>
          </a:p>
          <a:p>
            <a:r>
              <a:rPr lang="en-US" b="1" dirty="0"/>
              <a:t>Salesforce Data Loading Tools &amp; Demo</a:t>
            </a:r>
            <a:r>
              <a:rPr lang="en-US" dirty="0"/>
              <a:t>	13</a:t>
            </a:r>
          </a:p>
          <a:p>
            <a:pPr marL="171450" indent="-171450">
              <a:buFont typeface="Arial" panose="020B0604020202020204" pitchFamily="34" charset="0"/>
              <a:buChar char="•"/>
            </a:pPr>
            <a:r>
              <a:rPr lang="en-US" dirty="0"/>
              <a:t>Salesforce Data Loader (Demo)	15</a:t>
            </a:r>
          </a:p>
          <a:p>
            <a:pPr marL="171450" indent="-171450">
              <a:buFont typeface="Arial" panose="020B0604020202020204" pitchFamily="34" charset="0"/>
              <a:buChar char="•"/>
            </a:pPr>
            <a:r>
              <a:rPr lang="en-US" dirty="0"/>
              <a:t>Data Import Wizard </a:t>
            </a:r>
            <a:r>
              <a:rPr lang="en-US"/>
              <a:t>(Demo)</a:t>
            </a:r>
            <a:r>
              <a:rPr lang="en-US" dirty="0"/>
              <a:t>	16</a:t>
            </a:r>
          </a:p>
          <a:p>
            <a:pPr marL="171450" indent="-171450">
              <a:buFont typeface="Arial" panose="020B0604020202020204" pitchFamily="34" charset="0"/>
              <a:buChar char="•"/>
            </a:pPr>
            <a:r>
              <a:rPr lang="en-US" dirty="0"/>
              <a:t>Data Loader vs Import Wizard	17</a:t>
            </a:r>
          </a:p>
          <a:p>
            <a:pPr marL="171450" indent="-171450">
              <a:buFont typeface="Arial" panose="020B0604020202020204" pitchFamily="34" charset="0"/>
              <a:buChar char="•"/>
            </a:pPr>
            <a:r>
              <a:rPr lang="en-US" dirty="0"/>
              <a:t>Salesforce Workbench (Demo)	18</a:t>
            </a:r>
          </a:p>
          <a:p>
            <a:r>
              <a:rPr lang="en-US" b="1" dirty="0"/>
              <a:t>Best Practices - Salesforce Data Migration </a:t>
            </a:r>
            <a:r>
              <a:rPr lang="en-US" dirty="0"/>
              <a:t>	19</a:t>
            </a:r>
          </a:p>
          <a:p>
            <a:endParaRPr lang="en-US" dirty="0"/>
          </a:p>
          <a:p>
            <a:endParaRPr lang="en-US" noProof="0" dirty="0"/>
          </a:p>
        </p:txBody>
      </p:sp>
      <p:sp>
        <p:nvSpPr>
          <p:cNvPr id="15" name="Title 14"/>
          <p:cNvSpPr>
            <a:spLocks noGrp="1"/>
          </p:cNvSpPr>
          <p:nvPr>
            <p:ph type="title" idx="4294967295"/>
          </p:nvPr>
        </p:nvSpPr>
        <p:spPr>
          <a:xfrm>
            <a:off x="376239" y="317499"/>
            <a:ext cx="8385174" cy="698501"/>
          </a:xfrm>
        </p:spPr>
        <p:txBody>
          <a:bodyPr/>
          <a:lstStyle/>
          <a:p>
            <a:r>
              <a:rPr lang="en-US" b="1" noProof="0" dirty="0"/>
              <a:t>Contents</a:t>
            </a:r>
          </a:p>
        </p:txBody>
      </p:sp>
    </p:spTree>
    <p:extLst>
      <p:ext uri="{BB962C8B-B14F-4D97-AF65-F5344CB8AC3E}">
        <p14:creationId xmlns:p14="http://schemas.microsoft.com/office/powerpoint/2010/main" val="331828038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SOC_Text2"/>
          <p:cNvSpPr txBox="1">
            <a:spLocks/>
          </p:cNvSpPr>
          <p:nvPr/>
        </p:nvSpPr>
        <p:spPr bwMode="gray">
          <a:xfrm>
            <a:off x="387859" y="5523292"/>
            <a:ext cx="7079737" cy="1136099"/>
          </a:xfrm>
          <a:prstGeom prst="rect">
            <a:avLst/>
          </a:prstGeom>
        </p:spPr>
        <p:txBody>
          <a:bodyPr lIns="0" rIns="0" anchor="b" anchorCtr="0">
            <a:no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a:solidFill>
                  <a:schemeClr val="tx1"/>
                </a:solidFill>
              </a:rPr>
              <a:t>About Deloitte</a:t>
            </a:r>
            <a:br>
              <a:rPr lang="en-US" sz="700" dirty="0">
                <a:solidFill>
                  <a:schemeClr val="tx1"/>
                </a:solidFill>
              </a:rPr>
            </a:br>
            <a:r>
              <a:rPr lang="en-US" sz="700" dirty="0">
                <a:solidFill>
                  <a:schemeClr val="tx1"/>
                </a:solidFill>
              </a:rPr>
              <a:t>Deloitte refers to one or more of Deloitte </a:t>
            </a:r>
            <a:r>
              <a:rPr lang="en-US" sz="700" noProof="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700" dirty="0">
                <a:solidFill>
                  <a:schemeClr val="tx1"/>
                </a:solidFill>
                <a:hlinkClick r:id="rId2"/>
              </a:rPr>
              <a:t>www.deloitte.com/about</a:t>
            </a:r>
            <a:r>
              <a:rPr lang="en-US" sz="700" dirty="0">
                <a:solidFill>
                  <a:schemeClr val="tx1"/>
                </a:solidFill>
              </a:rPr>
              <a:t> to learn more about our global network of member firms.. </a:t>
            </a:r>
            <a:br>
              <a:rPr lang="en-US" sz="700" dirty="0">
                <a:solidFill>
                  <a:schemeClr val="tx1"/>
                </a:solidFill>
              </a:rPr>
            </a:br>
            <a:br>
              <a:rPr lang="en-US" sz="700" dirty="0">
                <a:solidFill>
                  <a:schemeClr val="tx1"/>
                </a:solidFill>
              </a:rPr>
            </a:br>
            <a:r>
              <a:rPr lang="en-US" sz="700" dirty="0">
                <a:solidFill>
                  <a:schemeClr val="tx1"/>
                </a:solidFill>
              </a:rPr>
              <a:t>Copyright </a:t>
            </a:r>
            <a:r>
              <a:rPr lang="en-US" sz="700">
                <a:solidFill>
                  <a:schemeClr val="tx1"/>
                </a:solidFill>
              </a:rPr>
              <a:t>© 2019 </a:t>
            </a:r>
            <a:r>
              <a:rPr lang="en-US" sz="700" dirty="0">
                <a:solidFill>
                  <a:schemeClr val="tx1"/>
                </a:solidFill>
              </a:rPr>
              <a:t>Deloitte Development LLC. All rights reserved.</a:t>
            </a:r>
            <a:br>
              <a:rPr lang="en-US" sz="700" dirty="0">
                <a:solidFill>
                  <a:schemeClr val="tx1"/>
                </a:solidFill>
              </a:rPr>
            </a:br>
            <a:endParaRPr lang="en-US" sz="700" dirty="0">
              <a:solidFill>
                <a:schemeClr val="tx1"/>
              </a:solidFill>
            </a:endParaRPr>
          </a:p>
        </p:txBody>
      </p:sp>
      <p:sp>
        <p:nvSpPr>
          <p:cNvPr id="2" name="Rectangle 1">
            <a:extLst>
              <a:ext uri="{FF2B5EF4-FFF2-40B4-BE49-F238E27FC236}">
                <a16:creationId xmlns:a16="http://schemas.microsoft.com/office/drawing/2014/main" id="{8A741797-69E9-454D-9424-EB79E1840CE3}"/>
              </a:ext>
            </a:extLst>
          </p:cNvPr>
          <p:cNvSpPr/>
          <p:nvPr/>
        </p:nvSpPr>
        <p:spPr>
          <a:xfrm>
            <a:off x="3714681" y="2772994"/>
            <a:ext cx="1714637" cy="400110"/>
          </a:xfrm>
          <a:prstGeom prst="rect">
            <a:avLst/>
          </a:prstGeom>
        </p:spPr>
        <p:txBody>
          <a:bodyPr wrap="none">
            <a:spAutoFit/>
          </a:bodyPr>
          <a:lstStyle/>
          <a:p>
            <a:r>
              <a:rPr lang="en-GB" sz="2000" dirty="0"/>
              <a:t>THANK YOU</a:t>
            </a:r>
          </a:p>
        </p:txBody>
      </p:sp>
    </p:spTree>
    <p:extLst>
      <p:ext uri="{BB962C8B-B14F-4D97-AF65-F5344CB8AC3E}">
        <p14:creationId xmlns:p14="http://schemas.microsoft.com/office/powerpoint/2010/main" val="11413122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A733-8F7F-446C-8130-87A10C779A43}"/>
              </a:ext>
            </a:extLst>
          </p:cNvPr>
          <p:cNvSpPr>
            <a:spLocks noGrp="1"/>
          </p:cNvSpPr>
          <p:nvPr>
            <p:ph idx="1"/>
          </p:nvPr>
        </p:nvSpPr>
        <p:spPr>
          <a:xfrm>
            <a:off x="376237" y="1002030"/>
            <a:ext cx="7886700" cy="5417819"/>
          </a:xfrm>
        </p:spPr>
        <p:txBody>
          <a:bodyPr>
            <a:normAutofit/>
          </a:bodyPr>
          <a:lstStyle/>
          <a:p>
            <a:pPr algn="just"/>
            <a:r>
              <a:rPr lang="en-US" dirty="0"/>
              <a:t>Migration Testing is a verification process of migration of the legacy system to the new system with minimal disruption/downtime, with data integrity and no loss of data, while ensuring that all the specified functional and non-functional aspects of the application are met post-migration.</a:t>
            </a:r>
          </a:p>
          <a:p>
            <a:pPr algn="just"/>
            <a:endParaRPr lang="en-US" dirty="0">
              <a:cs typeface="Arial"/>
            </a:endParaRPr>
          </a:p>
          <a:p>
            <a:pPr algn="just"/>
            <a:endParaRPr lang="en-US" dirty="0">
              <a:cs typeface="Arial"/>
            </a:endParaRPr>
          </a:p>
          <a:p>
            <a:pPr algn="just"/>
            <a:endParaRPr lang="en-US" dirty="0">
              <a:cs typeface="Arial"/>
            </a:endParaRPr>
          </a:p>
          <a:p>
            <a:pPr algn="just"/>
            <a:endParaRPr lang="en-US" dirty="0">
              <a:cs typeface="Arial"/>
            </a:endParaRPr>
          </a:p>
          <a:p>
            <a:pPr algn="just"/>
            <a:endParaRPr lang="en-US" dirty="0">
              <a:cs typeface="Arial"/>
            </a:endParaRPr>
          </a:p>
          <a:p>
            <a:pPr algn="just"/>
            <a:endParaRPr lang="en-US" dirty="0">
              <a:cs typeface="Arial"/>
            </a:endParaRPr>
          </a:p>
          <a:p>
            <a:pPr algn="just"/>
            <a:r>
              <a:rPr lang="en-US" dirty="0"/>
              <a:t>As we know, the application migration to a new system could be for various reasons, system consolidation, obsolete technology, optimization or any other reasons. </a:t>
            </a:r>
          </a:p>
          <a:p>
            <a:endParaRPr lang="en-US" dirty="0"/>
          </a:p>
          <a:p>
            <a:r>
              <a:rPr lang="en-US" b="1" dirty="0">
                <a:solidFill>
                  <a:srgbClr val="046A38"/>
                </a:solidFill>
                <a:cs typeface="Arial"/>
              </a:rPr>
              <a:t>Key points to Remember: </a:t>
            </a:r>
          </a:p>
          <a:p>
            <a:pPr marL="171450" indent="-171450" algn="just">
              <a:buFont typeface="Arial" panose="020B0604020202020204" pitchFamily="34" charset="0"/>
              <a:buChar char="•"/>
            </a:pPr>
            <a:r>
              <a:rPr lang="en-US" dirty="0"/>
              <a:t>Any kind of disruption/inconvenience caused to the user due to migration needs to be avoided/minimized. </a:t>
            </a:r>
            <a:r>
              <a:rPr lang="en-US" dirty="0" err="1"/>
              <a:t>Eg</a:t>
            </a:r>
            <a:r>
              <a:rPr lang="en-US" dirty="0"/>
              <a:t>: downtime, loss of data</a:t>
            </a:r>
          </a:p>
          <a:p>
            <a:pPr marL="171450" indent="-171450" algn="just">
              <a:buFont typeface="Arial" panose="020B0604020202020204" pitchFamily="34" charset="0"/>
              <a:buChar char="•"/>
            </a:pPr>
            <a:r>
              <a:rPr lang="en-US" dirty="0"/>
              <a:t>Need to ensure if the user can continue to use all the features of the software by causing minimal or no damage during migration. </a:t>
            </a:r>
            <a:r>
              <a:rPr lang="en-US" dirty="0" err="1"/>
              <a:t>Eg</a:t>
            </a:r>
            <a:r>
              <a:rPr lang="en-US" dirty="0"/>
              <a:t>: change in the functionality, removal of a particular functionality</a:t>
            </a:r>
          </a:p>
          <a:p>
            <a:pPr marL="171450" indent="-171450" algn="just">
              <a:buFont typeface="Arial" panose="020B0604020202020204" pitchFamily="34" charset="0"/>
              <a:buChar char="•"/>
            </a:pPr>
            <a:r>
              <a:rPr lang="en-US" dirty="0"/>
              <a:t>It is also important to anticipate and rule out, all the possible glitches/hindrances that might occur during the actual migration of the live system.</a:t>
            </a:r>
          </a:p>
          <a:p>
            <a:endParaRPr lang="en-US" dirty="0"/>
          </a:p>
        </p:txBody>
      </p:sp>
      <p:sp>
        <p:nvSpPr>
          <p:cNvPr id="5" name="Title 9">
            <a:extLst>
              <a:ext uri="{FF2B5EF4-FFF2-40B4-BE49-F238E27FC236}">
                <a16:creationId xmlns:a16="http://schemas.microsoft.com/office/drawing/2014/main" id="{567A4B4B-ECD3-4EE3-B8B0-E9F14DB86184}"/>
              </a:ext>
            </a:extLst>
          </p:cNvPr>
          <p:cNvSpPr txBox="1">
            <a:spLocks/>
          </p:cNvSpPr>
          <p:nvPr/>
        </p:nvSpPr>
        <p:spPr bwMode="gray">
          <a:xfrm>
            <a:off x="376237" y="317499"/>
            <a:ext cx="8391525"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What is Data Migration Testing</a:t>
            </a:r>
          </a:p>
        </p:txBody>
      </p:sp>
      <p:pic>
        <p:nvPicPr>
          <p:cNvPr id="14338" name="Picture 2" descr="Migration Testing">
            <a:extLst>
              <a:ext uri="{FF2B5EF4-FFF2-40B4-BE49-F238E27FC236}">
                <a16:creationId xmlns:a16="http://schemas.microsoft.com/office/drawing/2014/main" id="{F81CF038-1C78-4155-BC45-B04CD65B1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4" y="1962150"/>
            <a:ext cx="31337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60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A733-8F7F-446C-8130-87A10C779A43}"/>
              </a:ext>
            </a:extLst>
          </p:cNvPr>
          <p:cNvSpPr>
            <a:spLocks noGrp="1"/>
          </p:cNvSpPr>
          <p:nvPr>
            <p:ph idx="1"/>
          </p:nvPr>
        </p:nvSpPr>
        <p:spPr>
          <a:xfrm>
            <a:off x="376237" y="1002030"/>
            <a:ext cx="7886700" cy="5417819"/>
          </a:xfrm>
        </p:spPr>
        <p:txBody>
          <a:bodyPr>
            <a:normAutofit/>
          </a:bodyPr>
          <a:lstStyle/>
          <a:p>
            <a:pPr marL="171450" indent="-171450">
              <a:buFont typeface="Arial" panose="020B0604020202020204" pitchFamily="34" charset="0"/>
              <a:buChar char="•"/>
            </a:pPr>
            <a:r>
              <a:rPr lang="en-US" dirty="0"/>
              <a:t>Data migration is a challenging and time-consuming task that demands ample planning along with a good understanding of the previous system. </a:t>
            </a:r>
          </a:p>
          <a:p>
            <a:pPr marL="171450" indent="-171450">
              <a:buFont typeface="Arial" panose="020B0604020202020204" pitchFamily="34" charset="0"/>
              <a:buChar char="•"/>
            </a:pPr>
            <a:r>
              <a:rPr lang="en-US" dirty="0"/>
              <a:t>Poor data mapping can lead to the eventual loss of important data and critical functionality. </a:t>
            </a:r>
          </a:p>
          <a:p>
            <a:pPr marL="171450" indent="-171450">
              <a:buFont typeface="Arial" panose="020B0604020202020204" pitchFamily="34" charset="0"/>
              <a:buChar char="•"/>
            </a:pPr>
            <a:r>
              <a:rPr lang="en-US" dirty="0"/>
              <a:t>There are two major things to be considered during data migration: data volume and data value.</a:t>
            </a:r>
          </a:p>
          <a:p>
            <a:r>
              <a:rPr lang="en-US" b="1" dirty="0"/>
              <a:t>The different phases of Migration test</a:t>
            </a:r>
            <a:r>
              <a:rPr lang="en-US" dirty="0"/>
              <a:t> to be carried out at the Test Lab can be classified as below.</a:t>
            </a:r>
          </a:p>
          <a:p>
            <a:pPr marL="228600" indent="-228600">
              <a:buFont typeface="Wingdings" panose="05000000000000000000" pitchFamily="2" charset="2"/>
              <a:buChar char="q"/>
            </a:pPr>
            <a:r>
              <a:rPr lang="en-US" dirty="0"/>
              <a:t>Pre-Migration Testing</a:t>
            </a:r>
          </a:p>
          <a:p>
            <a:pPr marL="228600" indent="-228600">
              <a:buFont typeface="Wingdings" panose="05000000000000000000" pitchFamily="2" charset="2"/>
              <a:buChar char="q"/>
            </a:pPr>
            <a:r>
              <a:rPr lang="en-US" dirty="0"/>
              <a:t>Migration Testing</a:t>
            </a:r>
          </a:p>
          <a:p>
            <a:pPr marL="228600" indent="-228600">
              <a:buFont typeface="Wingdings" panose="05000000000000000000" pitchFamily="2" charset="2"/>
              <a:buChar char="q"/>
            </a:pPr>
            <a:r>
              <a:rPr lang="en-US" dirty="0"/>
              <a:t>Post Migration Testing</a:t>
            </a:r>
          </a:p>
          <a:p>
            <a:pPr marL="171450" indent="-171450">
              <a:buFont typeface="Arial" panose="020B0604020202020204" pitchFamily="34" charset="0"/>
              <a:buChar char="•"/>
            </a:pPr>
            <a:r>
              <a:rPr lang="en-US" dirty="0"/>
              <a:t>Organizations with Salesforce CRM normally face large and complex data migrations. </a:t>
            </a:r>
          </a:p>
          <a:p>
            <a:pPr marL="171450" indent="-171450">
              <a:buFont typeface="Arial" panose="020B0604020202020204" pitchFamily="34" charset="0"/>
              <a:buChar char="•"/>
            </a:pPr>
            <a:r>
              <a:rPr lang="en-US" dirty="0"/>
              <a:t>Testing is a key phase to uncover issues beforehand. </a:t>
            </a:r>
          </a:p>
          <a:p>
            <a:pPr marL="171450" indent="-171450">
              <a:buFont typeface="Arial" panose="020B0604020202020204" pitchFamily="34" charset="0"/>
              <a:buChar char="•"/>
            </a:pPr>
            <a:r>
              <a:rPr lang="en-US" dirty="0"/>
              <a:t>To mitigate the risks such as data corruption, missing data, loss of data . </a:t>
            </a:r>
          </a:p>
          <a:p>
            <a:pPr marL="171450" indent="-171450">
              <a:buFont typeface="Arial" panose="020B0604020202020204" pitchFamily="34" charset="0"/>
              <a:buChar char="•"/>
            </a:pPr>
            <a:r>
              <a:rPr lang="en-US" dirty="0"/>
              <a:t>Mitigate application performance issues involved in data migration . </a:t>
            </a:r>
          </a:p>
          <a:p>
            <a:endParaRPr lang="en-US" dirty="0"/>
          </a:p>
          <a:p>
            <a:endParaRPr lang="en-US" dirty="0"/>
          </a:p>
        </p:txBody>
      </p:sp>
      <p:sp>
        <p:nvSpPr>
          <p:cNvPr id="5" name="Title 9">
            <a:extLst>
              <a:ext uri="{FF2B5EF4-FFF2-40B4-BE49-F238E27FC236}">
                <a16:creationId xmlns:a16="http://schemas.microsoft.com/office/drawing/2014/main" id="{567A4B4B-ECD3-4EE3-B8B0-E9F14DB86184}"/>
              </a:ext>
            </a:extLst>
          </p:cNvPr>
          <p:cNvSpPr txBox="1">
            <a:spLocks/>
          </p:cNvSpPr>
          <p:nvPr/>
        </p:nvSpPr>
        <p:spPr bwMode="gray">
          <a:xfrm>
            <a:off x="376237" y="317499"/>
            <a:ext cx="8391525"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Need for Data Migration Testing</a:t>
            </a:r>
          </a:p>
        </p:txBody>
      </p:sp>
      <p:pic>
        <p:nvPicPr>
          <p:cNvPr id="4" name="Picture 2" descr="Data migration">
            <a:extLst>
              <a:ext uri="{FF2B5EF4-FFF2-40B4-BE49-F238E27FC236}">
                <a16:creationId xmlns:a16="http://schemas.microsoft.com/office/drawing/2014/main" id="{B834060A-6FDD-42B1-BC65-D1C662AE9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582" y="4592750"/>
            <a:ext cx="5496010" cy="1346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1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A733-8F7F-446C-8130-87A10C779A43}"/>
              </a:ext>
            </a:extLst>
          </p:cNvPr>
          <p:cNvSpPr>
            <a:spLocks noGrp="1"/>
          </p:cNvSpPr>
          <p:nvPr>
            <p:ph idx="1"/>
          </p:nvPr>
        </p:nvSpPr>
        <p:spPr>
          <a:xfrm>
            <a:off x="513555" y="1143000"/>
            <a:ext cx="7886700" cy="4343399"/>
          </a:xfrm>
        </p:spPr>
        <p:txBody>
          <a:bodyPr>
            <a:normAutofit lnSpcReduction="10000"/>
          </a:bodyPr>
          <a:lstStyle/>
          <a:p>
            <a:pPr algn="just"/>
            <a:r>
              <a:rPr lang="en-US" dirty="0"/>
              <a:t>Before migrating the data, set of testing activities are performed as a part of Pre-Migration test phase. This is ignored or not considered in simpler applications. But when complex applications are to be migrated, the Pre-Migration activities are a must . </a:t>
            </a:r>
          </a:p>
          <a:p>
            <a:pPr algn="just"/>
            <a:endParaRPr lang="en-US" dirty="0"/>
          </a:p>
          <a:p>
            <a:pPr algn="just"/>
            <a:r>
              <a:rPr lang="en-US" b="1" dirty="0"/>
              <a:t>Below is the list of actions that are taken up during this phase:</a:t>
            </a:r>
            <a:endParaRPr lang="en-US" dirty="0"/>
          </a:p>
          <a:p>
            <a:pPr marL="171450" indent="-171450" algn="just">
              <a:buFont typeface="Arial" panose="020B0604020202020204" pitchFamily="34" charset="0"/>
              <a:buChar char="•"/>
            </a:pPr>
            <a:r>
              <a:rPr lang="en-US" dirty="0"/>
              <a:t>Set a clear scope of the data </a:t>
            </a:r>
          </a:p>
          <a:p>
            <a:pPr marL="171450" indent="-171450" algn="just">
              <a:buFont typeface="Arial" panose="020B0604020202020204" pitchFamily="34" charset="0"/>
              <a:buChar char="•"/>
            </a:pPr>
            <a:r>
              <a:rPr lang="en-US" dirty="0"/>
              <a:t>Higher level mapping.</a:t>
            </a:r>
          </a:p>
          <a:p>
            <a:pPr marL="171450" indent="-171450" algn="just">
              <a:buFont typeface="Arial" panose="020B0604020202020204" pitchFamily="34" charset="0"/>
              <a:buChar char="•"/>
            </a:pPr>
            <a:r>
              <a:rPr lang="en-US" dirty="0"/>
              <a:t>Lower level mapping.</a:t>
            </a:r>
          </a:p>
          <a:p>
            <a:pPr marL="171450" indent="-171450" algn="just">
              <a:buFont typeface="Arial" panose="020B0604020202020204" pitchFamily="34" charset="0"/>
              <a:buChar char="•"/>
            </a:pPr>
            <a:r>
              <a:rPr lang="en-US" dirty="0"/>
              <a:t>Study the new application’s data schema</a:t>
            </a:r>
          </a:p>
          <a:p>
            <a:pPr marL="171450" indent="-171450" algn="just">
              <a:buFont typeface="Arial" panose="020B0604020202020204" pitchFamily="34" charset="0"/>
              <a:buChar char="•"/>
            </a:pPr>
            <a:r>
              <a:rPr lang="en-US" dirty="0"/>
              <a:t>A number of tables in the legacy system are to be noted down. </a:t>
            </a:r>
          </a:p>
          <a:p>
            <a:pPr marL="171450" indent="-171450" algn="just">
              <a:buFont typeface="Arial" panose="020B0604020202020204" pitchFamily="34" charset="0"/>
              <a:buChar char="•"/>
            </a:pPr>
            <a:r>
              <a:rPr lang="en-US" dirty="0"/>
              <a:t>A number of records in each table, views should be noted in the legacy application.</a:t>
            </a:r>
          </a:p>
          <a:p>
            <a:pPr marL="171450" indent="-171450" algn="just">
              <a:buFont typeface="Arial" panose="020B0604020202020204" pitchFamily="34" charset="0"/>
              <a:buChar char="•"/>
            </a:pPr>
            <a:r>
              <a:rPr lang="en-US" dirty="0"/>
              <a:t>Study the interfaces in the new application and their connections</a:t>
            </a:r>
          </a:p>
          <a:p>
            <a:pPr marL="171450" indent="-171450" algn="just">
              <a:buFont typeface="Arial" panose="020B0604020202020204" pitchFamily="34" charset="0"/>
              <a:buChar char="•"/>
            </a:pPr>
            <a:r>
              <a:rPr lang="en-US" dirty="0"/>
              <a:t>Prepare test cases, test scenarios, and use cases for new conditions in the new applications.</a:t>
            </a:r>
          </a:p>
          <a:p>
            <a:pPr marL="171450" indent="-171450" algn="just">
              <a:buFont typeface="Arial" panose="020B0604020202020204" pitchFamily="34" charset="0"/>
              <a:buChar char="•"/>
            </a:pPr>
            <a:r>
              <a:rPr lang="en-US" dirty="0"/>
              <a:t>Execute a set of test cases, scenarios with a set of users and keep the results, logs stored. </a:t>
            </a:r>
          </a:p>
          <a:p>
            <a:pPr marL="171450" indent="-171450" algn="just">
              <a:buFont typeface="Arial" panose="020B0604020202020204" pitchFamily="34" charset="0"/>
              <a:buChar char="•"/>
            </a:pPr>
            <a:r>
              <a:rPr lang="en-US" dirty="0"/>
              <a:t>Count of the data and records should be noted down clearly. </a:t>
            </a:r>
          </a:p>
          <a:p>
            <a:pPr algn="just"/>
            <a:endParaRPr lang="en-US" dirty="0"/>
          </a:p>
        </p:txBody>
      </p:sp>
      <p:sp>
        <p:nvSpPr>
          <p:cNvPr id="5" name="Title 9">
            <a:extLst>
              <a:ext uri="{FF2B5EF4-FFF2-40B4-BE49-F238E27FC236}">
                <a16:creationId xmlns:a16="http://schemas.microsoft.com/office/drawing/2014/main" id="{567A4B4B-ECD3-4EE3-B8B0-E9F14DB86184}"/>
              </a:ext>
            </a:extLst>
          </p:cNvPr>
          <p:cNvSpPr txBox="1">
            <a:spLocks/>
          </p:cNvSpPr>
          <p:nvPr/>
        </p:nvSpPr>
        <p:spPr bwMode="gray">
          <a:xfrm>
            <a:off x="376237" y="317499"/>
            <a:ext cx="8391525"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Phase#1 - Pre Migration Testing</a:t>
            </a:r>
          </a:p>
        </p:txBody>
      </p:sp>
    </p:spTree>
    <p:extLst>
      <p:ext uri="{BB962C8B-B14F-4D97-AF65-F5344CB8AC3E}">
        <p14:creationId xmlns:p14="http://schemas.microsoft.com/office/powerpoint/2010/main" val="151122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A733-8F7F-446C-8130-87A10C779A43}"/>
              </a:ext>
            </a:extLst>
          </p:cNvPr>
          <p:cNvSpPr>
            <a:spLocks noGrp="1"/>
          </p:cNvSpPr>
          <p:nvPr>
            <p:ph idx="1"/>
          </p:nvPr>
        </p:nvSpPr>
        <p:spPr>
          <a:xfrm>
            <a:off x="513555" y="1143000"/>
            <a:ext cx="7886700" cy="5048250"/>
          </a:xfrm>
        </p:spPr>
        <p:txBody>
          <a:bodyPr>
            <a:normAutofit/>
          </a:bodyPr>
          <a:lstStyle/>
          <a:p>
            <a:pPr algn="just"/>
            <a:r>
              <a:rPr lang="en-US" dirty="0"/>
              <a:t>Verifying the documentation part of ‘</a:t>
            </a:r>
            <a:r>
              <a:rPr lang="en-US" b="1" dirty="0"/>
              <a:t>Migration Guide’ is also a part of data Migration Testing</a:t>
            </a:r>
            <a:r>
              <a:rPr lang="en-US" dirty="0"/>
              <a:t>. Verify if the document is clear and easy to follow. All the scripts and steps must be documented correctly without any ambiguity. Any kind of documentation errors, miss matches in the order of execution of steps also need to be considered important so that they can be reported and fixed.</a:t>
            </a:r>
          </a:p>
          <a:p>
            <a:pPr algn="just"/>
            <a:r>
              <a:rPr lang="en-US" b="1" dirty="0"/>
              <a:t>‘Time taken to migrate the system’ </a:t>
            </a:r>
            <a:r>
              <a:rPr lang="en-US" dirty="0"/>
              <a:t>needs to be recorded in the final test report</a:t>
            </a:r>
          </a:p>
          <a:p>
            <a:pPr algn="just"/>
            <a:r>
              <a:rPr lang="en-US" dirty="0"/>
              <a:t>It is necessary to note the </a:t>
            </a:r>
            <a:r>
              <a:rPr lang="en-US" b="1" dirty="0"/>
              <a:t>‘Downtime’</a:t>
            </a:r>
            <a:r>
              <a:rPr lang="en-US" dirty="0"/>
              <a:t> required for Migration test. </a:t>
            </a:r>
          </a:p>
          <a:p>
            <a:pPr algn="just"/>
            <a:endParaRPr lang="en-US" b="1" dirty="0">
              <a:solidFill>
                <a:srgbClr val="012169"/>
              </a:solidFill>
            </a:endParaRPr>
          </a:p>
          <a:p>
            <a:pPr algn="just"/>
            <a:r>
              <a:rPr lang="en-US" b="1" dirty="0">
                <a:solidFill>
                  <a:srgbClr val="012169"/>
                </a:solidFill>
              </a:rPr>
              <a:t>Migration Activity Includes: </a:t>
            </a:r>
          </a:p>
          <a:p>
            <a:pPr marL="171450" indent="-171450" algn="just">
              <a:buFont typeface="Arial" panose="020B0604020202020204" pitchFamily="34" charset="0"/>
              <a:buChar char="•"/>
            </a:pPr>
            <a:r>
              <a:rPr lang="en-US" dirty="0"/>
              <a:t>Actual Migration of the application</a:t>
            </a:r>
          </a:p>
          <a:p>
            <a:pPr marL="171450" indent="-171450" algn="just">
              <a:buFont typeface="Arial" panose="020B0604020202020204" pitchFamily="34" charset="0"/>
              <a:buChar char="•"/>
            </a:pPr>
            <a:r>
              <a:rPr lang="en-US" dirty="0"/>
              <a:t>Firewalls, port, hosts, hardware, software configurations are all modified as per the new system on which the legacy is being migrated</a:t>
            </a:r>
          </a:p>
          <a:p>
            <a:pPr marL="171450" indent="-171450" algn="just">
              <a:buFont typeface="Arial" panose="020B0604020202020204" pitchFamily="34" charset="0"/>
              <a:buChar char="•"/>
            </a:pPr>
            <a:r>
              <a:rPr lang="en-US" dirty="0"/>
              <a:t>Data leaks, security checks are performed</a:t>
            </a:r>
          </a:p>
          <a:p>
            <a:pPr marL="171450" indent="-171450" algn="just">
              <a:buFont typeface="Arial" panose="020B0604020202020204" pitchFamily="34" charset="0"/>
              <a:buChar char="•"/>
            </a:pPr>
            <a:r>
              <a:rPr lang="en-US" dirty="0"/>
              <a:t>Connectivity between all the components of application is checked</a:t>
            </a:r>
          </a:p>
          <a:p>
            <a:pPr algn="just"/>
            <a:endParaRPr lang="en-US" b="1" dirty="0">
              <a:solidFill>
                <a:srgbClr val="012169"/>
              </a:solidFill>
            </a:endParaRPr>
          </a:p>
          <a:p>
            <a:pPr algn="just"/>
            <a:r>
              <a:rPr lang="en-US" dirty="0"/>
              <a:t>Once the Migration activity specified in the guide is completed, all the servers are brought up and basic tests related to verification of successful migration will be done, which ensures that all the end to end systems are appropriately connected and all the components are talking to each other, DB is up and running, front end is communicating with the back end successfully. </a:t>
            </a:r>
            <a:endParaRPr lang="en-US" b="1" dirty="0">
              <a:solidFill>
                <a:srgbClr val="012169"/>
              </a:solidFill>
            </a:endParaRPr>
          </a:p>
        </p:txBody>
      </p:sp>
      <p:sp>
        <p:nvSpPr>
          <p:cNvPr id="5" name="Title 9">
            <a:extLst>
              <a:ext uri="{FF2B5EF4-FFF2-40B4-BE49-F238E27FC236}">
                <a16:creationId xmlns:a16="http://schemas.microsoft.com/office/drawing/2014/main" id="{567A4B4B-ECD3-4EE3-B8B0-E9F14DB86184}"/>
              </a:ext>
            </a:extLst>
          </p:cNvPr>
          <p:cNvSpPr txBox="1">
            <a:spLocks/>
          </p:cNvSpPr>
          <p:nvPr/>
        </p:nvSpPr>
        <p:spPr bwMode="gray">
          <a:xfrm>
            <a:off x="376237" y="317499"/>
            <a:ext cx="8391525"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Phase#2 - Migration Testing</a:t>
            </a:r>
          </a:p>
        </p:txBody>
      </p:sp>
    </p:spTree>
    <p:extLst>
      <p:ext uri="{BB962C8B-B14F-4D97-AF65-F5344CB8AC3E}">
        <p14:creationId xmlns:p14="http://schemas.microsoft.com/office/powerpoint/2010/main" val="279703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A733-8F7F-446C-8130-87A10C779A43}"/>
              </a:ext>
            </a:extLst>
          </p:cNvPr>
          <p:cNvSpPr>
            <a:spLocks noGrp="1"/>
          </p:cNvSpPr>
          <p:nvPr>
            <p:ph idx="1"/>
          </p:nvPr>
        </p:nvSpPr>
        <p:spPr>
          <a:xfrm>
            <a:off x="513555" y="1142999"/>
            <a:ext cx="7886700" cy="5397501"/>
          </a:xfrm>
        </p:spPr>
        <p:txBody>
          <a:bodyPr>
            <a:normAutofit/>
          </a:bodyPr>
          <a:lstStyle/>
          <a:p>
            <a:pPr algn="just"/>
            <a:r>
              <a:rPr lang="en-US" dirty="0"/>
              <a:t>Once the application is migrated successfully, Post-Migration testing comes into the picture. Here end-to-end system testing is performed in the testing environment. Testers execute identified test cases, test scenarios, use cases with legacy data as well as a new set of data.</a:t>
            </a:r>
          </a:p>
          <a:p>
            <a:pPr algn="just"/>
            <a:r>
              <a:rPr lang="en-US" dirty="0"/>
              <a:t>In addition to these, there are specific items to be verified in the migrated environments which are documented as a test case and included in the ‘Test Specification’ document.</a:t>
            </a:r>
          </a:p>
          <a:p>
            <a:pPr algn="just"/>
            <a:r>
              <a:rPr lang="en-US" b="1" dirty="0">
                <a:solidFill>
                  <a:srgbClr val="012169"/>
                </a:solidFill>
              </a:rPr>
              <a:t>   Some of them are noted as below : </a:t>
            </a:r>
          </a:p>
          <a:p>
            <a:pPr marL="171450" indent="-171450" algn="just">
              <a:buFont typeface="Arial" panose="020B0604020202020204" pitchFamily="34" charset="0"/>
              <a:buChar char="•"/>
            </a:pPr>
            <a:r>
              <a:rPr lang="en-US" dirty="0"/>
              <a:t>Check whether all the data in the legacy is migrated to the new application within the downtime that was planned. </a:t>
            </a:r>
          </a:p>
          <a:p>
            <a:pPr marL="171450" indent="-171450" algn="just">
              <a:buFont typeface="Arial" panose="020B0604020202020204" pitchFamily="34" charset="0"/>
              <a:buChar char="•"/>
            </a:pPr>
            <a:r>
              <a:rPr lang="en-US" dirty="0"/>
              <a:t>Compare data values between legacy and new application’s database.</a:t>
            </a:r>
          </a:p>
          <a:p>
            <a:pPr marL="171450" indent="-171450" algn="just">
              <a:buFont typeface="Arial" panose="020B0604020202020204" pitchFamily="34" charset="0"/>
              <a:buChar char="•"/>
            </a:pPr>
            <a:r>
              <a:rPr lang="en-US" dirty="0"/>
              <a:t>Test the migrated data against the new application. </a:t>
            </a:r>
          </a:p>
          <a:p>
            <a:pPr marL="171450" indent="-171450" algn="just">
              <a:buFont typeface="Arial" panose="020B0604020202020204" pitchFamily="34" charset="0"/>
              <a:buChar char="•"/>
            </a:pPr>
            <a:r>
              <a:rPr lang="en-US" dirty="0"/>
              <a:t>Check and ensure that the earlier supported functionality in the legacy system works as expected in the new system.</a:t>
            </a:r>
          </a:p>
          <a:p>
            <a:pPr marL="171450" indent="-171450" algn="just">
              <a:buFont typeface="Arial" panose="020B0604020202020204" pitchFamily="34" charset="0"/>
              <a:buChar char="•"/>
            </a:pPr>
            <a:r>
              <a:rPr lang="en-US" dirty="0"/>
              <a:t>Check for data mismatch cases like data type changed, storing format is changed etc.,</a:t>
            </a:r>
          </a:p>
          <a:p>
            <a:pPr marL="171450" indent="-171450" algn="just">
              <a:buFont typeface="Arial" panose="020B0604020202020204" pitchFamily="34" charset="0"/>
              <a:buChar char="•"/>
            </a:pPr>
            <a:r>
              <a:rPr lang="en-US" dirty="0"/>
              <a:t>Check for legacy data’s redundancy.</a:t>
            </a:r>
          </a:p>
          <a:p>
            <a:pPr marL="171450" indent="-171450" algn="just">
              <a:buFont typeface="Arial" panose="020B0604020202020204" pitchFamily="34" charset="0"/>
              <a:buChar char="•"/>
            </a:pPr>
            <a:r>
              <a:rPr lang="en-US" dirty="0"/>
              <a:t>Verify the users from the legacy system can continue to use both the old functionality and new functionality, especially the ones where the changes are involved. </a:t>
            </a:r>
          </a:p>
          <a:p>
            <a:pPr marL="171450" indent="-171450" algn="just">
              <a:buFont typeface="Arial" panose="020B0604020202020204" pitchFamily="34" charset="0"/>
              <a:buChar char="•"/>
            </a:pPr>
            <a:r>
              <a:rPr lang="en-US" dirty="0"/>
              <a:t>Carry out functionality related tests with a variety of data samples.</a:t>
            </a:r>
          </a:p>
          <a:p>
            <a:pPr marL="171450" indent="-171450" algn="just">
              <a:buFont typeface="Arial" panose="020B0604020202020204" pitchFamily="34" charset="0"/>
              <a:buChar char="•"/>
            </a:pPr>
            <a:r>
              <a:rPr lang="en-US" dirty="0"/>
              <a:t>Verify that the software upgrade has not opened up any security vulnerabilities and hence carry out security testing. </a:t>
            </a:r>
            <a:endParaRPr lang="en-US" b="1" dirty="0">
              <a:solidFill>
                <a:srgbClr val="012169"/>
              </a:solidFill>
            </a:endParaRPr>
          </a:p>
          <a:p>
            <a:pPr algn="just"/>
            <a:endParaRPr lang="en-US" b="1" dirty="0">
              <a:solidFill>
                <a:srgbClr val="012169"/>
              </a:solidFill>
            </a:endParaRPr>
          </a:p>
        </p:txBody>
      </p:sp>
      <p:sp>
        <p:nvSpPr>
          <p:cNvPr id="5" name="Title 9">
            <a:extLst>
              <a:ext uri="{FF2B5EF4-FFF2-40B4-BE49-F238E27FC236}">
                <a16:creationId xmlns:a16="http://schemas.microsoft.com/office/drawing/2014/main" id="{567A4B4B-ECD3-4EE3-B8B0-E9F14DB86184}"/>
              </a:ext>
            </a:extLst>
          </p:cNvPr>
          <p:cNvSpPr txBox="1">
            <a:spLocks/>
          </p:cNvSpPr>
          <p:nvPr/>
        </p:nvSpPr>
        <p:spPr bwMode="gray">
          <a:xfrm>
            <a:off x="376237" y="317499"/>
            <a:ext cx="8391525"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Phase#3 – Post Migration Testing</a:t>
            </a:r>
          </a:p>
        </p:txBody>
      </p:sp>
    </p:spTree>
    <p:extLst>
      <p:ext uri="{BB962C8B-B14F-4D97-AF65-F5344CB8AC3E}">
        <p14:creationId xmlns:p14="http://schemas.microsoft.com/office/powerpoint/2010/main" val="251856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A733-8F7F-446C-8130-87A10C779A43}"/>
              </a:ext>
            </a:extLst>
          </p:cNvPr>
          <p:cNvSpPr>
            <a:spLocks noGrp="1"/>
          </p:cNvSpPr>
          <p:nvPr>
            <p:ph idx="1"/>
          </p:nvPr>
        </p:nvSpPr>
        <p:spPr>
          <a:xfrm>
            <a:off x="376237" y="1257300"/>
            <a:ext cx="8391524" cy="4343399"/>
          </a:xfrm>
        </p:spPr>
        <p:txBody>
          <a:bodyPr>
            <a:noAutofit/>
          </a:bodyPr>
          <a:lstStyle/>
          <a:p>
            <a:pPr marL="171450" indent="-171450">
              <a:buFont typeface="Arial" panose="020B0604020202020204" pitchFamily="34" charset="0"/>
              <a:buChar char="•"/>
            </a:pPr>
            <a:r>
              <a:rPr lang="en-US" dirty="0"/>
              <a:t>A common approach to testing data and content migrations relies upon data sampling, where some subset of random data or content is selected and inspected to ensure the migration was completed “as designed”.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Those that have tested migrations using this approach are familiar with the typical iterative test, debug and retest method, where subsequent executions of the testing process reveal different error conditions as new samples are reviewed.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process works but is reliant upon an acceptable level of error and an assumption pertaining to repeatability.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Normally we will focus on repeatability and perform three or more iterations of testing and data loads until the client can confirm that we have achieved a reasonable sample .</a:t>
            </a:r>
          </a:p>
        </p:txBody>
      </p:sp>
      <p:sp>
        <p:nvSpPr>
          <p:cNvPr id="5" name="Title 9">
            <a:extLst>
              <a:ext uri="{FF2B5EF4-FFF2-40B4-BE49-F238E27FC236}">
                <a16:creationId xmlns:a16="http://schemas.microsoft.com/office/drawing/2014/main" id="{567A4B4B-ECD3-4EE3-B8B0-E9F14DB86184}"/>
              </a:ext>
            </a:extLst>
          </p:cNvPr>
          <p:cNvSpPr txBox="1">
            <a:spLocks/>
          </p:cNvSpPr>
          <p:nvPr/>
        </p:nvSpPr>
        <p:spPr bwMode="gray">
          <a:xfrm>
            <a:off x="376237" y="317499"/>
            <a:ext cx="8391525"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Testing Methodology for Data Migrations</a:t>
            </a:r>
          </a:p>
        </p:txBody>
      </p:sp>
    </p:spTree>
    <p:extLst>
      <p:ext uri="{BB962C8B-B14F-4D97-AF65-F5344CB8AC3E}">
        <p14:creationId xmlns:p14="http://schemas.microsoft.com/office/powerpoint/2010/main" val="426326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A733-8F7F-446C-8130-87A10C779A43}"/>
              </a:ext>
            </a:extLst>
          </p:cNvPr>
          <p:cNvSpPr>
            <a:spLocks noGrp="1"/>
          </p:cNvSpPr>
          <p:nvPr>
            <p:ph idx="1"/>
          </p:nvPr>
        </p:nvSpPr>
        <p:spPr>
          <a:xfrm>
            <a:off x="376237" y="1073183"/>
            <a:ext cx="8391524" cy="4343399"/>
          </a:xfrm>
        </p:spPr>
        <p:txBody>
          <a:bodyPr>
            <a:noAutofit/>
          </a:bodyPr>
          <a:lstStyle/>
          <a:p>
            <a:r>
              <a:rPr lang="en-US" sz="1400" b="1" i="1" dirty="0">
                <a:solidFill>
                  <a:srgbClr val="046A38"/>
                </a:solidFill>
              </a:rPr>
              <a:t>Unit/System Testing:</a:t>
            </a:r>
          </a:p>
          <a:p>
            <a:endParaRPr lang="en-US" sz="1400" b="1" dirty="0">
              <a:solidFill>
                <a:srgbClr val="046A38"/>
              </a:solidFill>
            </a:endParaRPr>
          </a:p>
          <a:p>
            <a:r>
              <a:rPr lang="en-US" b="1" dirty="0"/>
              <a:t>Security Model Review:</a:t>
            </a:r>
            <a:r>
              <a:rPr lang="en-US" dirty="0"/>
              <a:t>  Validate that users have been added to the appropriate profiles with the necessary role(s), sharing rules and field level security.</a:t>
            </a:r>
          </a:p>
          <a:p>
            <a:r>
              <a:rPr lang="en-US" b="1" dirty="0"/>
              <a:t>Object/Field Level Validation:</a:t>
            </a:r>
            <a:r>
              <a:rPr lang="en-US" dirty="0"/>
              <a:t> Validate that all objects and fields have been correctly setup for the data loading to begin.</a:t>
            </a:r>
          </a:p>
          <a:p>
            <a:r>
              <a:rPr lang="en-US" dirty="0"/>
              <a:t>Run small loads of accounts, contacts, leads, products opportunities, </a:t>
            </a:r>
            <a:r>
              <a:rPr lang="en-US" dirty="0" err="1"/>
              <a:t>etc</a:t>
            </a:r>
            <a:r>
              <a:rPr lang="en-US" dirty="0"/>
              <a:t> into stage to be sure the objects, fields and data mapping has been implemented correctly before we run large data loads.</a:t>
            </a:r>
          </a:p>
          <a:p>
            <a:r>
              <a:rPr lang="en-US" b="1" dirty="0"/>
              <a:t>Load Count Validation:</a:t>
            </a:r>
            <a:r>
              <a:rPr lang="en-US" dirty="0"/>
              <a:t> Validate that exported record counts equal imported record counts</a:t>
            </a:r>
          </a:p>
          <a:p>
            <a:r>
              <a:rPr lang="en-US" dirty="0"/>
              <a:t>If 50,000 contacts were exported from the legacy system we should have 50,000 contacts added to SFDC (subtract duplicates).  The data load team can provide this information.  Reports can also be created for this validation.</a:t>
            </a:r>
          </a:p>
          <a:p>
            <a:r>
              <a:rPr lang="en-US" b="1" dirty="0"/>
              <a:t>Error Handling Review:</a:t>
            </a:r>
            <a:r>
              <a:rPr lang="en-US" dirty="0"/>
              <a:t> Validate that any errors during the migration are identified, investigated, and their disposition agreed. – Business Users May be Required.</a:t>
            </a:r>
          </a:p>
          <a:p>
            <a:pPr lvl="1"/>
            <a:r>
              <a:rPr lang="en-US" dirty="0"/>
              <a:t>Ensure adequate (verbose) Error Logging supports error investigation</a:t>
            </a:r>
          </a:p>
          <a:p>
            <a:pPr lvl="1"/>
            <a:r>
              <a:rPr lang="en-US" dirty="0"/>
              <a:t>Errors can be Informational (This is what happened but no need to worry)</a:t>
            </a:r>
          </a:p>
          <a:p>
            <a:pPr lvl="1"/>
            <a:r>
              <a:rPr lang="en-US" dirty="0"/>
              <a:t>Warning (these warning messages were generated)</a:t>
            </a:r>
          </a:p>
          <a:p>
            <a:pPr lvl="1"/>
            <a:r>
              <a:rPr lang="en-US" dirty="0"/>
              <a:t>Fail (the data failed to migrate)</a:t>
            </a:r>
          </a:p>
          <a:p>
            <a:pPr marL="171450" indent="-171450">
              <a:buFont typeface="Arial" panose="020B0604020202020204" pitchFamily="34" charset="0"/>
              <a:buChar char="•"/>
            </a:pPr>
            <a:endParaRPr lang="en-US" sz="1400" dirty="0"/>
          </a:p>
        </p:txBody>
      </p:sp>
      <p:sp>
        <p:nvSpPr>
          <p:cNvPr id="5" name="Title 9">
            <a:extLst>
              <a:ext uri="{FF2B5EF4-FFF2-40B4-BE49-F238E27FC236}">
                <a16:creationId xmlns:a16="http://schemas.microsoft.com/office/drawing/2014/main" id="{567A4B4B-ECD3-4EE3-B8B0-E9F14DB86184}"/>
              </a:ext>
            </a:extLst>
          </p:cNvPr>
          <p:cNvSpPr txBox="1">
            <a:spLocks/>
          </p:cNvSpPr>
          <p:nvPr/>
        </p:nvSpPr>
        <p:spPr bwMode="gray">
          <a:xfrm>
            <a:off x="376237" y="317499"/>
            <a:ext cx="8391525"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b="1" dirty="0"/>
              <a:t>Functional Testing areas to Consider</a:t>
            </a:r>
          </a:p>
        </p:txBody>
      </p:sp>
    </p:spTree>
    <p:extLst>
      <p:ext uri="{BB962C8B-B14F-4D97-AF65-F5344CB8AC3E}">
        <p14:creationId xmlns:p14="http://schemas.microsoft.com/office/powerpoint/2010/main" val="2097517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E4D9930C-4486-4C41-B336-FC03417B0667}" vid="{BB8DE42E-1606-48F6-9198-A457DEBCA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465" ma:contentTypeDescription="Create a new Document" ma:contentTypeScope="" ma:versionID="aeeed5dbca77bfd49f4af07ab5d9ef94">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0decc36a5c9104f5115239ea1cdcbfb2"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element ref="ns2:KA_x0020_Resource" minOccurs="0"/>
                <xsd:element ref="ns2:Designated_x0020_QA" minOccurs="0"/>
                <xsd:element ref="ns2:KAMActivity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ma:readOnly="false">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ma:displayName="Business Title" ma:indexed="true" ma:internalName="BusinessTitle" ma:readOnly="false">
      <xsd:simpleType>
        <xsd:restriction base="dms:Text"/>
      </xsd:simpleType>
    </xsd:element>
    <xsd:element name="ContentDate" ma:index="54" ma:displayName="Content Date" ma:format="DateOnly" ma:indexed="true" ma:internalName="ContentDate" ma:readOnly="false">
      <xsd:simpleType>
        <xsd:restriction base="dms:DateTime"/>
      </xsd:simpleType>
    </xsd:element>
    <xsd:element name="KA_x0020_Resource" ma:index="69" nillable="true" ma:displayName="KA Resource" ma:description="Identifies the details of the KA Resource alligned" ma:internalName="KA_x0020_Resource">
      <xsd:simpleType>
        <xsd:restriction base="dms:Text">
          <xsd:maxLength value="255"/>
        </xsd:restriction>
      </xsd:simpleType>
    </xsd:element>
    <xsd:element name="Designated_x0020_QA" ma:index="70" nillable="true" ma:displayName="Designated QA" ma:internalName="Designated_x0020_QA">
      <xsd:simpleType>
        <xsd:restriction base="dms:Text">
          <xsd:maxLength value="255"/>
        </xsd:restriction>
      </xsd:simpleType>
    </xsd:element>
    <xsd:element name="KAMActivityId" ma:index="71" nillable="true" ma:displayName="KAM Activity Id" ma:internalName="KAMActivityId">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Mohapatra, Ankita</DisplayName>
        <AccountId>355974</AccountId>
        <AccountType/>
      </UserInfo>
      <UserInfo>
        <DisplayName>Jalaluddin, Syed</DisplayName>
        <AccountId>317929</AccountId>
        <AccountType/>
      </UserInfo>
      <UserInfo>
        <DisplayName>Wankhede, Samruddhi Vinayak</DisplayName>
        <AccountId>379363</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Salesforce data testing guide for migration of the legacy system to the new system with minimal disruptions, high data integrity and no loss of data.</Abstract>
    <DescriptionHTML xmlns="http://schemas.microsoft.com/sharepoint/v3" xsi:nil="true"/>
    <Global_x0020_Internal_x0020_ServiceTaxHTField0 xmlns="7AF0C9C1-571A-469E-93FE-640E88AEF1EC">
      <Terms xmlns="http://schemas.microsoft.com/office/infopath/2007/PartnerControls"/>
    </Global_x0020_Internal_x0020_ServiceTaxHTField0>
    <KA_x0020_Resource xmlns="513ae4d5-443f-4bc1-9f25-8f68dc5aa0c0" xsi:nil="true"/>
    <ContentDate xmlns="513ae4d5-443f-4bc1-9f25-8f68dc5aa0c0">2020-02-28T00:00:00+00:00</ContentDate>
    <KAMActivityId xmlns="513ae4d5-443f-4bc1-9f25-8f68dc5aa0c0" xsi:nil="tru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United States:Learning:Performance Support Material:Reference Guide</TermName>
          <TermId xmlns="http://schemas.microsoft.com/office/infopath/2007/PartnerControls">84a6d0cd-7089-43c2-ba0c-beda00afbf0b</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Internal Use Only unless granted permission by content owner (IPCO Alternative Use Restriction)</TermName>
          <TermId xmlns="http://schemas.microsoft.com/office/infopath/2007/PartnerControls">f38bdcd6-352a-4923-92e5-9a710e71be95</TermId>
        </TermInfo>
      </Terms>
    </IPCO_x0020_DesignationTaxHTField0>
    <BusinessTitle xmlns="513ae4d5-443f-4bc1-9f25-8f68dc5aa0c0">A Guide on Salesforce Data Testing</BusinessTitle>
    <Primary_x0020_Local_x0020_IndustTaxHTField0 xmlns="83DDB362-4C05-4E52-A8D9-EF2F47978B8D">
      <Terms xmlns="http://schemas.microsoft.com/office/infopath/2007/PartnerControls"/>
    </Primary_x0020_Local_x0020_IndustTaxHTField0>
    <Author_entered xmlns="http://schemas.microsoft.com/sharepoint/v3" xsi:nil="true"/>
    <Contributor xmlns="http://schemas.microsoft.com/sharepoint/v3">
      <UserInfo>
        <DisplayName>Mukherjee, Sulagna</DisplayName>
        <AccountId>227789</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Learning:Performance Support Material:Reference Guide</TermName>
          <TermId xmlns="http://schemas.microsoft.com/office/infopath/2007/PartnerControls">97234011-a5ae-40c7-8c1b-ad23d95becdf</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Consulting:Core Business Operations:Systems Engineering:Service Delivery Optimization</TermName>
          <TermId xmlns="http://schemas.microsoft.com/office/infopath/2007/PartnerControls">aa1736df-bbd5-4d05-bb01-cd9bd2de4256</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Designated_x0020_QA xmlns="513ae4d5-443f-4bc1-9f25-8f68dc5aa0c0" xsi:nil="true"/>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16</Value>
      <Value>592</Value>
      <Value>14519</Value>
      <Value>14563</Value>
      <Value>17707</Value>
      <Value>17179</Value>
      <Value>14511</Value>
      <Value>531</Value>
      <Value>375</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(Region):United States (MF):United States</TermName>
          <TermId xmlns="http://schemas.microsoft.com/office/infopath/2007/PartnerControls">8cb0099f-1dbf-4b3c-9b7f-d98051a79fa3</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United States:Consulting:Core Business Operations:Systems Engineering:Service Delivery Optimization</TermName>
          <TermId xmlns="http://schemas.microsoft.com/office/infopath/2007/PartnerControls">6df0e2fd-f83d-4524-afa5-0e5ef489fc81</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BE5A118-C555-46D3-9AD8-448D575A34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FF9FC3-95D2-4A7B-8BD3-9B552DC9E0ED}">
  <ds:schemaRefs>
    <ds:schemaRef ds:uri="http://schemas.microsoft.com/office/2006/metadata/properties"/>
    <ds:schemaRef ds:uri="http://schemas.microsoft.com/office/infopath/2007/PartnerControls"/>
    <ds:schemaRef ds:uri="http://schemas.microsoft.com/sharepoint/v3"/>
    <ds:schemaRef ds:uri="7AF0C9C1-571A-469E-93FE-640E88AEF1EC"/>
    <ds:schemaRef ds:uri="513ae4d5-443f-4bc1-9f25-8f68dc5aa0c0"/>
    <ds:schemaRef ds:uri="8DD08C88-CC4C-4D35-9129-A70DAA36BE5E"/>
    <ds:schemaRef ds:uri="a3273937-55e7-450c-ac1f-0f7de532f690"/>
    <ds:schemaRef ds:uri="83DDB362-4C05-4E52-A8D9-EF2F47978B8D"/>
    <ds:schemaRef ds:uri="0DBE4740-AD0E-4EAB-9055-8EB1C48284D9"/>
    <ds:schemaRef ds:uri="7D1768DD-F29E-4DC2-9191-F2636B9FA92C"/>
    <ds:schemaRef ds:uri="5A51C775-C49C-428B-8C1E-2F89178D00F4"/>
    <ds:schemaRef ds:uri="39C40E9B-856B-46A7-8793-65A6FC1828D8"/>
    <ds:schemaRef ds:uri="546D9DE3-080E-4EC6-B7DD-508C11F603C7"/>
    <ds:schemaRef ds:uri="994E32D3-2E21-4611-87E1-D68FC0813440"/>
    <ds:schemaRef ds:uri="3A0186DE-B11E-4A29-9C82-428D45BCA71F"/>
  </ds:schemaRefs>
</ds:datastoreItem>
</file>

<file path=customXml/itemProps3.xml><?xml version="1.0" encoding="utf-8"?>
<ds:datastoreItem xmlns:ds="http://schemas.openxmlformats.org/officeDocument/2006/customXml" ds:itemID="{1914BB0F-CE09-4D15-BC00-45E028FA8920}">
  <ds:schemaRefs>
    <ds:schemaRef ds:uri="http://schemas.microsoft.com/sharepoint/v3/contenttype/forms"/>
  </ds:schemaRefs>
</ds:datastoreItem>
</file>

<file path=customXml/itemProps4.xml><?xml version="1.0" encoding="utf-8"?>
<ds:datastoreItem xmlns:ds="http://schemas.openxmlformats.org/officeDocument/2006/customXml" ds:itemID="{77D55530-B351-41F5-93FC-AAC14C30C1A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Deloitte_4_3_Onscreen_US</Template>
  <TotalTime>0</TotalTime>
  <Words>1189</Words>
  <Application>Microsoft Office PowerPoint</Application>
  <PresentationFormat>On-screen Show (4:3)</PresentationFormat>
  <Paragraphs>186</Paragraphs>
  <Slides>20</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Verdana</vt:lpstr>
      <vt:lpstr>Wingdings</vt:lpstr>
      <vt:lpstr>Deloitte 16_9 onscreen</vt:lpstr>
      <vt:lpstr>think-cell Slide</vt:lpstr>
      <vt:lpstr>Salesforce Data Testing</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Salesforce Data Loading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2020-04-28T12:00:00Z</dcterms:created>
  <dcterms:modified xsi:type="dcterms:W3CDTF">2020-07-24T04:41:47Z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Local Content Type">
    <vt:lpwstr>14563;#United States:Learning:Performance Support Material:Reference Guide|84a6d0cd-7089-43c2-ba0c-beda00afbf0b</vt:lpwstr>
  </property>
  <property fmtid="{D5CDD505-2E9C-101B-9397-08002B2CF9AE}" pid="4" name="Primary Local Client">
    <vt:lpwstr>17707;#United States:Consulting:Core Business Operations:Systems Engineering:Service Delivery Optimization|6df0e2fd-f83d-4524-afa5-0e5ef489fc81</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17179;#Consulting:Core Business Operations:Systems Engineering:Service Delivery Optimization|aa1736df-bbd5-4d05-bb01-cd9bd2de4256</vt:lpwstr>
  </property>
  <property fmtid="{D5CDD505-2E9C-101B-9397-08002B2CF9AE}" pid="12" name="Secondary Global Indu">
    <vt:lpwstr/>
  </property>
  <property fmtid="{D5CDD505-2E9C-101B-9397-08002B2CF9AE}" pid="13" name="Secondary Global Clie">
    <vt:lpwstr/>
  </property>
  <property fmtid="{D5CDD505-2E9C-101B-9397-08002B2CF9AE}" pid="14" name="Primary Global Indust">
    <vt:lpwstr/>
  </property>
  <property fmtid="{D5CDD505-2E9C-101B-9397-08002B2CF9AE}" pid="15" name="Global Content Type">
    <vt:lpwstr>592;#Learning:Performance Support Material:Reference Guide|97234011-a5ae-40c7-8c1b-ad23d95becdf</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
  </property>
  <property fmtid="{D5CDD505-2E9C-101B-9397-08002B2CF9AE}" pid="19" name="IPCO Designation">
    <vt:lpwstr>531;#Internal Use Only unless granted permission by content owner (IPCO Alternative Use Restriction)|f38bdcd6-352a-4923-92e5-9a710e71be95</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ies>
</file>