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5"/>
  </p:notesMasterIdLst>
  <p:handoutMasterIdLst>
    <p:handoutMasterId r:id="rId26"/>
  </p:handoutMasterIdLst>
  <p:sldIdLst>
    <p:sldId id="413" r:id="rId2"/>
    <p:sldId id="263" r:id="rId3"/>
    <p:sldId id="511" r:id="rId4"/>
    <p:sldId id="528" r:id="rId5"/>
    <p:sldId id="513" r:id="rId6"/>
    <p:sldId id="497" r:id="rId7"/>
    <p:sldId id="515" r:id="rId8"/>
    <p:sldId id="518" r:id="rId9"/>
    <p:sldId id="520" r:id="rId10"/>
    <p:sldId id="521" r:id="rId11"/>
    <p:sldId id="508" r:id="rId12"/>
    <p:sldId id="519" r:id="rId13"/>
    <p:sldId id="481" r:id="rId14"/>
    <p:sldId id="522" r:id="rId15"/>
    <p:sldId id="531" r:id="rId16"/>
    <p:sldId id="533" r:id="rId17"/>
    <p:sldId id="534" r:id="rId18"/>
    <p:sldId id="524" r:id="rId19"/>
    <p:sldId id="525" r:id="rId20"/>
    <p:sldId id="500" r:id="rId21"/>
    <p:sldId id="526" r:id="rId22"/>
    <p:sldId id="535" r:id="rId23"/>
    <p:sldId id="527" r:id="rId24"/>
  </p:sldIdLst>
  <p:sldSz cx="12192000" cy="6858000"/>
  <p:notesSz cx="7315200" cy="9601200"/>
  <p:custDataLst>
    <p:tags r:id="rId27"/>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440" userDrawn="1">
          <p15:clr>
            <a:srgbClr val="A4A3A4"/>
          </p15:clr>
        </p15:guide>
        <p15:guide id="13" orient="horz" pos="2568" userDrawn="1">
          <p15:clr>
            <a:srgbClr val="A4A3A4"/>
          </p15:clr>
        </p15:guide>
        <p15:guide id="14" orient="horz" pos="3370" userDrawn="1">
          <p15:clr>
            <a:srgbClr val="A4A3A4"/>
          </p15:clr>
        </p15:guide>
        <p15:guide id="15" orient="horz" pos="3589" userDrawn="1">
          <p15:clr>
            <a:srgbClr val="A4A3A4"/>
          </p15:clr>
        </p15:guide>
        <p15:guide id="16" pos="4224"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der Kuur, Cindy K" initials="CV" lastIdx="7" clrIdx="0">
    <p:extLst>
      <p:ext uri="{19B8F6BF-5375-455C-9EA6-DF929625EA0E}">
        <p15:presenceInfo xmlns:p15="http://schemas.microsoft.com/office/powerpoint/2012/main" userId="Vander Kuur, Cindy K" providerId="None"/>
      </p:ext>
    </p:extLst>
  </p:cmAuthor>
  <p:cmAuthor id="2" name="Dev M.D, Ashwija" initials="DMA" lastIdx="1" clrIdx="1">
    <p:extLst>
      <p:ext uri="{19B8F6BF-5375-455C-9EA6-DF929625EA0E}">
        <p15:presenceInfo xmlns:p15="http://schemas.microsoft.com/office/powerpoint/2012/main" userId="S-1-5-21-238447276-1040861923-1850952788-19445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51" autoAdjust="0"/>
    <p:restoredTop sz="93817" autoAdjust="0"/>
  </p:normalViewPr>
  <p:slideViewPr>
    <p:cSldViewPr snapToGrid="0" showGuides="1">
      <p:cViewPr varScale="1">
        <p:scale>
          <a:sx n="64" d="100"/>
          <a:sy n="64" d="100"/>
        </p:scale>
        <p:origin x="452" y="40"/>
      </p:cViewPr>
      <p:guideLst>
        <p:guide/>
        <p:guide orient="horz" pos="2047"/>
        <p:guide orient="horz" pos="1440"/>
        <p:guide orient="horz" pos="2568"/>
        <p:guide orient="horz" pos="3370"/>
        <p:guide orient="horz" pos="3589"/>
        <p:guide pos="4224"/>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38" d="100"/>
        <a:sy n="38" d="100"/>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9/17/2020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9/17/2020</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8192397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9"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8"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dirty="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2783079461"/>
      </p:ext>
    </p:extLst>
  </p:cSld>
  <p:clrMapOvr>
    <a:masterClrMapping/>
  </p:clrMapOvr>
  <p:transition>
    <p:fade/>
  </p:transition>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dirty="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dirty="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dirty="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121222021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dirty="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dirty="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dirty="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aseCode"/>
          <p:cNvSpPr txBox="1"/>
          <p:nvPr userDrawn="1"/>
        </p:nvSpPr>
        <p:spPr>
          <a:xfrm>
            <a:off x="-507252" y="6405498"/>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527611538"/>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dirty="0"/>
              <a:t>Edit Master text styles</a:t>
            </a:r>
          </a:p>
        </p:txBody>
      </p:sp>
      <p:sp>
        <p:nvSpPr>
          <p:cNvPr id="12"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S</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7"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hasCustomPrompt="1"/>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dirty="0"/>
              <a:t>                        THANK YOU</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endParaRPr lang="en-US" noProof="0" dirty="0"/>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endParaRPr lang="en-US" sz="650" noProof="0" dirty="0">
              <a:solidFill>
                <a:schemeClr val="bg1"/>
              </a:solidFill>
            </a:endParaRP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3"/>
            </p:custDataLst>
            <p:extLst>
              <p:ext uri="{D42A27DB-BD31-4B8C-83A1-F6EECF244321}">
                <p14:modId xmlns:p14="http://schemas.microsoft.com/office/powerpoint/2010/main" val="1616855049"/>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846" name="think-cell Slide" r:id="rId44" imgW="270" imgH="270" progId="TCLayout.ActiveDocument.1">
                  <p:embed/>
                </p:oleObj>
              </mc:Choice>
              <mc:Fallback>
                <p:oleObj name="think-cell Slide" r:id="rId44" imgW="270" imgH="270" progId="TCLayout.ActiveDocument.1">
                  <p:embed/>
                  <p:pic>
                    <p:nvPicPr>
                      <p:cNvPr id="0" name=""/>
                      <p:cNvPicPr/>
                      <p:nvPr/>
                    </p:nvPicPr>
                    <p:blipFill>
                      <a:blip r:embed="rId45"/>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Copyright"/>
          <p:cNvSpPr txBox="1"/>
          <p:nvPr userDrawn="1"/>
        </p:nvSpPr>
        <p:spPr>
          <a:xfrm>
            <a:off x="469900" y="6477000"/>
            <a:ext cx="5355167"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r>
              <a:rPr lang="en-US" sz="650" b="0" noProof="0" dirty="0">
                <a:solidFill>
                  <a:schemeClr val="tx1"/>
                </a:solidFill>
                <a:latin typeface="+mn-lt"/>
              </a:rPr>
              <a:t>Copyright © 2017 Deloitte Development LLC. All rights reserved.</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5" r:id="rId3"/>
    <p:sldLayoutId id="2147483756"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8" r:id="rId24"/>
    <p:sldLayoutId id="2147483715" r:id="rId25"/>
    <p:sldLayoutId id="2147483716" r:id="rId26"/>
    <p:sldLayoutId id="2147483717"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hyperlink" Target="https://www.salesforce.com/blog/2013/08/new-salesforce-performance-edition-.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0150" y="1530450"/>
            <a:ext cx="3780000" cy="3780000"/>
          </a:xfrm>
        </p:spPr>
        <p:txBody>
          <a:bodyPr/>
          <a:lstStyle/>
          <a:p>
            <a:r>
              <a:rPr lang="en-US" dirty="0"/>
              <a:t>Salesforce Testing Concepts</a:t>
            </a:r>
          </a:p>
        </p:txBody>
      </p:sp>
      <p:sp>
        <p:nvSpPr>
          <p:cNvPr id="3" name="Subtitle 2"/>
          <p:cNvSpPr>
            <a:spLocks noGrp="1"/>
          </p:cNvSpPr>
          <p:nvPr>
            <p:ph type="subTitle" idx="1"/>
          </p:nvPr>
        </p:nvSpPr>
        <p:spPr/>
        <p:txBody>
          <a:bodyPr/>
          <a:lstStyle/>
          <a:p>
            <a:r>
              <a:rPr lang="en-US" dirty="0"/>
              <a:t>SALESFORCE TESTING CONCEPTS</a:t>
            </a:r>
          </a:p>
        </p:txBody>
      </p:sp>
      <p:sp>
        <p:nvSpPr>
          <p:cNvPr id="4" name="Text Placeholder 3"/>
          <p:cNvSpPr>
            <a:spLocks noGrp="1"/>
          </p:cNvSpPr>
          <p:nvPr>
            <p:ph type="body" sz="quarter" idx="10"/>
          </p:nvPr>
        </p:nvSpPr>
        <p:spPr/>
        <p:txBody>
          <a:bodyPr/>
          <a:lstStyle/>
          <a:p>
            <a:r>
              <a:rPr lang="en-US" sz="1000" dirty="0"/>
              <a:t>Author: ASHWIJA DEV M.D</a:t>
            </a:r>
          </a:p>
          <a:p>
            <a:r>
              <a:rPr lang="en-US" sz="1000" dirty="0"/>
              <a:t>Date: 09/10/2019</a:t>
            </a:r>
          </a:p>
        </p:txBody>
      </p:sp>
    </p:spTree>
    <p:extLst>
      <p:ext uri="{BB962C8B-B14F-4D97-AF65-F5344CB8AC3E}">
        <p14:creationId xmlns:p14="http://schemas.microsoft.com/office/powerpoint/2010/main" val="49014524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D2907F-1FE1-4BC1-8CB0-9870C4D8A98B}"/>
              </a:ext>
            </a:extLst>
          </p:cNvPr>
          <p:cNvSpPr>
            <a:spLocks noGrp="1"/>
          </p:cNvSpPr>
          <p:nvPr>
            <p:ph type="body" sz="quarter" idx="10"/>
          </p:nvPr>
        </p:nvSpPr>
        <p:spPr>
          <a:xfrm>
            <a:off x="469900" y="94269"/>
            <a:ext cx="11722100" cy="6204932"/>
          </a:xfrm>
        </p:spPr>
        <p:txBody>
          <a:bodyPr/>
          <a:lstStyle/>
          <a:p>
            <a:endParaRPr lang="en-US" sz="1200" dirty="0"/>
          </a:p>
          <a:p>
            <a:endParaRPr lang="en-US" sz="1200" dirty="0"/>
          </a:p>
        </p:txBody>
      </p:sp>
      <p:sp>
        <p:nvSpPr>
          <p:cNvPr id="3" name="TextBox 2">
            <a:extLst>
              <a:ext uri="{FF2B5EF4-FFF2-40B4-BE49-F238E27FC236}">
                <a16:creationId xmlns:a16="http://schemas.microsoft.com/office/drawing/2014/main" id="{7D01C328-0A98-43BD-903B-6F56E4FF3CBE}"/>
              </a:ext>
            </a:extLst>
          </p:cNvPr>
          <p:cNvSpPr txBox="1"/>
          <p:nvPr/>
        </p:nvSpPr>
        <p:spPr bwMode="gray">
          <a:xfrm>
            <a:off x="469900" y="301658"/>
            <a:ext cx="10246936" cy="5959836"/>
          </a:xfrm>
          <a:prstGeom prst="rect">
            <a:avLst/>
          </a:prstGeom>
        </p:spPr>
        <p:txBody>
          <a:bodyPr wrap="square" lIns="0" rIns="0" rtlCol="0" anchor="t" anchorCtr="0">
            <a:normAutofit/>
          </a:bodyPr>
          <a:lstStyle/>
          <a:p>
            <a:pPr>
              <a:defRPr/>
            </a:pPr>
            <a:r>
              <a:rPr lang="en-US" altLang="en-US" sz="2000" b="1" dirty="0">
                <a:latin typeface="+mj-lt"/>
              </a:rPr>
              <a:t>Roles and Responsibilities of a Salesforce Tester</a:t>
            </a:r>
          </a:p>
          <a:p>
            <a:pPr>
              <a:defRPr/>
            </a:pPr>
            <a:endParaRPr lang="en-US" sz="2000" b="1" dirty="0">
              <a:latin typeface="+mj-lt"/>
            </a:endParaRPr>
          </a:p>
          <a:p>
            <a:endParaRPr lang="en-US" sz="2000" b="1" dirty="0"/>
          </a:p>
        </p:txBody>
      </p:sp>
      <p:pic>
        <p:nvPicPr>
          <p:cNvPr id="5" name="Picture 4">
            <a:extLst>
              <a:ext uri="{FF2B5EF4-FFF2-40B4-BE49-F238E27FC236}">
                <a16:creationId xmlns:a16="http://schemas.microsoft.com/office/drawing/2014/main" id="{595AE0BA-37CE-4AB8-B21C-5ACCD99E1045}"/>
              </a:ext>
            </a:extLst>
          </p:cNvPr>
          <p:cNvPicPr>
            <a:picLocks noChangeAspect="1"/>
          </p:cNvPicPr>
          <p:nvPr/>
        </p:nvPicPr>
        <p:blipFill>
          <a:blip r:embed="rId2"/>
          <a:stretch>
            <a:fillRect/>
          </a:stretch>
        </p:blipFill>
        <p:spPr>
          <a:xfrm>
            <a:off x="469900" y="805071"/>
            <a:ext cx="10324856" cy="5267738"/>
          </a:xfrm>
          <a:prstGeom prst="rect">
            <a:avLst/>
          </a:prstGeom>
        </p:spPr>
      </p:pic>
    </p:spTree>
    <p:extLst>
      <p:ext uri="{BB962C8B-B14F-4D97-AF65-F5344CB8AC3E}">
        <p14:creationId xmlns:p14="http://schemas.microsoft.com/office/powerpoint/2010/main" val="141591747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D2907F-1FE1-4BC1-8CB0-9870C4D8A98B}"/>
              </a:ext>
            </a:extLst>
          </p:cNvPr>
          <p:cNvSpPr>
            <a:spLocks noGrp="1"/>
          </p:cNvSpPr>
          <p:nvPr>
            <p:ph type="body" sz="quarter" idx="10"/>
          </p:nvPr>
        </p:nvSpPr>
        <p:spPr>
          <a:xfrm>
            <a:off x="469900" y="94269"/>
            <a:ext cx="11722100" cy="6204932"/>
          </a:xfrm>
        </p:spPr>
        <p:txBody>
          <a:bodyPr/>
          <a:lstStyle/>
          <a:p>
            <a:endParaRPr lang="en-US" sz="1200" dirty="0"/>
          </a:p>
          <a:p>
            <a:endParaRPr lang="en-US" sz="1200" dirty="0"/>
          </a:p>
          <a:p>
            <a:endParaRPr lang="en-US" sz="1200" dirty="0"/>
          </a:p>
        </p:txBody>
      </p:sp>
      <p:sp>
        <p:nvSpPr>
          <p:cNvPr id="3" name="TextBox 2">
            <a:extLst>
              <a:ext uri="{FF2B5EF4-FFF2-40B4-BE49-F238E27FC236}">
                <a16:creationId xmlns:a16="http://schemas.microsoft.com/office/drawing/2014/main" id="{7D01C328-0A98-43BD-903B-6F56E4FF3CBE}"/>
              </a:ext>
            </a:extLst>
          </p:cNvPr>
          <p:cNvSpPr txBox="1"/>
          <p:nvPr/>
        </p:nvSpPr>
        <p:spPr bwMode="gray">
          <a:xfrm>
            <a:off x="469899" y="357809"/>
            <a:ext cx="10174909" cy="5903684"/>
          </a:xfrm>
          <a:prstGeom prst="rect">
            <a:avLst/>
          </a:prstGeom>
        </p:spPr>
        <p:txBody>
          <a:bodyPr wrap="square" lIns="0" rIns="0" rtlCol="0" anchor="t" anchorCtr="0">
            <a:normAutofit/>
          </a:bodyPr>
          <a:lstStyle/>
          <a:p>
            <a:pPr marL="342900" indent="-342900" algn="just">
              <a:buFont typeface="Wingdings" panose="05000000000000000000" pitchFamily="2" charset="2"/>
              <a:buChar char="Ø"/>
            </a:pPr>
            <a:r>
              <a:rPr lang="en-US" altLang="en-US" sz="1600" dirty="0"/>
              <a:t>A tester needs to have clear communication with the development team, to understand the customizable features that are being built into Salesforce.</a:t>
            </a:r>
          </a:p>
          <a:p>
            <a:pPr marL="342900" indent="-342900" algn="just">
              <a:buFont typeface="Wingdings" panose="05000000000000000000" pitchFamily="2" charset="2"/>
              <a:buChar char="Ø"/>
            </a:pPr>
            <a:endParaRPr lang="en-US" altLang="en-US" sz="1600" dirty="0"/>
          </a:p>
          <a:p>
            <a:pPr marL="342900" indent="-342900" algn="just">
              <a:buFont typeface="Wingdings" panose="05000000000000000000" pitchFamily="2" charset="2"/>
              <a:buChar char="Ø"/>
            </a:pPr>
            <a:r>
              <a:rPr lang="en-US" altLang="en-US" sz="1600" dirty="0"/>
              <a:t>The tester needs to coordinate with the business whenever required as the requirement document for Salesforce is usually complex to understand and requires a lot of effort to be understandable by the testers.</a:t>
            </a:r>
          </a:p>
          <a:p>
            <a:pPr marL="342900" indent="-342900" algn="just">
              <a:buFont typeface="Wingdings" panose="05000000000000000000" pitchFamily="2" charset="2"/>
              <a:buChar char="Ø"/>
            </a:pPr>
            <a:endParaRPr lang="en-US" altLang="en-US" sz="1600" dirty="0"/>
          </a:p>
          <a:p>
            <a:pPr marL="342900" indent="-342900" algn="just">
              <a:buFont typeface="Wingdings" panose="05000000000000000000" pitchFamily="2" charset="2"/>
              <a:buChar char="Ø"/>
            </a:pPr>
            <a:r>
              <a:rPr lang="en-US" altLang="en-US" sz="1600" dirty="0"/>
              <a:t>The tester needs to make sure that the code coverage does not go below 75% as per the standard Salesforce rule.</a:t>
            </a:r>
          </a:p>
          <a:p>
            <a:pPr marL="342900" indent="-342900" algn="just">
              <a:buFont typeface="Wingdings" panose="05000000000000000000" pitchFamily="2" charset="2"/>
              <a:buChar char="Ø"/>
            </a:pPr>
            <a:endParaRPr lang="en-US" altLang="en-US" sz="1600" dirty="0"/>
          </a:p>
          <a:p>
            <a:pPr marL="342900" indent="-342900" algn="just">
              <a:buFont typeface="Wingdings" panose="05000000000000000000" pitchFamily="2" charset="2"/>
              <a:buChar char="Ø"/>
            </a:pPr>
            <a:r>
              <a:rPr lang="en-US" altLang="en-US" sz="1600" dirty="0"/>
              <a:t>The tester needs to conduct role-based testing to ensure the consistency of data with various user roles.</a:t>
            </a:r>
          </a:p>
          <a:p>
            <a:pPr marL="342900" indent="-342900" algn="just">
              <a:buFont typeface="Wingdings" panose="05000000000000000000" pitchFamily="2" charset="2"/>
              <a:buChar char="Ø"/>
            </a:pPr>
            <a:endParaRPr lang="en-US" altLang="en-US" sz="1600" dirty="0"/>
          </a:p>
          <a:p>
            <a:pPr marL="342900" indent="-342900" algn="just">
              <a:buFont typeface="Wingdings" panose="05000000000000000000" pitchFamily="2" charset="2"/>
              <a:buChar char="Ø"/>
            </a:pPr>
            <a:r>
              <a:rPr lang="en-US" altLang="en-US" sz="1600" dirty="0"/>
              <a:t>The tester needs to perform compatibility testing of the third-party applications integrated with Salesforce if any.</a:t>
            </a:r>
          </a:p>
          <a:p>
            <a:pPr marL="342900" indent="-342900" algn="just">
              <a:buFont typeface="Wingdings" panose="05000000000000000000" pitchFamily="2" charset="2"/>
              <a:buChar char="Ø"/>
            </a:pPr>
            <a:endParaRPr lang="en-US" altLang="en-US" sz="1600" dirty="0"/>
          </a:p>
          <a:p>
            <a:pPr marL="342900" indent="-342900" algn="just">
              <a:buFont typeface="Wingdings" panose="05000000000000000000" pitchFamily="2" charset="2"/>
              <a:buChar char="Ø"/>
            </a:pPr>
            <a:r>
              <a:rPr lang="en-US" altLang="en-US" sz="1600" dirty="0"/>
              <a:t>A tester needs to be familiar with load testing tools such as JMeter to validate the complex flows that produce inconsistent results in Salesforce.</a:t>
            </a:r>
          </a:p>
          <a:p>
            <a:pPr marL="342900" indent="-342900" algn="just">
              <a:buFont typeface="Wingdings" panose="05000000000000000000" pitchFamily="2" charset="2"/>
              <a:buChar char="Ø"/>
            </a:pPr>
            <a:endParaRPr lang="en-US" altLang="en-US" sz="1600" dirty="0"/>
          </a:p>
          <a:p>
            <a:pPr marL="342900" indent="-342900" algn="just">
              <a:buFont typeface="Wingdings" panose="05000000000000000000" pitchFamily="2" charset="2"/>
              <a:buChar char="Ø"/>
            </a:pPr>
            <a:r>
              <a:rPr lang="en-US" altLang="en-US" sz="1600" dirty="0"/>
              <a:t>A tester needs to be familiar with multiple application flows.</a:t>
            </a:r>
          </a:p>
          <a:p>
            <a:pPr algn="just"/>
            <a:endParaRPr lang="en-US" sz="2000" b="1" dirty="0"/>
          </a:p>
        </p:txBody>
      </p:sp>
    </p:spTree>
    <p:extLst>
      <p:ext uri="{BB962C8B-B14F-4D97-AF65-F5344CB8AC3E}">
        <p14:creationId xmlns:p14="http://schemas.microsoft.com/office/powerpoint/2010/main" val="41651586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D2907F-1FE1-4BC1-8CB0-9870C4D8A98B}"/>
              </a:ext>
            </a:extLst>
          </p:cNvPr>
          <p:cNvSpPr>
            <a:spLocks noGrp="1"/>
          </p:cNvSpPr>
          <p:nvPr>
            <p:ph type="body" sz="quarter" idx="10"/>
          </p:nvPr>
        </p:nvSpPr>
        <p:spPr>
          <a:xfrm>
            <a:off x="469900" y="94269"/>
            <a:ext cx="11722100" cy="6204932"/>
          </a:xfrm>
        </p:spPr>
        <p:txBody>
          <a:bodyPr/>
          <a:lstStyle/>
          <a:p>
            <a:endParaRPr lang="en-US" sz="1200" dirty="0"/>
          </a:p>
          <a:p>
            <a:endParaRPr lang="en-US" sz="1200" dirty="0"/>
          </a:p>
        </p:txBody>
      </p:sp>
      <p:sp>
        <p:nvSpPr>
          <p:cNvPr id="3" name="TextBox 2">
            <a:extLst>
              <a:ext uri="{FF2B5EF4-FFF2-40B4-BE49-F238E27FC236}">
                <a16:creationId xmlns:a16="http://schemas.microsoft.com/office/drawing/2014/main" id="{7D01C328-0A98-43BD-903B-6F56E4FF3CBE}"/>
              </a:ext>
            </a:extLst>
          </p:cNvPr>
          <p:cNvSpPr txBox="1"/>
          <p:nvPr/>
        </p:nvSpPr>
        <p:spPr bwMode="gray">
          <a:xfrm>
            <a:off x="469901" y="288234"/>
            <a:ext cx="10164970" cy="5973259"/>
          </a:xfrm>
          <a:prstGeom prst="rect">
            <a:avLst/>
          </a:prstGeom>
        </p:spPr>
        <p:txBody>
          <a:bodyPr wrap="square" lIns="0" rIns="0" rtlCol="0" anchor="t" anchorCtr="0">
            <a:normAutofit/>
          </a:bodyPr>
          <a:lstStyle/>
          <a:p>
            <a:pPr algn="just"/>
            <a:r>
              <a:rPr lang="en-US" altLang="en-US" sz="2000" b="1" dirty="0">
                <a:latin typeface="+mj-lt"/>
              </a:rPr>
              <a:t>Salesforce Testing Tips</a:t>
            </a:r>
          </a:p>
          <a:p>
            <a:pPr marL="342900" indent="-342900" algn="just">
              <a:buFont typeface="Wingdings" panose="05000000000000000000" pitchFamily="2" charset="2"/>
              <a:buChar char="Ø"/>
            </a:pPr>
            <a:endParaRPr lang="en-US" altLang="en-US" sz="1600" dirty="0"/>
          </a:p>
          <a:p>
            <a:pPr marL="342900" indent="-342900" algn="just">
              <a:buFont typeface="Wingdings" panose="05000000000000000000" pitchFamily="2" charset="2"/>
              <a:buChar char="Ø"/>
            </a:pPr>
            <a:r>
              <a:rPr lang="en-US" altLang="en-US" sz="1600" dirty="0"/>
              <a:t>Testing must include UI testing, functional testing, regression testing, integration testing, system testing and system integration testing.</a:t>
            </a:r>
          </a:p>
          <a:p>
            <a:pPr marL="342900" indent="-342900" algn="just">
              <a:buFont typeface="Wingdings" panose="05000000000000000000" pitchFamily="2" charset="2"/>
              <a:buChar char="Ø"/>
            </a:pPr>
            <a:endParaRPr lang="en-US" altLang="en-US" sz="1600" dirty="0"/>
          </a:p>
          <a:p>
            <a:pPr marL="342900" indent="-342900" algn="just">
              <a:buFont typeface="Wingdings" panose="05000000000000000000" pitchFamily="2" charset="2"/>
              <a:buChar char="Ø"/>
            </a:pPr>
            <a:r>
              <a:rPr lang="en-US" altLang="en-US" sz="1600" dirty="0"/>
              <a:t>A tester needs to be cautious during UI testing as most of the web pages on the Salesforce platform are Visual Force pages.</a:t>
            </a:r>
          </a:p>
          <a:p>
            <a:pPr algn="just"/>
            <a:endParaRPr lang="en-US" altLang="en-US" sz="1600" dirty="0"/>
          </a:p>
          <a:p>
            <a:pPr marL="342900" indent="-342900" algn="just">
              <a:buFont typeface="Wingdings" panose="05000000000000000000" pitchFamily="2" charset="2"/>
              <a:buChar char="Ø"/>
            </a:pPr>
            <a:r>
              <a:rPr lang="en-US" altLang="en-US" sz="1600" dirty="0"/>
              <a:t>The dynamic nature of visual force pages need to be paid special attention as all the elements of a webpage may not be loaded at one go.</a:t>
            </a:r>
          </a:p>
          <a:p>
            <a:pPr marL="342900" indent="-342900" algn="just">
              <a:buFont typeface="Wingdings" panose="05000000000000000000" pitchFamily="2" charset="2"/>
              <a:buChar char="Ø"/>
            </a:pPr>
            <a:endParaRPr lang="en-US" altLang="en-US" sz="1600" dirty="0"/>
          </a:p>
          <a:p>
            <a:pPr marL="342900" indent="-342900" algn="just">
              <a:buFont typeface="Wingdings" panose="05000000000000000000" pitchFamily="2" charset="2"/>
              <a:buChar char="Ø"/>
            </a:pPr>
            <a:r>
              <a:rPr lang="en-US" altLang="en-US" sz="1600" dirty="0"/>
              <a:t>Testers need to create functional flows including positive and negative flows to cover the entire functionality of an application.</a:t>
            </a:r>
          </a:p>
          <a:p>
            <a:pPr marL="342900" indent="-342900" algn="just">
              <a:buFont typeface="Wingdings" panose="05000000000000000000" pitchFamily="2" charset="2"/>
              <a:buChar char="Ø"/>
            </a:pPr>
            <a:endParaRPr lang="en-US" altLang="en-US" sz="1600" dirty="0"/>
          </a:p>
          <a:p>
            <a:pPr marL="342900" indent="-342900" algn="just">
              <a:buFont typeface="Wingdings" panose="05000000000000000000" pitchFamily="2" charset="2"/>
              <a:buChar char="Ø"/>
            </a:pPr>
            <a:r>
              <a:rPr lang="en-US" altLang="en-US" sz="1600" dirty="0"/>
              <a:t>Workflows using various user roles must be constructed and tested.</a:t>
            </a:r>
          </a:p>
          <a:p>
            <a:pPr marL="342900" indent="-342900" algn="just">
              <a:buFont typeface="Wingdings" panose="05000000000000000000" pitchFamily="2" charset="2"/>
              <a:buChar char="Ø"/>
            </a:pPr>
            <a:endParaRPr lang="en-US" altLang="en-US" sz="1600" dirty="0"/>
          </a:p>
          <a:p>
            <a:pPr marL="342900" indent="-342900" algn="just">
              <a:buFont typeface="Wingdings" panose="05000000000000000000" pitchFamily="2" charset="2"/>
              <a:buChar char="Ø"/>
            </a:pPr>
            <a:r>
              <a:rPr lang="en-US" altLang="en-US" sz="1600" dirty="0"/>
              <a:t>Test cases need to be documented using a test management tool like Tracker.</a:t>
            </a:r>
          </a:p>
          <a:p>
            <a:pPr marL="342900" indent="-342900" algn="just">
              <a:buFont typeface="Wingdings" panose="05000000000000000000" pitchFamily="2" charset="2"/>
              <a:buChar char="Ø"/>
            </a:pPr>
            <a:endParaRPr lang="en-US" altLang="en-US" sz="1600" dirty="0"/>
          </a:p>
          <a:p>
            <a:pPr marL="342900" indent="-342900" algn="just">
              <a:buFont typeface="Wingdings" panose="05000000000000000000" pitchFamily="2" charset="2"/>
              <a:buChar char="Ø"/>
            </a:pPr>
            <a:r>
              <a:rPr lang="en-US" altLang="en-US" sz="1600" dirty="0"/>
              <a:t>Test Data needs to be prepared for validating the reports functionality.</a:t>
            </a:r>
          </a:p>
          <a:p>
            <a:pPr marL="285750" indent="-285750" algn="just">
              <a:buFont typeface="Arial" panose="020B0604020202020204" pitchFamily="34" charset="0"/>
              <a:buChar char="•"/>
            </a:pPr>
            <a:endParaRPr lang="en-US" sz="1600" dirty="0">
              <a:solidFill>
                <a:schemeClr val="tx1"/>
              </a:solidFill>
            </a:endParaRPr>
          </a:p>
          <a:p>
            <a:pPr marL="285750" indent="-285750" algn="just">
              <a:buFont typeface="Arial" panose="020B0604020202020204" pitchFamily="34" charset="0"/>
              <a:buChar char="•"/>
            </a:pPr>
            <a:endParaRPr lang="en-US" sz="1600" dirty="0">
              <a:solidFill>
                <a:schemeClr val="tx1"/>
              </a:solidFill>
            </a:endParaRPr>
          </a:p>
        </p:txBody>
      </p:sp>
    </p:spTree>
    <p:extLst>
      <p:ext uri="{BB962C8B-B14F-4D97-AF65-F5344CB8AC3E}">
        <p14:creationId xmlns:p14="http://schemas.microsoft.com/office/powerpoint/2010/main" val="206159552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D2907F-1FE1-4BC1-8CB0-9870C4D8A98B}"/>
              </a:ext>
            </a:extLst>
          </p:cNvPr>
          <p:cNvSpPr>
            <a:spLocks noGrp="1"/>
          </p:cNvSpPr>
          <p:nvPr>
            <p:ph type="body" sz="quarter" idx="10"/>
          </p:nvPr>
        </p:nvSpPr>
        <p:spPr>
          <a:xfrm>
            <a:off x="469900" y="94269"/>
            <a:ext cx="11722100" cy="6204932"/>
          </a:xfrm>
        </p:spPr>
        <p:txBody>
          <a:bodyPr/>
          <a:lstStyle/>
          <a:p>
            <a:endParaRPr lang="en-US" sz="1200" dirty="0"/>
          </a:p>
          <a:p>
            <a:endParaRPr lang="en-US" sz="1200" dirty="0"/>
          </a:p>
        </p:txBody>
      </p:sp>
      <p:sp>
        <p:nvSpPr>
          <p:cNvPr id="3" name="TextBox 2">
            <a:extLst>
              <a:ext uri="{FF2B5EF4-FFF2-40B4-BE49-F238E27FC236}">
                <a16:creationId xmlns:a16="http://schemas.microsoft.com/office/drawing/2014/main" id="{7D01C328-0A98-43BD-903B-6F56E4FF3CBE}"/>
              </a:ext>
            </a:extLst>
          </p:cNvPr>
          <p:cNvSpPr txBox="1"/>
          <p:nvPr/>
        </p:nvSpPr>
        <p:spPr bwMode="gray">
          <a:xfrm>
            <a:off x="469900" y="301658"/>
            <a:ext cx="10246936" cy="5959836"/>
          </a:xfrm>
          <a:prstGeom prst="rect">
            <a:avLst/>
          </a:prstGeom>
        </p:spPr>
        <p:txBody>
          <a:bodyPr wrap="square" lIns="0" rIns="0" rtlCol="0" anchor="t" anchorCtr="0">
            <a:noAutofit/>
          </a:bodyPr>
          <a:lstStyle/>
          <a:p>
            <a:r>
              <a:rPr lang="en-US" altLang="en-US" sz="2000" b="1" dirty="0">
                <a:latin typeface="+mj-lt"/>
              </a:rPr>
              <a:t>Salesforce Exploratory Testing</a:t>
            </a:r>
            <a:endParaRPr lang="en-US" sz="2000" b="1" dirty="0">
              <a:latin typeface="+mj-lt"/>
            </a:endParaRPr>
          </a:p>
        </p:txBody>
      </p:sp>
      <p:pic>
        <p:nvPicPr>
          <p:cNvPr id="4" name="Picture 3">
            <a:extLst>
              <a:ext uri="{FF2B5EF4-FFF2-40B4-BE49-F238E27FC236}">
                <a16:creationId xmlns:a16="http://schemas.microsoft.com/office/drawing/2014/main" id="{726A797E-6733-4BD8-80E2-887AF6641554}"/>
              </a:ext>
            </a:extLst>
          </p:cNvPr>
          <p:cNvPicPr>
            <a:picLocks noChangeAspect="1"/>
          </p:cNvPicPr>
          <p:nvPr/>
        </p:nvPicPr>
        <p:blipFill>
          <a:blip r:embed="rId2"/>
          <a:stretch>
            <a:fillRect/>
          </a:stretch>
        </p:blipFill>
        <p:spPr>
          <a:xfrm>
            <a:off x="469901" y="869762"/>
            <a:ext cx="10164969" cy="5173230"/>
          </a:xfrm>
          <a:prstGeom prst="rect">
            <a:avLst/>
          </a:prstGeom>
        </p:spPr>
      </p:pic>
    </p:spTree>
    <p:extLst>
      <p:ext uri="{BB962C8B-B14F-4D97-AF65-F5344CB8AC3E}">
        <p14:creationId xmlns:p14="http://schemas.microsoft.com/office/powerpoint/2010/main" val="118072635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D2907F-1FE1-4BC1-8CB0-9870C4D8A98B}"/>
              </a:ext>
            </a:extLst>
          </p:cNvPr>
          <p:cNvSpPr>
            <a:spLocks noGrp="1"/>
          </p:cNvSpPr>
          <p:nvPr>
            <p:ph type="body" sz="quarter" idx="10"/>
          </p:nvPr>
        </p:nvSpPr>
        <p:spPr>
          <a:xfrm>
            <a:off x="469900" y="94269"/>
            <a:ext cx="11722100" cy="6204932"/>
          </a:xfrm>
        </p:spPr>
        <p:txBody>
          <a:bodyPr/>
          <a:lstStyle/>
          <a:p>
            <a:endParaRPr lang="en-US" sz="1200" dirty="0"/>
          </a:p>
          <a:p>
            <a:endParaRPr lang="en-US" sz="1200" dirty="0"/>
          </a:p>
        </p:txBody>
      </p:sp>
      <p:sp>
        <p:nvSpPr>
          <p:cNvPr id="3" name="TextBox 2">
            <a:extLst>
              <a:ext uri="{FF2B5EF4-FFF2-40B4-BE49-F238E27FC236}">
                <a16:creationId xmlns:a16="http://schemas.microsoft.com/office/drawing/2014/main" id="{7D01C328-0A98-43BD-903B-6F56E4FF3CBE}"/>
              </a:ext>
            </a:extLst>
          </p:cNvPr>
          <p:cNvSpPr txBox="1"/>
          <p:nvPr/>
        </p:nvSpPr>
        <p:spPr bwMode="gray">
          <a:xfrm>
            <a:off x="469900" y="377686"/>
            <a:ext cx="10164970" cy="5705061"/>
          </a:xfrm>
          <a:prstGeom prst="rect">
            <a:avLst/>
          </a:prstGeom>
        </p:spPr>
        <p:txBody>
          <a:bodyPr wrap="square" lIns="0" rIns="0" rtlCol="0" anchor="t" anchorCtr="0">
            <a:noAutofit/>
          </a:bodyPr>
          <a:lstStyle/>
          <a:p>
            <a:pPr marL="342900" indent="-342900" algn="just">
              <a:buFont typeface="Wingdings" panose="05000000000000000000" pitchFamily="2" charset="2"/>
              <a:buChar char="Ø"/>
            </a:pPr>
            <a:r>
              <a:rPr lang="en-US" altLang="en-US" sz="1600" dirty="0"/>
              <a:t>Testing should involve validating the consistency of data across multiple screens.</a:t>
            </a:r>
          </a:p>
          <a:p>
            <a:pPr marL="285750" indent="-285750" algn="just">
              <a:buFont typeface="Wingdings" panose="05000000000000000000" pitchFamily="2" charset="2"/>
              <a:buChar char="Ø"/>
            </a:pPr>
            <a:endParaRPr lang="en-US" altLang="en-US" sz="1600" dirty="0"/>
          </a:p>
          <a:p>
            <a:pPr marL="342900" indent="-342900" algn="just">
              <a:buFont typeface="Wingdings" panose="05000000000000000000" pitchFamily="2" charset="2"/>
              <a:buChar char="Ø"/>
            </a:pPr>
            <a:r>
              <a:rPr lang="en-US" altLang="en-US" sz="1600" dirty="0"/>
              <a:t>Testing should involve negative test flows, such as deleting the default data generated and validating the behavior of an application.</a:t>
            </a:r>
          </a:p>
          <a:p>
            <a:pPr marL="342900" indent="-342900" algn="just">
              <a:buFont typeface="Wingdings" panose="05000000000000000000" pitchFamily="2" charset="2"/>
              <a:buChar char="Ø"/>
            </a:pPr>
            <a:endParaRPr lang="en-US" altLang="en-US" sz="1600" dirty="0"/>
          </a:p>
          <a:p>
            <a:pPr marL="342900" indent="-342900" algn="just">
              <a:buFont typeface="Wingdings" panose="05000000000000000000" pitchFamily="2" charset="2"/>
              <a:buChar char="Ø"/>
            </a:pPr>
            <a:r>
              <a:rPr lang="en-US" altLang="en-US" sz="1600" dirty="0"/>
              <a:t>Cross browser compatibility testing needs to be performed to ensure if the rendering of data is correct across multiple browsers.</a:t>
            </a:r>
          </a:p>
          <a:p>
            <a:pPr marL="342900" indent="-342900" algn="just">
              <a:buFont typeface="Wingdings" panose="05000000000000000000" pitchFamily="2" charset="2"/>
              <a:buChar char="Ø"/>
            </a:pPr>
            <a:endParaRPr lang="en-US" altLang="en-US" sz="1600" dirty="0"/>
          </a:p>
          <a:p>
            <a:pPr marL="342900" indent="-342900" algn="just">
              <a:buFont typeface="Wingdings" panose="05000000000000000000" pitchFamily="2" charset="2"/>
              <a:buChar char="Ø"/>
            </a:pPr>
            <a:r>
              <a:rPr lang="en-US" altLang="en-US" sz="1600" dirty="0"/>
              <a:t>Testing must include Maximum length validation for each of the editable input fields along with the invalid data validation.</a:t>
            </a:r>
          </a:p>
          <a:p>
            <a:pPr marL="342900" indent="-342900" algn="just">
              <a:buFont typeface="Wingdings" panose="05000000000000000000" pitchFamily="2" charset="2"/>
              <a:buChar char="Ø"/>
            </a:pPr>
            <a:endParaRPr lang="en-US" altLang="en-US" sz="1600" dirty="0"/>
          </a:p>
          <a:p>
            <a:pPr marL="342900" indent="-342900" algn="just">
              <a:buFont typeface="Wingdings" panose="05000000000000000000" pitchFamily="2" charset="2"/>
              <a:buChar char="Ø"/>
            </a:pPr>
            <a:r>
              <a:rPr lang="en-US" altLang="en-US" sz="1600" dirty="0"/>
              <a:t>Testing must also include error message validation when invalid data is passed onto the applications.</a:t>
            </a:r>
          </a:p>
          <a:p>
            <a:pPr algn="just"/>
            <a:endParaRPr lang="en-US" altLang="en-US" sz="1600" dirty="0"/>
          </a:p>
          <a:p>
            <a:pPr marL="342900" indent="-342900" algn="just">
              <a:buFont typeface="Wingdings" panose="05000000000000000000" pitchFamily="2" charset="2"/>
              <a:buChar char="Ø"/>
            </a:pPr>
            <a:r>
              <a:rPr lang="en-US" altLang="en-US" sz="1600" dirty="0"/>
              <a:t>Reports and dashboard testing need to be paid special attention to various test data parameters.</a:t>
            </a:r>
          </a:p>
          <a:p>
            <a:pPr marL="285750" indent="-285750" algn="just">
              <a:buFont typeface="Wingdings" panose="05000000000000000000" pitchFamily="2" charset="2"/>
              <a:buChar char="Ø"/>
            </a:pPr>
            <a:endParaRPr lang="en-US" altLang="en-US" sz="1600" dirty="0"/>
          </a:p>
          <a:p>
            <a:pPr marL="342900" indent="-342900" algn="just">
              <a:buFont typeface="Wingdings" panose="05000000000000000000" pitchFamily="2" charset="2"/>
              <a:buChar char="Ø"/>
            </a:pPr>
            <a:r>
              <a:rPr lang="en-US" altLang="en-US" sz="1600" dirty="0"/>
              <a:t>Testing should include the entire application flow, along with individual functional flows.</a:t>
            </a:r>
          </a:p>
          <a:p>
            <a:pPr marL="342900" indent="-342900" algn="just">
              <a:buFont typeface="Wingdings" panose="05000000000000000000" pitchFamily="2" charset="2"/>
              <a:buChar char="Ø"/>
            </a:pPr>
            <a:endParaRPr lang="en-US" altLang="en-US" sz="1600" dirty="0"/>
          </a:p>
          <a:p>
            <a:pPr marL="342900" indent="-342900" algn="just">
              <a:buFont typeface="Wingdings" panose="05000000000000000000" pitchFamily="2" charset="2"/>
              <a:buChar char="Ø"/>
            </a:pPr>
            <a:r>
              <a:rPr lang="en-US" altLang="en-US" sz="1600" dirty="0"/>
              <a:t>Multiple permutations and combinations of functional flows can be tested for positive and negative testing.</a:t>
            </a:r>
          </a:p>
          <a:p>
            <a:pPr marL="342900" indent="-342900" algn="just">
              <a:buFont typeface="Wingdings" panose="05000000000000000000" pitchFamily="2" charset="2"/>
              <a:buChar char="Ø"/>
            </a:pPr>
            <a:endParaRPr lang="en-US" altLang="en-US" sz="1600" dirty="0"/>
          </a:p>
          <a:p>
            <a:pPr marL="342900" indent="-342900" algn="just">
              <a:buFont typeface="Wingdings" panose="05000000000000000000" pitchFamily="2" charset="2"/>
              <a:buChar char="Ø"/>
            </a:pPr>
            <a:r>
              <a:rPr lang="en-US" altLang="en-US" sz="1600" dirty="0"/>
              <a:t>API testing for integrated third-party applications needs to be performed.</a:t>
            </a:r>
          </a:p>
          <a:p>
            <a:pPr algn="just"/>
            <a:endParaRPr lang="en-US" sz="2000" b="1" dirty="0"/>
          </a:p>
        </p:txBody>
      </p:sp>
    </p:spTree>
    <p:extLst>
      <p:ext uri="{BB962C8B-B14F-4D97-AF65-F5344CB8AC3E}">
        <p14:creationId xmlns:p14="http://schemas.microsoft.com/office/powerpoint/2010/main" val="33741952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D3E0C4-826F-410B-BCA8-BD75A45244C4}"/>
              </a:ext>
            </a:extLst>
          </p:cNvPr>
          <p:cNvSpPr>
            <a:spLocks noGrp="1"/>
          </p:cNvSpPr>
          <p:nvPr>
            <p:ph sz="quarter" idx="10"/>
          </p:nvPr>
        </p:nvSpPr>
        <p:spPr/>
        <p:txBody>
          <a:bodyPr/>
          <a:lstStyle/>
          <a:p>
            <a:pPr marL="342900" indent="-342900" algn="just">
              <a:buFont typeface="Wingdings" panose="05000000000000000000" pitchFamily="2" charset="2"/>
              <a:buChar char="Ø"/>
              <a:defRPr/>
            </a:pPr>
            <a:r>
              <a:rPr lang="en-US" sz="1600" dirty="0"/>
              <a:t>The advantages of cloud platforms like Salesforce are in-time scalability and global availability benefits. There is no extra setup required other than creating performance testing goals and conducting those tests.</a:t>
            </a:r>
          </a:p>
          <a:p>
            <a:pPr marL="342900" indent="-342900" algn="just">
              <a:buFont typeface="Wingdings" panose="05000000000000000000" pitchFamily="2" charset="2"/>
              <a:buChar char="Ø"/>
              <a:defRPr/>
            </a:pPr>
            <a:r>
              <a:rPr lang="en-US" sz="1600" dirty="0"/>
              <a:t>From the UI, identify areas of integration from the external services. The recommended strategy is to test the runtime performance of the application from UI when integrated with services. </a:t>
            </a:r>
          </a:p>
          <a:p>
            <a:pPr marL="342900" indent="-342900" algn="just">
              <a:buFont typeface="Wingdings" panose="05000000000000000000" pitchFamily="2" charset="2"/>
              <a:buChar char="Ø"/>
              <a:defRPr/>
            </a:pPr>
            <a:r>
              <a:rPr lang="en-US" sz="1600" dirty="0"/>
              <a:t>Then, note these Integrations areas as performance test cases. Identify the HTTP method — “GET “or “POST” — that Salesforce is using.</a:t>
            </a:r>
          </a:p>
          <a:p>
            <a:pPr marL="342900" indent="-342900" algn="just">
              <a:buFont typeface="Wingdings" panose="05000000000000000000" pitchFamily="2" charset="2"/>
              <a:buChar char="Ø"/>
              <a:defRPr/>
            </a:pPr>
            <a:endParaRPr lang="en-US" sz="1600" dirty="0"/>
          </a:p>
          <a:p>
            <a:pPr algn="just">
              <a:defRPr/>
            </a:pPr>
            <a:endParaRPr lang="en-US" sz="1600" dirty="0"/>
          </a:p>
          <a:p>
            <a:pPr algn="just"/>
            <a:endParaRPr lang="en-US" dirty="0"/>
          </a:p>
        </p:txBody>
      </p:sp>
      <p:sp>
        <p:nvSpPr>
          <p:cNvPr id="4" name="Text Placeholder 3">
            <a:extLst>
              <a:ext uri="{FF2B5EF4-FFF2-40B4-BE49-F238E27FC236}">
                <a16:creationId xmlns:a16="http://schemas.microsoft.com/office/drawing/2014/main" id="{B75F5964-C316-4602-B041-0C60FEF5BC01}"/>
              </a:ext>
            </a:extLst>
          </p:cNvPr>
          <p:cNvSpPr>
            <a:spLocks noGrp="1"/>
          </p:cNvSpPr>
          <p:nvPr>
            <p:ph type="body" sz="quarter" idx="13"/>
          </p:nvPr>
        </p:nvSpPr>
        <p:spPr/>
        <p:txBody>
          <a:bodyPr/>
          <a:lstStyle/>
          <a:p>
            <a:pPr fontAlgn="base"/>
            <a:r>
              <a:rPr lang="en-US" b="1" dirty="0">
                <a:solidFill>
                  <a:schemeClr val="tx1"/>
                </a:solidFill>
                <a:latin typeface="+mj-lt"/>
                <a:ea typeface="+mj-ea"/>
                <a:cs typeface="+mj-cs"/>
              </a:rPr>
              <a:t>Test and Evaluate Performance of a Cloud-Integrated Salesforce App</a:t>
            </a:r>
          </a:p>
          <a:p>
            <a:endParaRPr lang="en-US" dirty="0"/>
          </a:p>
        </p:txBody>
      </p:sp>
      <p:sp>
        <p:nvSpPr>
          <p:cNvPr id="5" name="Title 4">
            <a:extLst>
              <a:ext uri="{FF2B5EF4-FFF2-40B4-BE49-F238E27FC236}">
                <a16:creationId xmlns:a16="http://schemas.microsoft.com/office/drawing/2014/main" id="{1A94F943-9EC3-412A-A45F-BE72FD72E7B1}"/>
              </a:ext>
            </a:extLst>
          </p:cNvPr>
          <p:cNvSpPr>
            <a:spLocks noGrp="1"/>
          </p:cNvSpPr>
          <p:nvPr>
            <p:ph type="title"/>
          </p:nvPr>
        </p:nvSpPr>
        <p:spPr>
          <a:xfrm>
            <a:off x="469900" y="434611"/>
            <a:ext cx="11252200" cy="420154"/>
          </a:xfrm>
        </p:spPr>
        <p:txBody>
          <a:bodyPr/>
          <a:lstStyle/>
          <a:p>
            <a:r>
              <a:rPr lang="en-US" altLang="en-US" b="1" dirty="0"/>
              <a:t>Salesforce Load Testing</a:t>
            </a:r>
            <a:br>
              <a:rPr lang="en-US" b="1" dirty="0"/>
            </a:br>
            <a:endParaRPr lang="en-US" dirty="0"/>
          </a:p>
        </p:txBody>
      </p:sp>
      <p:pic>
        <p:nvPicPr>
          <p:cNvPr id="6" name="Picture Placeholder 5">
            <a:extLst>
              <a:ext uri="{FF2B5EF4-FFF2-40B4-BE49-F238E27FC236}">
                <a16:creationId xmlns:a16="http://schemas.microsoft.com/office/drawing/2014/main" id="{40296283-A5C9-4906-A98E-5EC1ADC11B6D}"/>
              </a:ext>
            </a:extLst>
          </p:cNvPr>
          <p:cNvPicPr>
            <a:picLocks noGrp="1" noChangeAspect="1"/>
          </p:cNvPicPr>
          <p:nvPr>
            <p:ph type="pic" sz="quarter" idx="15"/>
          </p:nvPr>
        </p:nvPicPr>
        <p:blipFill>
          <a:blip r:embed="rId2"/>
          <a:srcRect t="12406" b="12406"/>
          <a:stretch>
            <a:fillRect/>
          </a:stretch>
        </p:blipFill>
        <p:spPr>
          <a:xfrm>
            <a:off x="5764695" y="1242391"/>
            <a:ext cx="5079870" cy="4338431"/>
          </a:xfrm>
          <a:prstGeom prst="rect">
            <a:avLst/>
          </a:prstGeom>
        </p:spPr>
      </p:pic>
    </p:spTree>
    <p:extLst>
      <p:ext uri="{BB962C8B-B14F-4D97-AF65-F5344CB8AC3E}">
        <p14:creationId xmlns:p14="http://schemas.microsoft.com/office/powerpoint/2010/main" val="160570458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D2907F-1FE1-4BC1-8CB0-9870C4D8A98B}"/>
              </a:ext>
            </a:extLst>
          </p:cNvPr>
          <p:cNvSpPr>
            <a:spLocks noGrp="1"/>
          </p:cNvSpPr>
          <p:nvPr>
            <p:ph type="body" sz="quarter" idx="10"/>
          </p:nvPr>
        </p:nvSpPr>
        <p:spPr>
          <a:xfrm>
            <a:off x="469900" y="94269"/>
            <a:ext cx="11722100" cy="6204932"/>
          </a:xfrm>
        </p:spPr>
        <p:txBody>
          <a:bodyPr/>
          <a:lstStyle/>
          <a:p>
            <a:pPr algn="just"/>
            <a:endParaRPr lang="en-US" sz="1200" dirty="0"/>
          </a:p>
          <a:p>
            <a:pPr algn="just"/>
            <a:endParaRPr lang="en-US" sz="1200" dirty="0"/>
          </a:p>
        </p:txBody>
      </p:sp>
      <p:sp>
        <p:nvSpPr>
          <p:cNvPr id="3" name="TextBox 2">
            <a:extLst>
              <a:ext uri="{FF2B5EF4-FFF2-40B4-BE49-F238E27FC236}">
                <a16:creationId xmlns:a16="http://schemas.microsoft.com/office/drawing/2014/main" id="{7D01C328-0A98-43BD-903B-6F56E4FF3CBE}"/>
              </a:ext>
            </a:extLst>
          </p:cNvPr>
          <p:cNvSpPr txBox="1"/>
          <p:nvPr/>
        </p:nvSpPr>
        <p:spPr bwMode="gray">
          <a:xfrm>
            <a:off x="469900" y="377686"/>
            <a:ext cx="10164970" cy="5705061"/>
          </a:xfrm>
          <a:prstGeom prst="rect">
            <a:avLst/>
          </a:prstGeom>
        </p:spPr>
        <p:txBody>
          <a:bodyPr wrap="square" lIns="0" rIns="0" rtlCol="0" anchor="t" anchorCtr="0">
            <a:noAutofit/>
          </a:bodyPr>
          <a:lstStyle/>
          <a:p>
            <a:pPr marL="285750" indent="-285750" algn="just">
              <a:buFont typeface="Wingdings" panose="05000000000000000000" pitchFamily="2" charset="2"/>
              <a:buChar char="Ø"/>
              <a:defRPr/>
            </a:pPr>
            <a:r>
              <a:rPr lang="en-US" sz="1600" dirty="0"/>
              <a:t> Based on the method, determine if calls are made for fetching data or fetching and post-back to the external service</a:t>
            </a:r>
          </a:p>
          <a:p>
            <a:pPr algn="just">
              <a:defRPr/>
            </a:pPr>
            <a:endParaRPr lang="en-US" sz="1600" dirty="0"/>
          </a:p>
          <a:p>
            <a:pPr marL="342900" indent="-342900" algn="just">
              <a:buFont typeface="Wingdings" panose="05000000000000000000" pitchFamily="2" charset="2"/>
              <a:buChar char="Ø"/>
              <a:defRPr/>
            </a:pPr>
            <a:r>
              <a:rPr lang="en-US" sz="1600" dirty="0"/>
              <a:t>Identify the pages, modals, buttons, or search fields in the UI through which the above HTTP methods are called.</a:t>
            </a:r>
          </a:p>
          <a:p>
            <a:pPr algn="just">
              <a:defRPr/>
            </a:pPr>
            <a:endParaRPr lang="en-US" sz="1600" dirty="0"/>
          </a:p>
          <a:p>
            <a:pPr marL="342900" indent="-342900" algn="just">
              <a:buFont typeface="Wingdings" panose="05000000000000000000" pitchFamily="2" charset="2"/>
              <a:buChar char="Ø"/>
              <a:defRPr/>
            </a:pPr>
            <a:r>
              <a:rPr lang="en-US" sz="1600" dirty="0"/>
              <a:t>Another important part of performance evaluation is done in the areas of CRUD. From the UI, identify where create, read, update, and delete operations are called on custom or standard objects in the Salesforce application. </a:t>
            </a:r>
          </a:p>
          <a:p>
            <a:pPr marL="342900" indent="-342900" algn="just">
              <a:buFont typeface="Wingdings" panose="05000000000000000000" pitchFamily="2" charset="2"/>
              <a:buChar char="Ø"/>
              <a:defRPr/>
            </a:pPr>
            <a:endParaRPr lang="en-US" sz="1600" dirty="0"/>
          </a:p>
          <a:p>
            <a:pPr marL="342900" indent="-342900" algn="just">
              <a:buFont typeface="Wingdings" panose="05000000000000000000" pitchFamily="2" charset="2"/>
              <a:buChar char="Ø"/>
              <a:defRPr/>
            </a:pPr>
            <a:r>
              <a:rPr lang="en-US" sz="1600" dirty="0"/>
              <a:t>It is very important for an application to respond effectively while saving a record, fetching a certain number of rows from an object, updating the record that is already created, and deleting a record. </a:t>
            </a:r>
          </a:p>
          <a:p>
            <a:pPr marL="342900" indent="-342900" algn="just">
              <a:buFont typeface="Wingdings" panose="05000000000000000000" pitchFamily="2" charset="2"/>
              <a:buChar char="Ø"/>
              <a:defRPr/>
            </a:pPr>
            <a:endParaRPr lang="en-US" sz="1600" dirty="0"/>
          </a:p>
          <a:p>
            <a:pPr marL="342900" indent="-342900" algn="just">
              <a:buFont typeface="Wingdings" panose="05000000000000000000" pitchFamily="2" charset="2"/>
              <a:buChar char="Ø"/>
              <a:defRPr/>
            </a:pPr>
            <a:r>
              <a:rPr lang="en-US" sz="1600" dirty="0"/>
              <a:t>Again, identify the pages, modals, buttons, or search fields in the UI.</a:t>
            </a:r>
          </a:p>
          <a:p>
            <a:pPr marL="342900" indent="-342900" algn="just">
              <a:buFont typeface="Wingdings" panose="05000000000000000000" pitchFamily="2" charset="2"/>
              <a:buChar char="Ø"/>
              <a:defRPr/>
            </a:pPr>
            <a:endParaRPr lang="en-US" sz="1600" dirty="0"/>
          </a:p>
          <a:p>
            <a:pPr marL="342900" indent="-342900" algn="just">
              <a:buFont typeface="Wingdings" panose="05000000000000000000" pitchFamily="2" charset="2"/>
              <a:buChar char="Ø"/>
              <a:defRPr/>
            </a:pPr>
            <a:r>
              <a:rPr lang="en-US" sz="1600" dirty="0"/>
              <a:t>As Salesforce is a cloud-based platform, one can consider Web based tools (like Chrome Developer Tools, Firebug, Firefox, Fiddler) that have the ability to measure the network performance and runtime performance of the application. </a:t>
            </a:r>
          </a:p>
        </p:txBody>
      </p:sp>
    </p:spTree>
    <p:extLst>
      <p:ext uri="{BB962C8B-B14F-4D97-AF65-F5344CB8AC3E}">
        <p14:creationId xmlns:p14="http://schemas.microsoft.com/office/powerpoint/2010/main" val="379618263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D3E0C4-826F-410B-BCA8-BD75A45244C4}"/>
              </a:ext>
            </a:extLst>
          </p:cNvPr>
          <p:cNvSpPr>
            <a:spLocks noGrp="1"/>
          </p:cNvSpPr>
          <p:nvPr>
            <p:ph sz="quarter" idx="10"/>
          </p:nvPr>
        </p:nvSpPr>
        <p:spPr/>
        <p:txBody>
          <a:bodyPr/>
          <a:lstStyle/>
          <a:p>
            <a:pPr marL="342900" indent="-342900" algn="just">
              <a:buFont typeface="Wingdings" panose="05000000000000000000" pitchFamily="2" charset="2"/>
              <a:buChar char="Ø"/>
              <a:defRPr/>
            </a:pPr>
            <a:r>
              <a:rPr lang="en-US" sz="1600" dirty="0"/>
              <a:t>The Salesforce security team acknowledges the valuable role that independent security researchers play in internet security.</a:t>
            </a:r>
          </a:p>
          <a:p>
            <a:pPr marL="342900" indent="-342900" algn="just">
              <a:buFont typeface="Wingdings" panose="05000000000000000000" pitchFamily="2" charset="2"/>
              <a:buChar char="Ø"/>
              <a:defRPr/>
            </a:pPr>
            <a:r>
              <a:rPr lang="en-US" sz="1600" dirty="0"/>
              <a:t>Salesforce is committed to working with security researchers to verify and address any potential vulnerabilities that are reported.</a:t>
            </a:r>
          </a:p>
          <a:p>
            <a:pPr algn="just"/>
            <a:endParaRPr lang="en-US" dirty="0"/>
          </a:p>
        </p:txBody>
      </p:sp>
      <p:sp>
        <p:nvSpPr>
          <p:cNvPr id="4" name="Text Placeholder 3">
            <a:extLst>
              <a:ext uri="{FF2B5EF4-FFF2-40B4-BE49-F238E27FC236}">
                <a16:creationId xmlns:a16="http://schemas.microsoft.com/office/drawing/2014/main" id="{B75F5964-C316-4602-B041-0C60FEF5BC01}"/>
              </a:ext>
            </a:extLst>
          </p:cNvPr>
          <p:cNvSpPr>
            <a:spLocks noGrp="1"/>
          </p:cNvSpPr>
          <p:nvPr>
            <p:ph type="body" sz="quarter" idx="13"/>
          </p:nvPr>
        </p:nvSpPr>
        <p:spPr/>
        <p:txBody>
          <a:bodyPr/>
          <a:lstStyle/>
          <a:p>
            <a:pPr fontAlgn="base"/>
            <a:r>
              <a:rPr lang="en-US" b="1" dirty="0">
                <a:solidFill>
                  <a:schemeClr val="tx1"/>
                </a:solidFill>
                <a:latin typeface="+mj-lt"/>
                <a:ea typeface="+mj-ea"/>
                <a:cs typeface="+mj-cs"/>
              </a:rPr>
              <a:t>Test and Evaluate Customer data Security</a:t>
            </a:r>
            <a:endParaRPr lang="en-US" dirty="0"/>
          </a:p>
        </p:txBody>
      </p:sp>
      <p:sp>
        <p:nvSpPr>
          <p:cNvPr id="5" name="Title 4">
            <a:extLst>
              <a:ext uri="{FF2B5EF4-FFF2-40B4-BE49-F238E27FC236}">
                <a16:creationId xmlns:a16="http://schemas.microsoft.com/office/drawing/2014/main" id="{1A94F943-9EC3-412A-A45F-BE72FD72E7B1}"/>
              </a:ext>
            </a:extLst>
          </p:cNvPr>
          <p:cNvSpPr>
            <a:spLocks noGrp="1"/>
          </p:cNvSpPr>
          <p:nvPr>
            <p:ph type="title"/>
          </p:nvPr>
        </p:nvSpPr>
        <p:spPr/>
        <p:txBody>
          <a:bodyPr/>
          <a:lstStyle/>
          <a:p>
            <a:r>
              <a:rPr lang="en-US" altLang="en-US" b="1" dirty="0"/>
              <a:t>Salesforce Security Testing</a:t>
            </a:r>
            <a:br>
              <a:rPr lang="en-US" altLang="en-US" b="1" dirty="0"/>
            </a:br>
            <a:br>
              <a:rPr lang="en-US" b="1" dirty="0"/>
            </a:br>
            <a:endParaRPr lang="en-US" dirty="0"/>
          </a:p>
        </p:txBody>
      </p:sp>
      <p:pic>
        <p:nvPicPr>
          <p:cNvPr id="6" name="Picture Placeholder 5">
            <a:extLst>
              <a:ext uri="{FF2B5EF4-FFF2-40B4-BE49-F238E27FC236}">
                <a16:creationId xmlns:a16="http://schemas.microsoft.com/office/drawing/2014/main" id="{40296283-A5C9-4906-A98E-5EC1ADC11B6D}"/>
              </a:ext>
            </a:extLst>
          </p:cNvPr>
          <p:cNvPicPr>
            <a:picLocks noGrp="1" noChangeAspect="1"/>
          </p:cNvPicPr>
          <p:nvPr>
            <p:ph type="pic" sz="quarter" idx="15"/>
          </p:nvPr>
        </p:nvPicPr>
        <p:blipFill>
          <a:blip r:embed="rId2"/>
          <a:stretch>
            <a:fillRect/>
          </a:stretch>
        </p:blipFill>
        <p:spPr>
          <a:xfrm>
            <a:off x="5655366" y="1282149"/>
            <a:ext cx="4989444" cy="4271098"/>
          </a:xfrm>
          <a:prstGeom prst="rect">
            <a:avLst/>
          </a:prstGeom>
        </p:spPr>
      </p:pic>
    </p:spTree>
    <p:extLst>
      <p:ext uri="{BB962C8B-B14F-4D97-AF65-F5344CB8AC3E}">
        <p14:creationId xmlns:p14="http://schemas.microsoft.com/office/powerpoint/2010/main" val="155492503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D2907F-1FE1-4BC1-8CB0-9870C4D8A98B}"/>
              </a:ext>
            </a:extLst>
          </p:cNvPr>
          <p:cNvSpPr>
            <a:spLocks noGrp="1"/>
          </p:cNvSpPr>
          <p:nvPr>
            <p:ph type="body" sz="quarter" idx="10"/>
          </p:nvPr>
        </p:nvSpPr>
        <p:spPr>
          <a:xfrm>
            <a:off x="469900" y="94269"/>
            <a:ext cx="10246936" cy="6204932"/>
          </a:xfrm>
        </p:spPr>
        <p:txBody>
          <a:bodyPr/>
          <a:lstStyle/>
          <a:p>
            <a:endParaRPr lang="en-US" sz="1200" dirty="0"/>
          </a:p>
          <a:p>
            <a:endParaRPr lang="en-US" sz="1200" dirty="0"/>
          </a:p>
          <a:p>
            <a:endParaRPr lang="en-US" sz="1200" dirty="0"/>
          </a:p>
          <a:p>
            <a:endParaRPr lang="en-US" sz="1200" dirty="0"/>
          </a:p>
        </p:txBody>
      </p:sp>
      <p:sp>
        <p:nvSpPr>
          <p:cNvPr id="3" name="TextBox 2">
            <a:extLst>
              <a:ext uri="{FF2B5EF4-FFF2-40B4-BE49-F238E27FC236}">
                <a16:creationId xmlns:a16="http://schemas.microsoft.com/office/drawing/2014/main" id="{7D01C328-0A98-43BD-903B-6F56E4FF3CBE}"/>
              </a:ext>
            </a:extLst>
          </p:cNvPr>
          <p:cNvSpPr txBox="1"/>
          <p:nvPr/>
        </p:nvSpPr>
        <p:spPr bwMode="gray">
          <a:xfrm>
            <a:off x="469900" y="461912"/>
            <a:ext cx="10246936" cy="5799581"/>
          </a:xfrm>
          <a:prstGeom prst="rect">
            <a:avLst/>
          </a:prstGeom>
        </p:spPr>
        <p:txBody>
          <a:bodyPr wrap="square" lIns="0" rIns="0" rtlCol="0" anchor="t" anchorCtr="0">
            <a:normAutofit/>
          </a:bodyPr>
          <a:lstStyle/>
          <a:p>
            <a:pPr marL="342900" indent="-342900" algn="just">
              <a:buFont typeface="Wingdings" panose="05000000000000000000" pitchFamily="2" charset="2"/>
              <a:buChar char="Ø"/>
            </a:pPr>
            <a:r>
              <a:rPr lang="en-US" altLang="en-US" sz="1600" dirty="0"/>
              <a:t>Security testing on the Salesforce platform is usually done by Salesforce development team. Before placing a request for a security test, it is best to review the ‘Application and Network Vulnerability Assessment Summaries’ provided by Salesforce.</a:t>
            </a:r>
          </a:p>
          <a:p>
            <a:pPr marL="342900" indent="-342900" algn="just">
              <a:buFont typeface="Wingdings" panose="05000000000000000000" pitchFamily="2" charset="2"/>
              <a:buChar char="Ø"/>
            </a:pPr>
            <a:endParaRPr lang="en-US" altLang="en-US" sz="1600" dirty="0"/>
          </a:p>
          <a:p>
            <a:pPr marL="342900" indent="-342900" algn="just">
              <a:buFont typeface="Wingdings" panose="05000000000000000000" pitchFamily="2" charset="2"/>
              <a:buChar char="Ø"/>
            </a:pPr>
            <a:r>
              <a:rPr lang="en-US" altLang="en-US" sz="1600" dirty="0"/>
              <a:t>After reviewing the summary, if a security test is still required, then a Security Assessment Test can be scheduled with the Salesforce team.</a:t>
            </a:r>
          </a:p>
          <a:p>
            <a:pPr algn="just"/>
            <a:endParaRPr lang="en-US" altLang="en-US" sz="1600" b="1" dirty="0"/>
          </a:p>
          <a:p>
            <a:pPr marL="342900" indent="-342900" algn="just">
              <a:buFont typeface="Wingdings" panose="05000000000000000000" pitchFamily="2" charset="2"/>
              <a:buChar char="Ø"/>
              <a:defRPr/>
            </a:pPr>
            <a:r>
              <a:rPr lang="en-US" sz="1600" b="1" dirty="0"/>
              <a:t>Force.com Security Source Scanner: </a:t>
            </a:r>
            <a:r>
              <a:rPr lang="en-US" sz="1600" dirty="0"/>
              <a:t>Security source scanner is an on-demand static code analysis tool provided by Salesforce. This tool scans the source code that is provided as input and yields a summary report with the list of potential security vulnerabilities. Security source scanner requires a license to be used.</a:t>
            </a:r>
          </a:p>
          <a:p>
            <a:pPr marL="285750" indent="-285750" algn="just">
              <a:buFont typeface="Wingdings" panose="05000000000000000000" pitchFamily="2" charset="2"/>
              <a:buChar char="Ø"/>
              <a:defRPr/>
            </a:pPr>
            <a:endParaRPr lang="en-US" sz="1600" dirty="0"/>
          </a:p>
          <a:p>
            <a:pPr marL="342900" indent="-342900" algn="just">
              <a:buFont typeface="Wingdings" panose="05000000000000000000" pitchFamily="2" charset="2"/>
              <a:buChar char="Ø"/>
              <a:defRPr/>
            </a:pPr>
            <a:r>
              <a:rPr lang="en-US" sz="1600" b="1" dirty="0"/>
              <a:t>Force.com Secure Coding Library: </a:t>
            </a:r>
            <a:r>
              <a:rPr lang="en-US" sz="1600" dirty="0"/>
              <a:t>This is a standard library provided by Salesforce that helps the developers to enforce the best coding practices in terms of security. Usage of this library helps the developers to reduce the risk of developing high-risk applications with security vulnerabilities.</a:t>
            </a:r>
          </a:p>
          <a:p>
            <a:pPr algn="just"/>
            <a:endParaRPr lang="en-US" altLang="en-US" sz="2000" dirty="0"/>
          </a:p>
        </p:txBody>
      </p:sp>
    </p:spTree>
    <p:extLst>
      <p:ext uri="{BB962C8B-B14F-4D97-AF65-F5344CB8AC3E}">
        <p14:creationId xmlns:p14="http://schemas.microsoft.com/office/powerpoint/2010/main" val="158304486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D2907F-1FE1-4BC1-8CB0-9870C4D8A98B}"/>
              </a:ext>
            </a:extLst>
          </p:cNvPr>
          <p:cNvSpPr>
            <a:spLocks noGrp="1"/>
          </p:cNvSpPr>
          <p:nvPr>
            <p:ph type="body" sz="quarter" idx="10"/>
          </p:nvPr>
        </p:nvSpPr>
        <p:spPr>
          <a:xfrm>
            <a:off x="469900" y="94269"/>
            <a:ext cx="11722100" cy="6204932"/>
          </a:xfrm>
        </p:spPr>
        <p:txBody>
          <a:bodyPr/>
          <a:lstStyle/>
          <a:p>
            <a:endParaRPr lang="en-US" sz="1200" dirty="0"/>
          </a:p>
          <a:p>
            <a:endParaRPr lang="en-US" sz="1200" dirty="0"/>
          </a:p>
          <a:p>
            <a:endParaRPr lang="en-US" sz="1200" dirty="0"/>
          </a:p>
          <a:p>
            <a:endParaRPr lang="en-US" sz="1200" dirty="0"/>
          </a:p>
        </p:txBody>
      </p:sp>
      <p:sp>
        <p:nvSpPr>
          <p:cNvPr id="3" name="TextBox 2">
            <a:extLst>
              <a:ext uri="{FF2B5EF4-FFF2-40B4-BE49-F238E27FC236}">
                <a16:creationId xmlns:a16="http://schemas.microsoft.com/office/drawing/2014/main" id="{7D01C328-0A98-43BD-903B-6F56E4FF3CBE}"/>
              </a:ext>
            </a:extLst>
          </p:cNvPr>
          <p:cNvSpPr txBox="1"/>
          <p:nvPr/>
        </p:nvSpPr>
        <p:spPr bwMode="gray">
          <a:xfrm>
            <a:off x="469900" y="311085"/>
            <a:ext cx="10246936" cy="6355759"/>
          </a:xfrm>
          <a:prstGeom prst="rect">
            <a:avLst/>
          </a:prstGeom>
        </p:spPr>
        <p:txBody>
          <a:bodyPr wrap="square" lIns="0" rIns="0" rtlCol="0" anchor="t" anchorCtr="0">
            <a:noAutofit/>
          </a:bodyPr>
          <a:lstStyle/>
          <a:p>
            <a:r>
              <a:rPr lang="en-US" altLang="en-US" sz="2000" b="1" dirty="0">
                <a:latin typeface="+mj-lt"/>
              </a:rPr>
              <a:t>Salesforce Test Automation</a:t>
            </a:r>
          </a:p>
        </p:txBody>
      </p:sp>
      <p:pic>
        <p:nvPicPr>
          <p:cNvPr id="4" name="Picture 3">
            <a:extLst>
              <a:ext uri="{FF2B5EF4-FFF2-40B4-BE49-F238E27FC236}">
                <a16:creationId xmlns:a16="http://schemas.microsoft.com/office/drawing/2014/main" id="{72054ED1-AE35-4181-B05B-7747BC035B4E}"/>
              </a:ext>
            </a:extLst>
          </p:cNvPr>
          <p:cNvPicPr>
            <a:picLocks noChangeAspect="1"/>
          </p:cNvPicPr>
          <p:nvPr/>
        </p:nvPicPr>
        <p:blipFill>
          <a:blip r:embed="rId2"/>
          <a:stretch>
            <a:fillRect/>
          </a:stretch>
        </p:blipFill>
        <p:spPr>
          <a:xfrm>
            <a:off x="469900" y="1113184"/>
            <a:ext cx="9550646" cy="4531694"/>
          </a:xfrm>
          <a:prstGeom prst="rect">
            <a:avLst/>
          </a:prstGeom>
        </p:spPr>
      </p:pic>
    </p:spTree>
    <p:extLst>
      <p:ext uri="{BB962C8B-B14F-4D97-AF65-F5344CB8AC3E}">
        <p14:creationId xmlns:p14="http://schemas.microsoft.com/office/powerpoint/2010/main" val="5982376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15"/>
          </p:nvPr>
        </p:nvPicPr>
        <p:blipFill>
          <a:blip r:embed="rId3">
            <a:extLst>
              <a:ext uri="{837473B0-CC2E-450A-ABE3-18F120FF3D39}">
                <a1611:picAttrSrcUrl xmlns:a1611="http://schemas.microsoft.com/office/drawing/2016/11/main" r:id="rId4"/>
              </a:ext>
            </a:extLst>
          </a:blip>
          <a:stretch>
            <a:fillRect/>
          </a:stretch>
        </p:blipFill>
        <p:spPr>
          <a:xfrm>
            <a:off x="6385456" y="736689"/>
            <a:ext cx="4892540" cy="4598988"/>
          </a:xfrm>
        </p:spPr>
      </p:pic>
      <p:sp>
        <p:nvSpPr>
          <p:cNvPr id="6" name="Text Placeholder 5"/>
          <p:cNvSpPr>
            <a:spLocks noGrp="1"/>
          </p:cNvSpPr>
          <p:nvPr>
            <p:ph sz="quarter" idx="10"/>
          </p:nvPr>
        </p:nvSpPr>
        <p:spPr>
          <a:xfrm>
            <a:off x="469900" y="892781"/>
            <a:ext cx="4333663" cy="5272349"/>
          </a:xfrm>
        </p:spPr>
        <p:txBody>
          <a:bodyPr/>
          <a:lstStyle/>
          <a:p>
            <a:pPr lvl="1" algn="just">
              <a:lnSpc>
                <a:spcPct val="150000"/>
              </a:lnSpc>
            </a:pPr>
            <a:r>
              <a:rPr lang="en-US" altLang="en-US" sz="1600" b="1" dirty="0"/>
              <a:t>Why Salesforce testing?</a:t>
            </a:r>
          </a:p>
          <a:p>
            <a:pPr lvl="1" algn="just">
              <a:lnSpc>
                <a:spcPct val="150000"/>
              </a:lnSpc>
            </a:pPr>
            <a:r>
              <a:rPr lang="en-US" altLang="en-US" sz="1600" b="1" dirty="0"/>
              <a:t>Levels of Testing in Salesforce</a:t>
            </a:r>
          </a:p>
          <a:p>
            <a:pPr lvl="1" algn="just">
              <a:lnSpc>
                <a:spcPct val="150000"/>
              </a:lnSpc>
            </a:pPr>
            <a:r>
              <a:rPr lang="en-US" altLang="en-US" sz="1600" b="1" dirty="0"/>
              <a:t>Salesforce Testing challenges</a:t>
            </a:r>
          </a:p>
          <a:p>
            <a:pPr lvl="1" algn="just">
              <a:lnSpc>
                <a:spcPct val="150000"/>
              </a:lnSpc>
            </a:pPr>
            <a:r>
              <a:rPr lang="en-US" altLang="en-US" sz="1600" b="1" dirty="0"/>
              <a:t>Roles and Responsibilities of a Salesforce Tester</a:t>
            </a:r>
          </a:p>
          <a:p>
            <a:pPr lvl="1" algn="just">
              <a:lnSpc>
                <a:spcPct val="150000"/>
              </a:lnSpc>
            </a:pPr>
            <a:r>
              <a:rPr lang="en-US" altLang="en-US" sz="1600" b="1" dirty="0"/>
              <a:t>Salesforce Exploratory Testing</a:t>
            </a:r>
          </a:p>
          <a:p>
            <a:pPr lvl="1" algn="just">
              <a:lnSpc>
                <a:spcPct val="150000"/>
              </a:lnSpc>
            </a:pPr>
            <a:r>
              <a:rPr lang="en-US" altLang="en-US" sz="1600" b="1" dirty="0"/>
              <a:t>Salesforce Load Testing</a:t>
            </a:r>
          </a:p>
          <a:p>
            <a:pPr lvl="1" algn="just">
              <a:lnSpc>
                <a:spcPct val="150000"/>
              </a:lnSpc>
            </a:pPr>
            <a:r>
              <a:rPr lang="en-US" altLang="en-US" sz="1600" b="1" dirty="0"/>
              <a:t>Salesforce Security Testing</a:t>
            </a:r>
          </a:p>
          <a:p>
            <a:pPr lvl="1" algn="just">
              <a:lnSpc>
                <a:spcPct val="150000"/>
              </a:lnSpc>
            </a:pPr>
            <a:r>
              <a:rPr lang="en-US" altLang="en-US" sz="1600" b="1" dirty="0"/>
              <a:t>Salesforce Test Automation</a:t>
            </a:r>
          </a:p>
          <a:p>
            <a:pPr lvl="1" algn="just">
              <a:lnSpc>
                <a:spcPct val="150000"/>
              </a:lnSpc>
            </a:pPr>
            <a:r>
              <a:rPr lang="en-US" altLang="en-US" sz="1600" b="1" dirty="0"/>
              <a:t>Conclusion</a:t>
            </a:r>
          </a:p>
          <a:p>
            <a:pPr marL="0" lvl="1" indent="0" algn="just">
              <a:lnSpc>
                <a:spcPct val="150000"/>
              </a:lnSpc>
              <a:buNone/>
            </a:pPr>
            <a:r>
              <a:rPr lang="en-US" noProof="0" dirty="0"/>
              <a:t>	</a:t>
            </a:r>
          </a:p>
        </p:txBody>
      </p:sp>
      <p:sp>
        <p:nvSpPr>
          <p:cNvPr id="4" name="Title 3"/>
          <p:cNvSpPr>
            <a:spLocks noGrp="1"/>
          </p:cNvSpPr>
          <p:nvPr>
            <p:ph type="title"/>
          </p:nvPr>
        </p:nvSpPr>
        <p:spPr/>
        <p:txBody>
          <a:bodyPr/>
          <a:lstStyle/>
          <a:p>
            <a:r>
              <a:rPr lang="en-US" b="1" noProof="0" dirty="0"/>
              <a:t>Contents</a:t>
            </a:r>
          </a:p>
        </p:txBody>
      </p:sp>
      <p:sp>
        <p:nvSpPr>
          <p:cNvPr id="2" name="TextBox 1">
            <a:extLst>
              <a:ext uri="{FF2B5EF4-FFF2-40B4-BE49-F238E27FC236}">
                <a16:creationId xmlns:a16="http://schemas.microsoft.com/office/drawing/2014/main" id="{E019896A-A34B-47B3-8AC2-C1B47A5B1F1D}"/>
              </a:ext>
            </a:extLst>
          </p:cNvPr>
          <p:cNvSpPr txBox="1"/>
          <p:nvPr/>
        </p:nvSpPr>
        <p:spPr bwMode="gray">
          <a:xfrm>
            <a:off x="9200561" y="6033155"/>
            <a:ext cx="2521539" cy="1442301"/>
          </a:xfrm>
          <a:prstGeom prst="rect">
            <a:avLst/>
          </a:prstGeom>
        </p:spPr>
        <p:txBody>
          <a:bodyPr wrap="none" lIns="0" rIns="0" rtlCol="0" anchor="b" anchorCtr="0">
            <a:normAutofit/>
          </a:bodyPr>
          <a:lstStyle/>
          <a:p>
            <a:pPr>
              <a:lnSpc>
                <a:spcPts val="900"/>
              </a:lnSpc>
            </a:pPr>
            <a:endParaRPr lang="en-US" sz="1300" b="1" dirty="0">
              <a:solidFill>
                <a:schemeClr val="tx1"/>
              </a:solidFill>
            </a:endParaRPr>
          </a:p>
        </p:txBody>
      </p:sp>
    </p:spTree>
    <p:extLst>
      <p:ext uri="{BB962C8B-B14F-4D97-AF65-F5344CB8AC3E}">
        <p14:creationId xmlns:p14="http://schemas.microsoft.com/office/powerpoint/2010/main" val="233800887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D2907F-1FE1-4BC1-8CB0-9870C4D8A98B}"/>
              </a:ext>
            </a:extLst>
          </p:cNvPr>
          <p:cNvSpPr>
            <a:spLocks noGrp="1"/>
          </p:cNvSpPr>
          <p:nvPr>
            <p:ph type="body" sz="quarter" idx="10"/>
          </p:nvPr>
        </p:nvSpPr>
        <p:spPr>
          <a:xfrm>
            <a:off x="469900" y="94269"/>
            <a:ext cx="11722100" cy="6204932"/>
          </a:xfrm>
        </p:spPr>
        <p:txBody>
          <a:bodyPr/>
          <a:lstStyle/>
          <a:p>
            <a:pPr algn="just"/>
            <a:endParaRPr lang="en-US" sz="1200" dirty="0"/>
          </a:p>
          <a:p>
            <a:pPr algn="just"/>
            <a:endParaRPr lang="en-US" sz="1200" dirty="0"/>
          </a:p>
          <a:p>
            <a:pPr algn="just"/>
            <a:endParaRPr lang="en-US" sz="1200" dirty="0"/>
          </a:p>
          <a:p>
            <a:pPr algn="just"/>
            <a:endParaRPr lang="en-US" sz="1200" dirty="0"/>
          </a:p>
        </p:txBody>
      </p:sp>
      <p:sp>
        <p:nvSpPr>
          <p:cNvPr id="3" name="TextBox 2">
            <a:extLst>
              <a:ext uri="{FF2B5EF4-FFF2-40B4-BE49-F238E27FC236}">
                <a16:creationId xmlns:a16="http://schemas.microsoft.com/office/drawing/2014/main" id="{7D01C328-0A98-43BD-903B-6F56E4FF3CBE}"/>
              </a:ext>
            </a:extLst>
          </p:cNvPr>
          <p:cNvSpPr txBox="1"/>
          <p:nvPr/>
        </p:nvSpPr>
        <p:spPr bwMode="gray">
          <a:xfrm>
            <a:off x="469900" y="311085"/>
            <a:ext cx="10246936" cy="6355759"/>
          </a:xfrm>
          <a:prstGeom prst="rect">
            <a:avLst/>
          </a:prstGeom>
        </p:spPr>
        <p:txBody>
          <a:bodyPr wrap="square" lIns="0" rIns="0" rtlCol="0" anchor="t" anchorCtr="0">
            <a:noAutofit/>
          </a:bodyPr>
          <a:lstStyle/>
          <a:p>
            <a:pPr marL="285750" indent="-285750" algn="just">
              <a:buFont typeface="Wingdings" panose="05000000000000000000" pitchFamily="2" charset="2"/>
              <a:buChar char="Ø"/>
            </a:pPr>
            <a:r>
              <a:rPr lang="en-US" sz="1600" dirty="0"/>
              <a:t>Automated functional testing of Salesforce is a challenging one as most of the web pages are dynamic in nature on the Salesforce platform.</a:t>
            </a:r>
          </a:p>
          <a:p>
            <a:pPr marL="285750" indent="-285750" algn="just">
              <a:buFont typeface="Wingdings" panose="05000000000000000000" pitchFamily="2" charset="2"/>
              <a:buChar char="Ø"/>
            </a:pPr>
            <a:endParaRPr lang="en-US" sz="1600" dirty="0"/>
          </a:p>
          <a:p>
            <a:pPr marL="285750" indent="-285750" algn="just">
              <a:buFont typeface="Wingdings" panose="05000000000000000000" pitchFamily="2" charset="2"/>
              <a:buChar char="Ø"/>
            </a:pPr>
            <a:r>
              <a:rPr lang="en-US" sz="1600" dirty="0"/>
              <a:t> Hence, Salesforce demands automation testers to build robust automation framework to sustain in the future. Also, there can be frequent updates to the applications as they are on cloud applications.</a:t>
            </a:r>
            <a:endParaRPr lang="en-US" altLang="en-US" sz="1600" dirty="0"/>
          </a:p>
          <a:p>
            <a:pPr algn="just"/>
            <a:endParaRPr lang="en-US" altLang="en-US" sz="1600" dirty="0"/>
          </a:p>
          <a:p>
            <a:pPr marL="342900" indent="-342900" algn="just">
              <a:buFont typeface="Wingdings" panose="05000000000000000000" pitchFamily="2" charset="2"/>
              <a:buChar char="Ø"/>
            </a:pPr>
            <a:r>
              <a:rPr lang="en-US" altLang="en-US" sz="1600" dirty="0"/>
              <a:t>Offers better Apex Test Execution, detailed test coverage, and class coverage reports.</a:t>
            </a:r>
          </a:p>
          <a:p>
            <a:pPr marL="285750" indent="-285750" algn="just">
              <a:buFont typeface="Wingdings" panose="05000000000000000000" pitchFamily="2" charset="2"/>
              <a:buChar char="Ø"/>
            </a:pPr>
            <a:endParaRPr lang="en-US" altLang="en-US" sz="1600" dirty="0"/>
          </a:p>
          <a:p>
            <a:pPr marL="342900" indent="-342900" algn="just">
              <a:buFont typeface="Wingdings" panose="05000000000000000000" pitchFamily="2" charset="2"/>
              <a:buChar char="Ø"/>
            </a:pPr>
            <a:r>
              <a:rPr lang="en-US" altLang="en-US" sz="1600" dirty="0"/>
              <a:t>Auto-generate test scenarios to run for different environments and multiple browsers.</a:t>
            </a:r>
          </a:p>
          <a:p>
            <a:pPr marL="342900" indent="-342900" algn="just">
              <a:buFont typeface="Wingdings" panose="05000000000000000000" pitchFamily="2" charset="2"/>
              <a:buChar char="Ø"/>
            </a:pPr>
            <a:endParaRPr lang="en-US" altLang="en-US" sz="1600" dirty="0"/>
          </a:p>
          <a:p>
            <a:pPr marL="342900" indent="-342900" algn="just">
              <a:buFont typeface="Wingdings" panose="05000000000000000000" pitchFamily="2" charset="2"/>
              <a:buChar char="Ø"/>
            </a:pPr>
            <a:r>
              <a:rPr lang="en-US" altLang="en-US" sz="1600" dirty="0"/>
              <a:t>Seamlessly record and playback your recorded test cases.</a:t>
            </a:r>
          </a:p>
          <a:p>
            <a:pPr marL="342900" indent="-342900" algn="just">
              <a:buFont typeface="Wingdings" panose="05000000000000000000" pitchFamily="2" charset="2"/>
              <a:buChar char="Ø"/>
            </a:pPr>
            <a:endParaRPr lang="en-US" altLang="en-US" sz="1600" dirty="0"/>
          </a:p>
          <a:p>
            <a:pPr marL="342900" indent="-342900" algn="just">
              <a:buFont typeface="Wingdings" panose="05000000000000000000" pitchFamily="2" charset="2"/>
              <a:buChar char="Ø"/>
            </a:pPr>
            <a:r>
              <a:rPr lang="en-US" altLang="en-US" sz="1600" dirty="0"/>
              <a:t>Helps you to automate all types of pre- and post-deployment tasks.</a:t>
            </a:r>
          </a:p>
          <a:p>
            <a:pPr marL="342900" indent="-342900" algn="just">
              <a:buFont typeface="Wingdings" panose="05000000000000000000" pitchFamily="2" charset="2"/>
              <a:buChar char="Ø"/>
            </a:pPr>
            <a:endParaRPr lang="en-US" altLang="en-US" sz="1600" dirty="0"/>
          </a:p>
          <a:p>
            <a:pPr marL="342900" indent="-342900" algn="just">
              <a:buFont typeface="Wingdings" panose="05000000000000000000" pitchFamily="2" charset="2"/>
              <a:buChar char="Ø"/>
            </a:pPr>
            <a:r>
              <a:rPr lang="en-US" altLang="en-US" sz="1600" dirty="0"/>
              <a:t>Salesforce testing process separate data from test script and allows you to enhance with multiple datasets.</a:t>
            </a:r>
          </a:p>
          <a:p>
            <a:pPr algn="just"/>
            <a:endParaRPr lang="en-US" altLang="en-US" sz="1600" dirty="0"/>
          </a:p>
          <a:p>
            <a:pPr marL="285750" indent="-285750" algn="just">
              <a:buFont typeface="Wingdings" panose="05000000000000000000" pitchFamily="2" charset="2"/>
              <a:buChar char="Ø"/>
            </a:pPr>
            <a:r>
              <a:rPr lang="en-US" sz="1600" dirty="0"/>
              <a:t>Test Automation on Salesforce can be achieved using any of the following tools:</a:t>
            </a:r>
          </a:p>
          <a:p>
            <a:pPr algn="just"/>
            <a:r>
              <a:rPr lang="en-US" sz="1600" dirty="0"/>
              <a:t>     Selenium web driver</a:t>
            </a:r>
          </a:p>
          <a:p>
            <a:pPr algn="just"/>
            <a:r>
              <a:rPr lang="en-US" sz="1600" dirty="0"/>
              <a:t>     HP Unified Functional Testing (UFT)</a:t>
            </a:r>
          </a:p>
          <a:p>
            <a:pPr algn="just"/>
            <a:r>
              <a:rPr lang="en-US" sz="1600" dirty="0"/>
              <a:t>     Provar</a:t>
            </a:r>
          </a:p>
          <a:p>
            <a:pPr algn="just"/>
            <a:endParaRPr lang="en-US" altLang="en-US" sz="2000" b="1" dirty="0"/>
          </a:p>
        </p:txBody>
      </p:sp>
    </p:spTree>
    <p:extLst>
      <p:ext uri="{BB962C8B-B14F-4D97-AF65-F5344CB8AC3E}">
        <p14:creationId xmlns:p14="http://schemas.microsoft.com/office/powerpoint/2010/main" val="39773120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D2907F-1FE1-4BC1-8CB0-9870C4D8A98B}"/>
              </a:ext>
            </a:extLst>
          </p:cNvPr>
          <p:cNvSpPr>
            <a:spLocks noGrp="1"/>
          </p:cNvSpPr>
          <p:nvPr>
            <p:ph type="body" sz="quarter" idx="10"/>
          </p:nvPr>
        </p:nvSpPr>
        <p:spPr>
          <a:xfrm>
            <a:off x="469900" y="94269"/>
            <a:ext cx="11722100" cy="6204932"/>
          </a:xfrm>
        </p:spPr>
        <p:txBody>
          <a:bodyPr/>
          <a:lstStyle/>
          <a:p>
            <a:endParaRPr lang="en-US" sz="1200" dirty="0"/>
          </a:p>
          <a:p>
            <a:endParaRPr lang="en-US" sz="1200" dirty="0"/>
          </a:p>
          <a:p>
            <a:endParaRPr lang="en-US" sz="1200" dirty="0"/>
          </a:p>
          <a:p>
            <a:endParaRPr lang="en-US" sz="1200" dirty="0"/>
          </a:p>
        </p:txBody>
      </p:sp>
      <p:sp>
        <p:nvSpPr>
          <p:cNvPr id="3" name="TextBox 2">
            <a:extLst>
              <a:ext uri="{FF2B5EF4-FFF2-40B4-BE49-F238E27FC236}">
                <a16:creationId xmlns:a16="http://schemas.microsoft.com/office/drawing/2014/main" id="{7D01C328-0A98-43BD-903B-6F56E4FF3CBE}"/>
              </a:ext>
            </a:extLst>
          </p:cNvPr>
          <p:cNvSpPr txBox="1"/>
          <p:nvPr/>
        </p:nvSpPr>
        <p:spPr bwMode="gray">
          <a:xfrm>
            <a:off x="629478" y="400241"/>
            <a:ext cx="10246936" cy="6355759"/>
          </a:xfrm>
          <a:prstGeom prst="rect">
            <a:avLst/>
          </a:prstGeom>
        </p:spPr>
        <p:txBody>
          <a:bodyPr wrap="square" lIns="0" rIns="0" rtlCol="0" anchor="t" anchorCtr="0">
            <a:noAutofit/>
          </a:bodyPr>
          <a:lstStyle/>
          <a:p>
            <a:r>
              <a:rPr lang="en-US" altLang="en-US" sz="2000" b="1" dirty="0">
                <a:latin typeface="+mj-lt"/>
              </a:rPr>
              <a:t>Salesforce Testing: Client Challenges</a:t>
            </a:r>
          </a:p>
        </p:txBody>
      </p:sp>
      <p:pic>
        <p:nvPicPr>
          <p:cNvPr id="4" name="Picture 3">
            <a:extLst>
              <a:ext uri="{FF2B5EF4-FFF2-40B4-BE49-F238E27FC236}">
                <a16:creationId xmlns:a16="http://schemas.microsoft.com/office/drawing/2014/main" id="{BFB12F90-4BE7-4D01-AB6C-22A2BFCAAA17}"/>
              </a:ext>
            </a:extLst>
          </p:cNvPr>
          <p:cNvPicPr>
            <a:picLocks noChangeAspect="1"/>
          </p:cNvPicPr>
          <p:nvPr/>
        </p:nvPicPr>
        <p:blipFill>
          <a:blip r:embed="rId2"/>
          <a:stretch>
            <a:fillRect/>
          </a:stretch>
        </p:blipFill>
        <p:spPr>
          <a:xfrm>
            <a:off x="629478" y="788317"/>
            <a:ext cx="10246936" cy="4817353"/>
          </a:xfrm>
          <a:prstGeom prst="rect">
            <a:avLst/>
          </a:prstGeom>
        </p:spPr>
      </p:pic>
    </p:spTree>
    <p:extLst>
      <p:ext uri="{BB962C8B-B14F-4D97-AF65-F5344CB8AC3E}">
        <p14:creationId xmlns:p14="http://schemas.microsoft.com/office/powerpoint/2010/main" val="283202781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D2907F-1FE1-4BC1-8CB0-9870C4D8A98B}"/>
              </a:ext>
            </a:extLst>
          </p:cNvPr>
          <p:cNvSpPr>
            <a:spLocks noGrp="1"/>
          </p:cNvSpPr>
          <p:nvPr>
            <p:ph type="body" sz="quarter" idx="10"/>
          </p:nvPr>
        </p:nvSpPr>
        <p:spPr>
          <a:xfrm>
            <a:off x="469900" y="94269"/>
            <a:ext cx="11722100" cy="6204932"/>
          </a:xfrm>
        </p:spPr>
        <p:txBody>
          <a:bodyPr/>
          <a:lstStyle/>
          <a:p>
            <a:pPr algn="just"/>
            <a:endParaRPr lang="en-US" sz="1200" dirty="0"/>
          </a:p>
          <a:p>
            <a:pPr algn="just"/>
            <a:endParaRPr lang="en-US" sz="1200" dirty="0"/>
          </a:p>
          <a:p>
            <a:pPr algn="just"/>
            <a:endParaRPr lang="en-US" sz="1200" dirty="0"/>
          </a:p>
          <a:p>
            <a:pPr algn="just"/>
            <a:endParaRPr lang="en-US" sz="1200" dirty="0"/>
          </a:p>
        </p:txBody>
      </p:sp>
      <p:sp>
        <p:nvSpPr>
          <p:cNvPr id="3" name="TextBox 2">
            <a:extLst>
              <a:ext uri="{FF2B5EF4-FFF2-40B4-BE49-F238E27FC236}">
                <a16:creationId xmlns:a16="http://schemas.microsoft.com/office/drawing/2014/main" id="{7D01C328-0A98-43BD-903B-6F56E4FF3CBE}"/>
              </a:ext>
            </a:extLst>
          </p:cNvPr>
          <p:cNvSpPr txBox="1"/>
          <p:nvPr/>
        </p:nvSpPr>
        <p:spPr bwMode="gray">
          <a:xfrm>
            <a:off x="469900" y="311085"/>
            <a:ext cx="10246936" cy="6355759"/>
          </a:xfrm>
          <a:prstGeom prst="rect">
            <a:avLst/>
          </a:prstGeom>
        </p:spPr>
        <p:txBody>
          <a:bodyPr wrap="square" lIns="0" rIns="0" rtlCol="0" anchor="t" anchorCtr="0">
            <a:noAutofit/>
          </a:bodyPr>
          <a:lstStyle/>
          <a:p>
            <a:pPr algn="just"/>
            <a:r>
              <a:rPr lang="en-US" altLang="en-US" sz="2000" b="1" dirty="0">
                <a:latin typeface="+mj-lt"/>
              </a:rPr>
              <a:t>Conclusion</a:t>
            </a:r>
          </a:p>
          <a:p>
            <a:pPr algn="just"/>
            <a:endParaRPr lang="en-US" altLang="en-US" sz="1600" b="1" dirty="0"/>
          </a:p>
          <a:p>
            <a:pPr marL="342900" indent="-342900" algn="just">
              <a:buFont typeface="Wingdings" panose="05000000000000000000" pitchFamily="2" charset="2"/>
              <a:buChar char="Ø"/>
            </a:pPr>
            <a:r>
              <a:rPr lang="en-US" altLang="en-US" sz="1600" dirty="0"/>
              <a:t>Salesforce has a dedicated community of developers and testers whom one can connect to in the hour of need.</a:t>
            </a:r>
          </a:p>
          <a:p>
            <a:pPr marL="342900" indent="-342900" algn="just">
              <a:buFont typeface="Wingdings" panose="05000000000000000000" pitchFamily="2" charset="2"/>
              <a:buChar char="Ø"/>
            </a:pPr>
            <a:endParaRPr lang="en-US" altLang="en-US" sz="1600" dirty="0"/>
          </a:p>
          <a:p>
            <a:pPr marL="342900" indent="-342900" algn="just">
              <a:buFont typeface="Wingdings" panose="05000000000000000000" pitchFamily="2" charset="2"/>
              <a:buChar char="Ø"/>
            </a:pPr>
            <a:r>
              <a:rPr lang="en-US" altLang="en-US" sz="1600" dirty="0"/>
              <a:t>Salesforce can be used using a web browser without the need to install additional hardware or software, which makes it the ideal choice for organizations worldwide. </a:t>
            </a:r>
          </a:p>
          <a:p>
            <a:pPr marL="342900" indent="-342900" algn="just">
              <a:buFont typeface="Wingdings" panose="05000000000000000000" pitchFamily="2" charset="2"/>
              <a:buChar char="Ø"/>
            </a:pPr>
            <a:endParaRPr lang="en-US" altLang="en-US" sz="1600" dirty="0"/>
          </a:p>
          <a:p>
            <a:pPr marL="342900" indent="-342900" algn="just">
              <a:buFont typeface="Wingdings" panose="05000000000000000000" pitchFamily="2" charset="2"/>
              <a:buChar char="Ø"/>
            </a:pPr>
            <a:r>
              <a:rPr lang="en-US" altLang="en-US" sz="1600" dirty="0"/>
              <a:t>Testers can opt for SalesForce.com administration certification and improvise their career on Salesforce platform.</a:t>
            </a:r>
          </a:p>
          <a:p>
            <a:pPr marL="342900" indent="-342900" algn="just">
              <a:buFont typeface="Arial" panose="020B0604020202020204" pitchFamily="34" charset="0"/>
              <a:buChar char="•"/>
            </a:pPr>
            <a:endParaRPr lang="en-US" altLang="en-US" sz="2000" dirty="0"/>
          </a:p>
          <a:p>
            <a:pPr marL="342900" indent="-342900" algn="just">
              <a:buFont typeface="Arial" panose="020B0604020202020204" pitchFamily="34" charset="0"/>
              <a:buChar char="•"/>
            </a:pPr>
            <a:endParaRPr lang="en-US" altLang="en-US" sz="2000" dirty="0"/>
          </a:p>
          <a:p>
            <a:pPr algn="just"/>
            <a:endParaRPr lang="en-US" altLang="en-US" sz="2000" b="1" dirty="0"/>
          </a:p>
        </p:txBody>
      </p:sp>
      <p:pic>
        <p:nvPicPr>
          <p:cNvPr id="6" name="Picture 5">
            <a:extLst>
              <a:ext uri="{FF2B5EF4-FFF2-40B4-BE49-F238E27FC236}">
                <a16:creationId xmlns:a16="http://schemas.microsoft.com/office/drawing/2014/main" id="{630B6194-0D30-4C5B-A134-7011AB44E07C}"/>
              </a:ext>
            </a:extLst>
          </p:cNvPr>
          <p:cNvPicPr>
            <a:picLocks noChangeAspect="1"/>
          </p:cNvPicPr>
          <p:nvPr/>
        </p:nvPicPr>
        <p:blipFill>
          <a:blip r:embed="rId2"/>
          <a:stretch>
            <a:fillRect/>
          </a:stretch>
        </p:blipFill>
        <p:spPr>
          <a:xfrm>
            <a:off x="3916139" y="2946839"/>
            <a:ext cx="2857500" cy="2695575"/>
          </a:xfrm>
          <a:prstGeom prst="rect">
            <a:avLst/>
          </a:prstGeom>
        </p:spPr>
      </p:pic>
    </p:spTree>
    <p:extLst>
      <p:ext uri="{BB962C8B-B14F-4D97-AF65-F5344CB8AC3E}">
        <p14:creationId xmlns:p14="http://schemas.microsoft.com/office/powerpoint/2010/main" val="90020579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0150" y="1530450"/>
            <a:ext cx="3780000" cy="3780000"/>
          </a:xfrm>
        </p:spPr>
        <p:txBody>
          <a:bodyPr/>
          <a:lstStyle/>
          <a:p>
            <a:r>
              <a:rPr lang="en-US" dirty="0"/>
              <a:t>Thank You</a:t>
            </a:r>
          </a:p>
        </p:txBody>
      </p:sp>
      <p:sp>
        <p:nvSpPr>
          <p:cNvPr id="3" name="Subtitle 2"/>
          <p:cNvSpPr>
            <a:spLocks noGrp="1"/>
          </p:cNvSpPr>
          <p:nvPr>
            <p:ph type="subTitle" idx="1"/>
          </p:nvPr>
        </p:nvSpPr>
        <p:spPr/>
        <p:txBody>
          <a:bodyPr/>
          <a:lstStyle/>
          <a:p>
            <a:r>
              <a:rPr lang="en-US" dirty="0"/>
              <a:t>SALESFORCE TESTING CONCEPTS</a:t>
            </a:r>
          </a:p>
        </p:txBody>
      </p:sp>
      <p:sp>
        <p:nvSpPr>
          <p:cNvPr id="4" name="Text Placeholder 3"/>
          <p:cNvSpPr>
            <a:spLocks noGrp="1"/>
          </p:cNvSpPr>
          <p:nvPr>
            <p:ph type="body" sz="quarter" idx="10"/>
          </p:nvPr>
        </p:nvSpPr>
        <p:spPr/>
        <p:txBody>
          <a:bodyPr/>
          <a:lstStyle/>
          <a:p>
            <a:r>
              <a:rPr lang="en-US" sz="1000" dirty="0"/>
              <a:t>Author: ASHWIJA DEV M.D</a:t>
            </a:r>
          </a:p>
          <a:p>
            <a:r>
              <a:rPr lang="en-US" sz="1000" dirty="0"/>
              <a:t>Date: 09/10/2019</a:t>
            </a:r>
          </a:p>
        </p:txBody>
      </p:sp>
    </p:spTree>
    <p:extLst>
      <p:ext uri="{BB962C8B-B14F-4D97-AF65-F5344CB8AC3E}">
        <p14:creationId xmlns:p14="http://schemas.microsoft.com/office/powerpoint/2010/main" val="366616804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D2907F-1FE1-4BC1-8CB0-9870C4D8A98B}"/>
              </a:ext>
            </a:extLst>
          </p:cNvPr>
          <p:cNvSpPr>
            <a:spLocks noGrp="1"/>
          </p:cNvSpPr>
          <p:nvPr>
            <p:ph type="body" sz="quarter" idx="10"/>
          </p:nvPr>
        </p:nvSpPr>
        <p:spPr>
          <a:xfrm>
            <a:off x="469900" y="94269"/>
            <a:ext cx="11722100" cy="6204932"/>
          </a:xfrm>
        </p:spPr>
        <p:txBody>
          <a:bodyPr/>
          <a:lstStyle/>
          <a:p>
            <a:endParaRPr lang="en-US" sz="1200" dirty="0"/>
          </a:p>
          <a:p>
            <a:endParaRPr lang="en-US" sz="1200" dirty="0"/>
          </a:p>
        </p:txBody>
      </p:sp>
      <p:sp>
        <p:nvSpPr>
          <p:cNvPr id="3" name="TextBox 2">
            <a:extLst>
              <a:ext uri="{FF2B5EF4-FFF2-40B4-BE49-F238E27FC236}">
                <a16:creationId xmlns:a16="http://schemas.microsoft.com/office/drawing/2014/main" id="{7D01C328-0A98-43BD-903B-6F56E4FF3CBE}"/>
              </a:ext>
            </a:extLst>
          </p:cNvPr>
          <p:cNvSpPr txBox="1"/>
          <p:nvPr/>
        </p:nvSpPr>
        <p:spPr bwMode="gray">
          <a:xfrm>
            <a:off x="298173" y="301658"/>
            <a:ext cx="10418663" cy="5335571"/>
          </a:xfrm>
          <a:prstGeom prst="rect">
            <a:avLst/>
          </a:prstGeom>
        </p:spPr>
        <p:txBody>
          <a:bodyPr wrap="square" lIns="0" rIns="0" rtlCol="0" anchor="t" anchorCtr="0">
            <a:normAutofit/>
          </a:bodyPr>
          <a:lstStyle/>
          <a:p>
            <a:pPr>
              <a:defRPr/>
            </a:pPr>
            <a:r>
              <a:rPr lang="en-US" altLang="en-US" sz="2000" b="1" dirty="0">
                <a:latin typeface="+mj-lt"/>
              </a:rPr>
              <a:t>What is Salesforce Testing?</a:t>
            </a:r>
          </a:p>
          <a:p>
            <a:pPr marL="285750" indent="-285750">
              <a:buFont typeface="Arial" panose="020B0604020202020204" pitchFamily="34" charset="0"/>
              <a:buChar char="•"/>
              <a:defRPr/>
            </a:pPr>
            <a:endParaRPr lang="en-US" altLang="en-US" sz="2000" dirty="0"/>
          </a:p>
          <a:p>
            <a:pPr marL="285750" indent="-285750">
              <a:buFont typeface="Arial" panose="020B0604020202020204" pitchFamily="34" charset="0"/>
              <a:buChar char="•"/>
            </a:pPr>
            <a:endParaRPr lang="en-US" sz="1600" dirty="0">
              <a:solidFill>
                <a:schemeClr val="tx1"/>
              </a:solidFill>
            </a:endParaRPr>
          </a:p>
        </p:txBody>
      </p:sp>
      <p:pic>
        <p:nvPicPr>
          <p:cNvPr id="4" name="Picture 3">
            <a:extLst>
              <a:ext uri="{FF2B5EF4-FFF2-40B4-BE49-F238E27FC236}">
                <a16:creationId xmlns:a16="http://schemas.microsoft.com/office/drawing/2014/main" id="{6C87D657-B542-4A28-980E-853784F84314}"/>
              </a:ext>
            </a:extLst>
          </p:cNvPr>
          <p:cNvPicPr>
            <a:picLocks noChangeAspect="1"/>
          </p:cNvPicPr>
          <p:nvPr/>
        </p:nvPicPr>
        <p:blipFill>
          <a:blip r:embed="rId2"/>
          <a:stretch>
            <a:fillRect/>
          </a:stretch>
        </p:blipFill>
        <p:spPr>
          <a:xfrm>
            <a:off x="387625" y="853534"/>
            <a:ext cx="10329211" cy="5114682"/>
          </a:xfrm>
          <a:prstGeom prst="rect">
            <a:avLst/>
          </a:prstGeom>
        </p:spPr>
      </p:pic>
    </p:spTree>
    <p:extLst>
      <p:ext uri="{BB962C8B-B14F-4D97-AF65-F5344CB8AC3E}">
        <p14:creationId xmlns:p14="http://schemas.microsoft.com/office/powerpoint/2010/main" val="232027912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D2907F-1FE1-4BC1-8CB0-9870C4D8A98B}"/>
              </a:ext>
            </a:extLst>
          </p:cNvPr>
          <p:cNvSpPr>
            <a:spLocks noGrp="1"/>
          </p:cNvSpPr>
          <p:nvPr>
            <p:ph type="body" sz="quarter" idx="10"/>
          </p:nvPr>
        </p:nvSpPr>
        <p:spPr>
          <a:xfrm>
            <a:off x="469900" y="94269"/>
            <a:ext cx="11722100" cy="6204932"/>
          </a:xfrm>
        </p:spPr>
        <p:txBody>
          <a:bodyPr/>
          <a:lstStyle/>
          <a:p>
            <a:endParaRPr lang="en-US" sz="1200" dirty="0"/>
          </a:p>
          <a:p>
            <a:endParaRPr lang="en-US" sz="1200" dirty="0"/>
          </a:p>
        </p:txBody>
      </p:sp>
      <p:sp>
        <p:nvSpPr>
          <p:cNvPr id="3" name="TextBox 2">
            <a:extLst>
              <a:ext uri="{FF2B5EF4-FFF2-40B4-BE49-F238E27FC236}">
                <a16:creationId xmlns:a16="http://schemas.microsoft.com/office/drawing/2014/main" id="{7D01C328-0A98-43BD-903B-6F56E4FF3CBE}"/>
              </a:ext>
            </a:extLst>
          </p:cNvPr>
          <p:cNvSpPr txBox="1"/>
          <p:nvPr/>
        </p:nvSpPr>
        <p:spPr bwMode="gray">
          <a:xfrm>
            <a:off x="469900" y="844826"/>
            <a:ext cx="10174910" cy="5158409"/>
          </a:xfrm>
          <a:prstGeom prst="rect">
            <a:avLst/>
          </a:prstGeom>
        </p:spPr>
        <p:txBody>
          <a:bodyPr wrap="square" lIns="0" rIns="0" rtlCol="0" anchor="t" anchorCtr="0">
            <a:normAutofit/>
          </a:bodyPr>
          <a:lstStyle/>
          <a:p>
            <a:pPr marL="285750" indent="-285750" algn="just">
              <a:buFont typeface="Wingdings" panose="05000000000000000000" pitchFamily="2" charset="2"/>
              <a:buChar char="Ø"/>
            </a:pPr>
            <a:r>
              <a:rPr lang="en-US" sz="1600" dirty="0"/>
              <a:t>Salesforce.com is a CRM platform that provides multiple cloud services to manage your organization’s sales, marketing, and customer support, by providing helpful tools for administration of contacts, campaigns, reports,  groups, calendars, accounts, and opportunities. </a:t>
            </a:r>
          </a:p>
          <a:p>
            <a:pPr marL="285750" indent="-285750" algn="just">
              <a:buFont typeface="Wingdings" panose="05000000000000000000" pitchFamily="2" charset="2"/>
              <a:buChar char="Ø"/>
            </a:pPr>
            <a:endParaRPr lang="en-US" sz="1600" dirty="0"/>
          </a:p>
          <a:p>
            <a:pPr marL="285750" indent="-285750" algn="just">
              <a:buFont typeface="Wingdings" panose="05000000000000000000" pitchFamily="2" charset="2"/>
              <a:buChar char="Ø"/>
            </a:pPr>
            <a:r>
              <a:rPr lang="en-US" sz="1600" dirty="0"/>
              <a:t>Being that Salesforce.com was a pioneer in the cloud, it has always provided a developer environment enabled for companies that wanted to customize their own data structures into the platform.</a:t>
            </a:r>
          </a:p>
          <a:p>
            <a:pPr marL="285750" indent="-285750" algn="just">
              <a:buFont typeface="Wingdings" panose="05000000000000000000" pitchFamily="2" charset="2"/>
              <a:buChar char="Ø"/>
            </a:pPr>
            <a:endParaRPr lang="en-US" sz="1600" dirty="0"/>
          </a:p>
          <a:p>
            <a:pPr marL="285750" indent="-285750" algn="just">
              <a:buFont typeface="Wingdings" panose="05000000000000000000" pitchFamily="2" charset="2"/>
              <a:buChar char="Ø"/>
            </a:pPr>
            <a:r>
              <a:rPr lang="en-US" sz="1600" dirty="0"/>
              <a:t> This ability to test and customize Salesforce.com is a great benefit to enterprise organizations, but also adds a great deal of complexity when consider how to test all of these potential permutations.</a:t>
            </a:r>
          </a:p>
          <a:p>
            <a:pPr marL="285750" indent="-285750" algn="just">
              <a:buFont typeface="Wingdings" panose="05000000000000000000" pitchFamily="2" charset="2"/>
              <a:buChar char="Ø"/>
            </a:pPr>
            <a:endParaRPr lang="en-US" sz="1600" dirty="0"/>
          </a:p>
          <a:p>
            <a:pPr marL="285750" indent="-285750" algn="just">
              <a:buFont typeface="Wingdings" panose="05000000000000000000" pitchFamily="2" charset="2"/>
              <a:buChar char="Ø"/>
            </a:pPr>
            <a:r>
              <a:rPr lang="en-US" altLang="en-US" sz="1600" dirty="0"/>
              <a:t>Salesforce testing requires the use of complex test methodologies as most of the features in Salesforce are built-in features that are customizable. </a:t>
            </a:r>
          </a:p>
          <a:p>
            <a:pPr marL="285750" indent="-285750" algn="just">
              <a:buFont typeface="Wingdings" panose="05000000000000000000" pitchFamily="2" charset="2"/>
              <a:buChar char="Ø"/>
            </a:pPr>
            <a:endParaRPr lang="en-US" altLang="en-US" sz="1600" dirty="0"/>
          </a:p>
          <a:p>
            <a:pPr marL="285750" indent="-285750" algn="just">
              <a:buFont typeface="Wingdings" panose="05000000000000000000" pitchFamily="2" charset="2"/>
              <a:buChar char="Ø"/>
            </a:pPr>
            <a:r>
              <a:rPr lang="en-US" altLang="en-US" sz="1600" dirty="0"/>
              <a:t>Salesforce is built on a platform development language named as APEX. The language provides built-in unit test cases for developers to test their own code. The standard rule of Salesforce requires a developer to achieve 75% of code coverage with unit test cases.</a:t>
            </a:r>
          </a:p>
          <a:p>
            <a:pPr algn="just"/>
            <a:endParaRPr lang="en-US" altLang="en-US" sz="1600" dirty="0"/>
          </a:p>
          <a:p>
            <a:pPr marL="285750" indent="-285750" algn="just">
              <a:buFont typeface="Wingdings" panose="05000000000000000000" pitchFamily="2" charset="2"/>
              <a:buChar char="Ø"/>
            </a:pPr>
            <a:endParaRPr lang="en-US" altLang="en-US" sz="1600" dirty="0"/>
          </a:p>
          <a:p>
            <a:pPr marL="285750" indent="-285750" algn="just">
              <a:buFont typeface="Wingdings" panose="05000000000000000000" pitchFamily="2" charset="2"/>
              <a:buChar char="Ø"/>
            </a:pPr>
            <a:endParaRPr lang="en-US" sz="1600" dirty="0"/>
          </a:p>
          <a:p>
            <a:pPr marL="285750" indent="-285750" algn="just">
              <a:buFont typeface="Arial" panose="020B0604020202020204" pitchFamily="34" charset="0"/>
              <a:buChar char="•"/>
              <a:defRPr/>
            </a:pPr>
            <a:endParaRPr lang="en-US" altLang="en-US" sz="1900" dirty="0"/>
          </a:p>
          <a:p>
            <a:pPr marL="285750" indent="-285750" algn="just">
              <a:buFont typeface="Arial" panose="020B0604020202020204" pitchFamily="34" charset="0"/>
              <a:buChar char="•"/>
            </a:pPr>
            <a:endParaRPr lang="en-US" sz="1600" dirty="0">
              <a:solidFill>
                <a:schemeClr val="tx1"/>
              </a:solidFill>
            </a:endParaRPr>
          </a:p>
        </p:txBody>
      </p:sp>
    </p:spTree>
    <p:extLst>
      <p:ext uri="{BB962C8B-B14F-4D97-AF65-F5344CB8AC3E}">
        <p14:creationId xmlns:p14="http://schemas.microsoft.com/office/powerpoint/2010/main" val="39263534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D2907F-1FE1-4BC1-8CB0-9870C4D8A98B}"/>
              </a:ext>
            </a:extLst>
          </p:cNvPr>
          <p:cNvSpPr>
            <a:spLocks noGrp="1"/>
          </p:cNvSpPr>
          <p:nvPr>
            <p:ph type="body" sz="quarter" idx="10"/>
          </p:nvPr>
        </p:nvSpPr>
        <p:spPr>
          <a:xfrm>
            <a:off x="469900" y="188843"/>
            <a:ext cx="11722100" cy="6110358"/>
          </a:xfrm>
        </p:spPr>
        <p:txBody>
          <a:bodyPr/>
          <a:lstStyle/>
          <a:p>
            <a:endParaRPr lang="en-US" sz="1200" dirty="0"/>
          </a:p>
          <a:p>
            <a:endParaRPr lang="en-US" sz="1200" dirty="0"/>
          </a:p>
        </p:txBody>
      </p:sp>
      <p:sp>
        <p:nvSpPr>
          <p:cNvPr id="3" name="TextBox 2">
            <a:extLst>
              <a:ext uri="{FF2B5EF4-FFF2-40B4-BE49-F238E27FC236}">
                <a16:creationId xmlns:a16="http://schemas.microsoft.com/office/drawing/2014/main" id="{7D01C328-0A98-43BD-903B-6F56E4FF3CBE}"/>
              </a:ext>
            </a:extLst>
          </p:cNvPr>
          <p:cNvSpPr txBox="1"/>
          <p:nvPr/>
        </p:nvSpPr>
        <p:spPr bwMode="gray">
          <a:xfrm>
            <a:off x="469900" y="301658"/>
            <a:ext cx="10246936" cy="5959836"/>
          </a:xfrm>
          <a:prstGeom prst="rect">
            <a:avLst/>
          </a:prstGeom>
        </p:spPr>
        <p:txBody>
          <a:bodyPr wrap="square" lIns="0" rIns="0" rtlCol="0" anchor="t" anchorCtr="0">
            <a:normAutofit/>
          </a:bodyPr>
          <a:lstStyle/>
          <a:p>
            <a:pPr>
              <a:lnSpc>
                <a:spcPts val="900"/>
              </a:lnSpc>
            </a:pPr>
            <a:endParaRPr lang="en-US" altLang="en-US" sz="2000" b="1" dirty="0"/>
          </a:p>
          <a:p>
            <a:pPr>
              <a:lnSpc>
                <a:spcPts val="900"/>
              </a:lnSpc>
            </a:pPr>
            <a:endParaRPr lang="en-US" altLang="en-US" sz="2000" b="1" dirty="0"/>
          </a:p>
          <a:p>
            <a:pPr>
              <a:lnSpc>
                <a:spcPts val="900"/>
              </a:lnSpc>
            </a:pPr>
            <a:endParaRPr lang="en-US" altLang="en-US" sz="2000" b="1" dirty="0">
              <a:latin typeface="+mj-lt"/>
            </a:endParaRPr>
          </a:p>
          <a:p>
            <a:pPr>
              <a:lnSpc>
                <a:spcPts val="900"/>
              </a:lnSpc>
            </a:pPr>
            <a:r>
              <a:rPr lang="en-US" altLang="en-US" sz="2000" b="1" dirty="0">
                <a:latin typeface="+mj-lt"/>
              </a:rPr>
              <a:t>Why Salesforce testing?</a:t>
            </a:r>
            <a:endParaRPr lang="en-US" sz="1600" b="1" dirty="0">
              <a:solidFill>
                <a:schemeClr val="tx1"/>
              </a:solidFill>
              <a:latin typeface="+mj-lt"/>
            </a:endParaRPr>
          </a:p>
        </p:txBody>
      </p:sp>
      <p:pic>
        <p:nvPicPr>
          <p:cNvPr id="4" name="Picture 3">
            <a:extLst>
              <a:ext uri="{FF2B5EF4-FFF2-40B4-BE49-F238E27FC236}">
                <a16:creationId xmlns:a16="http://schemas.microsoft.com/office/drawing/2014/main" id="{5C11188E-2788-405B-940A-7F676E3FA5E6}"/>
              </a:ext>
            </a:extLst>
          </p:cNvPr>
          <p:cNvPicPr>
            <a:picLocks noChangeAspect="1"/>
          </p:cNvPicPr>
          <p:nvPr/>
        </p:nvPicPr>
        <p:blipFill>
          <a:blip r:embed="rId2"/>
          <a:stretch>
            <a:fillRect/>
          </a:stretch>
        </p:blipFill>
        <p:spPr>
          <a:xfrm>
            <a:off x="428625" y="924339"/>
            <a:ext cx="10246936" cy="5409786"/>
          </a:xfrm>
          <a:prstGeom prst="rect">
            <a:avLst/>
          </a:prstGeom>
        </p:spPr>
      </p:pic>
    </p:spTree>
    <p:extLst>
      <p:ext uri="{BB962C8B-B14F-4D97-AF65-F5344CB8AC3E}">
        <p14:creationId xmlns:p14="http://schemas.microsoft.com/office/powerpoint/2010/main" val="106050841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D2907F-1FE1-4BC1-8CB0-9870C4D8A98B}"/>
              </a:ext>
            </a:extLst>
          </p:cNvPr>
          <p:cNvSpPr>
            <a:spLocks noGrp="1"/>
          </p:cNvSpPr>
          <p:nvPr>
            <p:ph type="body" sz="quarter" idx="10"/>
          </p:nvPr>
        </p:nvSpPr>
        <p:spPr>
          <a:xfrm>
            <a:off x="469900" y="94269"/>
            <a:ext cx="11722100" cy="6204932"/>
          </a:xfrm>
        </p:spPr>
        <p:txBody>
          <a:bodyPr/>
          <a:lstStyle/>
          <a:p>
            <a:endParaRPr lang="en-US" sz="1200" dirty="0"/>
          </a:p>
          <a:p>
            <a:endParaRPr lang="en-US" sz="1200" dirty="0"/>
          </a:p>
        </p:txBody>
      </p:sp>
      <p:sp>
        <p:nvSpPr>
          <p:cNvPr id="3" name="TextBox 2">
            <a:extLst>
              <a:ext uri="{FF2B5EF4-FFF2-40B4-BE49-F238E27FC236}">
                <a16:creationId xmlns:a16="http://schemas.microsoft.com/office/drawing/2014/main" id="{7D01C328-0A98-43BD-903B-6F56E4FF3CBE}"/>
              </a:ext>
            </a:extLst>
          </p:cNvPr>
          <p:cNvSpPr txBox="1"/>
          <p:nvPr/>
        </p:nvSpPr>
        <p:spPr bwMode="gray">
          <a:xfrm>
            <a:off x="469900" y="327990"/>
            <a:ext cx="10194787" cy="5933503"/>
          </a:xfrm>
          <a:prstGeom prst="rect">
            <a:avLst/>
          </a:prstGeom>
        </p:spPr>
        <p:txBody>
          <a:bodyPr wrap="square" lIns="0" rIns="0" rtlCol="0" anchor="t" anchorCtr="0">
            <a:normAutofit/>
          </a:bodyPr>
          <a:lstStyle/>
          <a:p>
            <a:pPr marL="285750" indent="-285750" algn="just">
              <a:lnSpc>
                <a:spcPts val="900"/>
              </a:lnSpc>
              <a:buFont typeface="Wingdings" panose="05000000000000000000" pitchFamily="2" charset="2"/>
              <a:buChar char="Ø"/>
            </a:pPr>
            <a:endParaRPr lang="en-US" sz="1600" b="1" dirty="0"/>
          </a:p>
          <a:p>
            <a:pPr marL="285750" indent="-285750" algn="just">
              <a:buFont typeface="Wingdings" panose="05000000000000000000" pitchFamily="2" charset="2"/>
              <a:buChar char="Ø"/>
            </a:pPr>
            <a:r>
              <a:rPr lang="en-US" altLang="en-US" sz="1600" dirty="0"/>
              <a:t>Allows you to check that configuration and code is functional.</a:t>
            </a:r>
          </a:p>
          <a:p>
            <a:pPr marL="285750" indent="-285750" algn="just">
              <a:buFont typeface="Wingdings" panose="05000000000000000000" pitchFamily="2" charset="2"/>
              <a:buChar char="Ø"/>
            </a:pPr>
            <a:endParaRPr lang="en-US" altLang="en-US" sz="1600" dirty="0"/>
          </a:p>
          <a:p>
            <a:pPr marL="285750" indent="-285750" algn="just">
              <a:buFont typeface="Wingdings" panose="05000000000000000000" pitchFamily="2" charset="2"/>
              <a:buChar char="Ø"/>
            </a:pPr>
            <a:r>
              <a:rPr lang="en-US" altLang="en-US" sz="1600" dirty="0"/>
              <a:t>Helps you to verify that the finished system can support the client's business processes.</a:t>
            </a:r>
          </a:p>
          <a:p>
            <a:pPr marL="285750" indent="-285750" algn="just">
              <a:buFont typeface="Wingdings" panose="05000000000000000000" pitchFamily="2" charset="2"/>
              <a:buChar char="Ø"/>
            </a:pPr>
            <a:endParaRPr lang="en-US" altLang="en-US" sz="1600" dirty="0"/>
          </a:p>
          <a:p>
            <a:pPr marL="285750" indent="-285750" algn="just">
              <a:buFont typeface="Wingdings" panose="05000000000000000000" pitchFamily="2" charset="2"/>
              <a:buChar char="Ø"/>
            </a:pPr>
            <a:r>
              <a:rPr lang="en-US" altLang="en-US" sz="1600" dirty="0"/>
              <a:t>Helps you to confirm that the system's initial build meets the agreed requirement.</a:t>
            </a:r>
          </a:p>
          <a:p>
            <a:pPr marL="285750" indent="-285750" algn="just">
              <a:buFont typeface="Wingdings" panose="05000000000000000000" pitchFamily="2" charset="2"/>
              <a:buChar char="Ø"/>
            </a:pPr>
            <a:endParaRPr lang="en-US" altLang="en-US" sz="1600" dirty="0"/>
          </a:p>
          <a:p>
            <a:pPr marL="285750" indent="-285750" algn="just">
              <a:buFont typeface="Wingdings" panose="05000000000000000000" pitchFamily="2" charset="2"/>
              <a:buChar char="Ø"/>
              <a:defRPr/>
            </a:pPr>
            <a:r>
              <a:rPr lang="en-US" sz="1600" dirty="0"/>
              <a:t>Functional flows report based on the status of test cases. This allows the team to create the functional flows to know the functionality of the application.</a:t>
            </a:r>
          </a:p>
          <a:p>
            <a:pPr marL="285750" indent="-285750" algn="just">
              <a:buFont typeface="Wingdings" panose="05000000000000000000" pitchFamily="2" charset="2"/>
              <a:buChar char="Ø"/>
              <a:defRPr/>
            </a:pPr>
            <a:endParaRPr lang="en-US" sz="1600" dirty="0"/>
          </a:p>
          <a:p>
            <a:pPr marL="285750" indent="-285750" algn="just">
              <a:buFont typeface="Wingdings" panose="05000000000000000000" pitchFamily="2" charset="2"/>
              <a:buChar char="Ø"/>
              <a:defRPr/>
            </a:pPr>
            <a:r>
              <a:rPr lang="en-US" sz="1600" dirty="0"/>
              <a:t>Process builders feature helps you to check the working condition and behavior of the system.</a:t>
            </a:r>
          </a:p>
          <a:p>
            <a:pPr marL="285750" indent="-285750" algn="just">
              <a:buFont typeface="Wingdings" panose="05000000000000000000" pitchFamily="2" charset="2"/>
              <a:buChar char="Ø"/>
              <a:defRPr/>
            </a:pPr>
            <a:endParaRPr lang="en-US" sz="1600" dirty="0"/>
          </a:p>
          <a:p>
            <a:pPr marL="285750" indent="-285750" algn="just">
              <a:buFont typeface="Wingdings" panose="05000000000000000000" pitchFamily="2" charset="2"/>
              <a:buChar char="Ø"/>
              <a:defRPr/>
            </a:pPr>
            <a:r>
              <a:rPr lang="en-US" sz="1600" dirty="0"/>
              <a:t>Workflows allow you to check the functionality of time-based events.</a:t>
            </a:r>
          </a:p>
          <a:p>
            <a:pPr marL="285750" indent="-285750" algn="just">
              <a:buFont typeface="Wingdings" panose="05000000000000000000" pitchFamily="2" charset="2"/>
              <a:buChar char="Ø"/>
              <a:defRPr/>
            </a:pPr>
            <a:endParaRPr lang="en-US" sz="1600" dirty="0"/>
          </a:p>
          <a:p>
            <a:pPr marL="285750" indent="-285750" algn="just">
              <a:buFont typeface="Wingdings" panose="05000000000000000000" pitchFamily="2" charset="2"/>
              <a:buChar char="Ø"/>
              <a:defRPr/>
            </a:pPr>
            <a:r>
              <a:rPr lang="en-US" altLang="en-US" sz="1600" dirty="0"/>
              <a:t>Allows you to troubleshoot a problem with automated rules in the system like workflow, validation, assignment, etc.</a:t>
            </a:r>
          </a:p>
          <a:p>
            <a:pPr algn="just">
              <a:defRPr/>
            </a:pPr>
            <a:endParaRPr lang="en-US" sz="2000" dirty="0"/>
          </a:p>
          <a:p>
            <a:pPr marL="285750" indent="-285750" algn="just">
              <a:buFont typeface="Arial" panose="020B0604020202020204" pitchFamily="34" charset="0"/>
              <a:buChar char="•"/>
              <a:defRPr/>
            </a:pPr>
            <a:endParaRPr lang="en-US" sz="1600" dirty="0"/>
          </a:p>
          <a:p>
            <a:pPr marL="285750" indent="-285750" algn="just">
              <a:buFont typeface="Arial" panose="020B0604020202020204" pitchFamily="34" charset="0"/>
              <a:buChar char="•"/>
            </a:pPr>
            <a:endParaRPr lang="en-US" sz="1600" dirty="0">
              <a:solidFill>
                <a:schemeClr val="tx1"/>
              </a:solidFill>
            </a:endParaRPr>
          </a:p>
          <a:p>
            <a:pPr marL="285750" indent="-285750" algn="just">
              <a:buFont typeface="Arial" panose="020B0604020202020204" pitchFamily="34" charset="0"/>
              <a:buChar char="•"/>
            </a:pPr>
            <a:endParaRPr lang="en-US" sz="1600" dirty="0">
              <a:solidFill>
                <a:schemeClr val="tx1"/>
              </a:solidFill>
            </a:endParaRPr>
          </a:p>
        </p:txBody>
      </p:sp>
    </p:spTree>
    <p:extLst>
      <p:ext uri="{BB962C8B-B14F-4D97-AF65-F5344CB8AC3E}">
        <p14:creationId xmlns:p14="http://schemas.microsoft.com/office/powerpoint/2010/main" val="254853836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D2907F-1FE1-4BC1-8CB0-9870C4D8A98B}"/>
              </a:ext>
            </a:extLst>
          </p:cNvPr>
          <p:cNvSpPr>
            <a:spLocks noGrp="1"/>
          </p:cNvSpPr>
          <p:nvPr>
            <p:ph type="body" sz="quarter" idx="10"/>
          </p:nvPr>
        </p:nvSpPr>
        <p:spPr>
          <a:xfrm>
            <a:off x="469900" y="86379"/>
            <a:ext cx="9737587" cy="6204932"/>
          </a:xfrm>
        </p:spPr>
        <p:txBody>
          <a:bodyPr/>
          <a:lstStyle/>
          <a:p>
            <a:endParaRPr lang="en-US" sz="1200" dirty="0"/>
          </a:p>
          <a:p>
            <a:endParaRPr lang="en-US" sz="1200" dirty="0"/>
          </a:p>
        </p:txBody>
      </p:sp>
      <p:sp>
        <p:nvSpPr>
          <p:cNvPr id="3" name="TextBox 2">
            <a:extLst>
              <a:ext uri="{FF2B5EF4-FFF2-40B4-BE49-F238E27FC236}">
                <a16:creationId xmlns:a16="http://schemas.microsoft.com/office/drawing/2014/main" id="{7D01C328-0A98-43BD-903B-6F56E4FF3CBE}"/>
              </a:ext>
            </a:extLst>
          </p:cNvPr>
          <p:cNvSpPr txBox="1"/>
          <p:nvPr/>
        </p:nvSpPr>
        <p:spPr bwMode="gray">
          <a:xfrm>
            <a:off x="469900" y="387626"/>
            <a:ext cx="10174909" cy="5873867"/>
          </a:xfrm>
          <a:prstGeom prst="rect">
            <a:avLst/>
          </a:prstGeom>
        </p:spPr>
        <p:txBody>
          <a:bodyPr wrap="square" lIns="0" rIns="0" rtlCol="0" anchor="t" anchorCtr="0">
            <a:normAutofit/>
          </a:bodyPr>
          <a:lstStyle/>
          <a:p>
            <a:pPr>
              <a:lnSpc>
                <a:spcPts val="900"/>
              </a:lnSpc>
            </a:pPr>
            <a:endParaRPr lang="en-US" altLang="en-US" sz="2000" b="1" dirty="0"/>
          </a:p>
          <a:p>
            <a:pPr>
              <a:lnSpc>
                <a:spcPts val="900"/>
              </a:lnSpc>
            </a:pPr>
            <a:endParaRPr lang="en-US" altLang="en-US" sz="2000" b="1" dirty="0">
              <a:latin typeface="+mj-lt"/>
            </a:endParaRPr>
          </a:p>
          <a:p>
            <a:pPr>
              <a:lnSpc>
                <a:spcPts val="900"/>
              </a:lnSpc>
            </a:pPr>
            <a:r>
              <a:rPr lang="en-US" altLang="en-US" sz="2000" b="1" dirty="0">
                <a:latin typeface="+mj-lt"/>
              </a:rPr>
              <a:t>Levels of Testing in Salesforce</a:t>
            </a:r>
          </a:p>
          <a:p>
            <a:pPr>
              <a:lnSpc>
                <a:spcPts val="900"/>
              </a:lnSpc>
            </a:pPr>
            <a:endParaRPr lang="en-US" sz="2000" b="1" dirty="0"/>
          </a:p>
          <a:p>
            <a:pPr>
              <a:lnSpc>
                <a:spcPts val="900"/>
              </a:lnSpc>
            </a:pPr>
            <a:endParaRPr lang="en-US" sz="2000" b="1" dirty="0"/>
          </a:p>
          <a:p>
            <a:pPr marL="285750" indent="-285750">
              <a:buFont typeface="Arial" panose="020B0604020202020204" pitchFamily="34" charset="0"/>
              <a:buChar char="•"/>
              <a:defRPr/>
            </a:pPr>
            <a:endParaRPr lang="en-US" sz="1600" dirty="0"/>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endParaRPr lang="en-US" sz="1600" dirty="0">
              <a:solidFill>
                <a:schemeClr val="tx1"/>
              </a:solidFill>
            </a:endParaRPr>
          </a:p>
        </p:txBody>
      </p:sp>
      <p:pic>
        <p:nvPicPr>
          <p:cNvPr id="4" name="Picture 3">
            <a:extLst>
              <a:ext uri="{FF2B5EF4-FFF2-40B4-BE49-F238E27FC236}">
                <a16:creationId xmlns:a16="http://schemas.microsoft.com/office/drawing/2014/main" id="{B712D159-FBF2-46F4-A2E5-B5563E84A04C}"/>
              </a:ext>
            </a:extLst>
          </p:cNvPr>
          <p:cNvPicPr>
            <a:picLocks noChangeAspect="1"/>
          </p:cNvPicPr>
          <p:nvPr/>
        </p:nvPicPr>
        <p:blipFill>
          <a:blip r:embed="rId2"/>
          <a:stretch>
            <a:fillRect/>
          </a:stretch>
        </p:blipFill>
        <p:spPr>
          <a:xfrm>
            <a:off x="201544" y="864705"/>
            <a:ext cx="10565380" cy="5159560"/>
          </a:xfrm>
          <a:prstGeom prst="rect">
            <a:avLst/>
          </a:prstGeom>
        </p:spPr>
      </p:pic>
    </p:spTree>
    <p:extLst>
      <p:ext uri="{BB962C8B-B14F-4D97-AF65-F5344CB8AC3E}">
        <p14:creationId xmlns:p14="http://schemas.microsoft.com/office/powerpoint/2010/main" val="292160478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D2907F-1FE1-4BC1-8CB0-9870C4D8A98B}"/>
              </a:ext>
            </a:extLst>
          </p:cNvPr>
          <p:cNvSpPr>
            <a:spLocks noGrp="1"/>
          </p:cNvSpPr>
          <p:nvPr>
            <p:ph type="body" sz="quarter" idx="10"/>
          </p:nvPr>
        </p:nvSpPr>
        <p:spPr>
          <a:xfrm>
            <a:off x="469900" y="94269"/>
            <a:ext cx="11722100" cy="6204932"/>
          </a:xfrm>
        </p:spPr>
        <p:txBody>
          <a:bodyPr/>
          <a:lstStyle/>
          <a:p>
            <a:endParaRPr lang="en-US" sz="1200" dirty="0"/>
          </a:p>
          <a:p>
            <a:endParaRPr lang="en-US" sz="1200" dirty="0"/>
          </a:p>
        </p:txBody>
      </p:sp>
      <p:sp>
        <p:nvSpPr>
          <p:cNvPr id="3" name="TextBox 2">
            <a:extLst>
              <a:ext uri="{FF2B5EF4-FFF2-40B4-BE49-F238E27FC236}">
                <a16:creationId xmlns:a16="http://schemas.microsoft.com/office/drawing/2014/main" id="{7D01C328-0A98-43BD-903B-6F56E4FF3CBE}"/>
              </a:ext>
            </a:extLst>
          </p:cNvPr>
          <p:cNvSpPr txBox="1"/>
          <p:nvPr/>
        </p:nvSpPr>
        <p:spPr bwMode="gray">
          <a:xfrm>
            <a:off x="469900" y="301658"/>
            <a:ext cx="10246936" cy="5959836"/>
          </a:xfrm>
          <a:prstGeom prst="rect">
            <a:avLst/>
          </a:prstGeom>
        </p:spPr>
        <p:txBody>
          <a:bodyPr wrap="square" lIns="0" rIns="0" rtlCol="0" anchor="t" anchorCtr="0">
            <a:normAutofit/>
          </a:bodyPr>
          <a:lstStyle/>
          <a:p>
            <a:pPr>
              <a:lnSpc>
                <a:spcPts val="900"/>
              </a:lnSpc>
            </a:pPr>
            <a:r>
              <a:rPr lang="en-US" altLang="en-US" sz="2000" b="1" dirty="0"/>
              <a:t>  </a:t>
            </a:r>
          </a:p>
          <a:p>
            <a:pPr>
              <a:lnSpc>
                <a:spcPts val="900"/>
              </a:lnSpc>
            </a:pPr>
            <a:endParaRPr lang="en-US" altLang="en-US" sz="2000" b="1" dirty="0"/>
          </a:p>
          <a:p>
            <a:pPr>
              <a:lnSpc>
                <a:spcPts val="900"/>
              </a:lnSpc>
            </a:pPr>
            <a:r>
              <a:rPr lang="en-US" altLang="en-US" sz="2000" b="1" dirty="0">
                <a:latin typeface="+mj-lt"/>
              </a:rPr>
              <a:t>Salesforce Testing Process</a:t>
            </a:r>
          </a:p>
          <a:p>
            <a:pPr marL="285750" indent="-285750">
              <a:buFont typeface="Arial" panose="020B0604020202020204" pitchFamily="34" charset="0"/>
              <a:buChar char="•"/>
              <a:defRPr/>
            </a:pPr>
            <a:endParaRPr lang="en-US" sz="2000" dirty="0">
              <a:latin typeface="+mj-lt"/>
            </a:endParaRPr>
          </a:p>
          <a:p>
            <a:pPr marL="285750" indent="-285750">
              <a:buFont typeface="Arial" panose="020B0604020202020204" pitchFamily="34" charset="0"/>
              <a:buChar char="•"/>
            </a:pPr>
            <a:endParaRPr lang="en-US" sz="2000" dirty="0">
              <a:solidFill>
                <a:schemeClr val="tx1"/>
              </a:solidFill>
              <a:latin typeface="+mj-lt"/>
            </a:endParaRPr>
          </a:p>
          <a:p>
            <a:pPr marL="285750" indent="-285750">
              <a:buFont typeface="Arial" panose="020B0604020202020204" pitchFamily="34" charset="0"/>
              <a:buChar char="•"/>
            </a:pPr>
            <a:endParaRPr lang="en-US" sz="1600" dirty="0">
              <a:solidFill>
                <a:schemeClr val="tx1"/>
              </a:solidFill>
            </a:endParaRPr>
          </a:p>
        </p:txBody>
      </p:sp>
      <p:pic>
        <p:nvPicPr>
          <p:cNvPr id="4" name="Picture 3">
            <a:extLst>
              <a:ext uri="{FF2B5EF4-FFF2-40B4-BE49-F238E27FC236}">
                <a16:creationId xmlns:a16="http://schemas.microsoft.com/office/drawing/2014/main" id="{9554D889-B8D2-405B-AABA-4CAB9A52B1F8}"/>
              </a:ext>
            </a:extLst>
          </p:cNvPr>
          <p:cNvPicPr>
            <a:picLocks noChangeAspect="1"/>
          </p:cNvPicPr>
          <p:nvPr/>
        </p:nvPicPr>
        <p:blipFill>
          <a:blip r:embed="rId2"/>
          <a:stretch>
            <a:fillRect/>
          </a:stretch>
        </p:blipFill>
        <p:spPr>
          <a:xfrm>
            <a:off x="469900" y="983973"/>
            <a:ext cx="10174909" cy="4770783"/>
          </a:xfrm>
          <a:prstGeom prst="rect">
            <a:avLst/>
          </a:prstGeom>
        </p:spPr>
      </p:pic>
    </p:spTree>
    <p:extLst>
      <p:ext uri="{BB962C8B-B14F-4D97-AF65-F5344CB8AC3E}">
        <p14:creationId xmlns:p14="http://schemas.microsoft.com/office/powerpoint/2010/main" val="7343033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D2907F-1FE1-4BC1-8CB0-9870C4D8A98B}"/>
              </a:ext>
            </a:extLst>
          </p:cNvPr>
          <p:cNvSpPr>
            <a:spLocks noGrp="1"/>
          </p:cNvSpPr>
          <p:nvPr>
            <p:ph type="body" sz="quarter" idx="10"/>
          </p:nvPr>
        </p:nvSpPr>
        <p:spPr>
          <a:xfrm>
            <a:off x="469900" y="94269"/>
            <a:ext cx="11722100" cy="6204932"/>
          </a:xfrm>
        </p:spPr>
        <p:txBody>
          <a:bodyPr/>
          <a:lstStyle/>
          <a:p>
            <a:endParaRPr lang="en-US" sz="1200" dirty="0"/>
          </a:p>
          <a:p>
            <a:endParaRPr lang="en-US" sz="1200" dirty="0"/>
          </a:p>
        </p:txBody>
      </p:sp>
      <p:sp>
        <p:nvSpPr>
          <p:cNvPr id="3" name="TextBox 2">
            <a:extLst>
              <a:ext uri="{FF2B5EF4-FFF2-40B4-BE49-F238E27FC236}">
                <a16:creationId xmlns:a16="http://schemas.microsoft.com/office/drawing/2014/main" id="{7D01C328-0A98-43BD-903B-6F56E4FF3CBE}"/>
              </a:ext>
            </a:extLst>
          </p:cNvPr>
          <p:cNvSpPr txBox="1"/>
          <p:nvPr/>
        </p:nvSpPr>
        <p:spPr bwMode="gray">
          <a:xfrm>
            <a:off x="469900" y="301658"/>
            <a:ext cx="10246936" cy="5959836"/>
          </a:xfrm>
          <a:prstGeom prst="rect">
            <a:avLst/>
          </a:prstGeom>
        </p:spPr>
        <p:txBody>
          <a:bodyPr wrap="square" lIns="0" rIns="0" rtlCol="0" anchor="t" anchorCtr="0">
            <a:normAutofit/>
          </a:bodyPr>
          <a:lstStyle/>
          <a:p>
            <a:r>
              <a:rPr lang="en-US" altLang="en-US" sz="2000" b="1" dirty="0">
                <a:latin typeface="+mj-lt"/>
              </a:rPr>
              <a:t>Salesforce Testing challenges</a:t>
            </a:r>
            <a:endParaRPr lang="en-US" sz="2000" b="1" dirty="0">
              <a:solidFill>
                <a:schemeClr val="tx1"/>
              </a:solidFill>
              <a:latin typeface="+mj-lt"/>
            </a:endParaRPr>
          </a:p>
          <a:p>
            <a:pPr marL="285750" indent="-285750">
              <a:buFont typeface="Arial" panose="020B0604020202020204" pitchFamily="34" charset="0"/>
              <a:buChar char="•"/>
            </a:pPr>
            <a:endParaRPr lang="en-US" sz="1600" dirty="0">
              <a:solidFill>
                <a:schemeClr val="tx1"/>
              </a:solidFill>
            </a:endParaRPr>
          </a:p>
        </p:txBody>
      </p:sp>
      <p:pic>
        <p:nvPicPr>
          <p:cNvPr id="4" name="Picture 3">
            <a:extLst>
              <a:ext uri="{FF2B5EF4-FFF2-40B4-BE49-F238E27FC236}">
                <a16:creationId xmlns:a16="http://schemas.microsoft.com/office/drawing/2014/main" id="{58F4A3B8-D08A-4334-A150-00C11DE31EE4}"/>
              </a:ext>
            </a:extLst>
          </p:cNvPr>
          <p:cNvPicPr>
            <a:picLocks noChangeAspect="1"/>
          </p:cNvPicPr>
          <p:nvPr/>
        </p:nvPicPr>
        <p:blipFill>
          <a:blip r:embed="rId2"/>
          <a:stretch>
            <a:fillRect/>
          </a:stretch>
        </p:blipFill>
        <p:spPr>
          <a:xfrm>
            <a:off x="469900" y="785191"/>
            <a:ext cx="10248321" cy="4822435"/>
          </a:xfrm>
          <a:prstGeom prst="rect">
            <a:avLst/>
          </a:prstGeom>
        </p:spPr>
      </p:pic>
    </p:spTree>
    <p:extLst>
      <p:ext uri="{BB962C8B-B14F-4D97-AF65-F5344CB8AC3E}">
        <p14:creationId xmlns:p14="http://schemas.microsoft.com/office/powerpoint/2010/main" val="32148125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bodyPr lIns="0" rIns="0" anchor="b" anchorCtr="0">
        <a:normAutofit fontScale="92500"/>
      </a:bodyPr>
      <a:lstStyle>
        <a:defPPr>
          <a:lnSpc>
            <a:spcPts val="900"/>
          </a:lnSpc>
          <a:defRPr sz="1300" b="1" dirty="0">
            <a:solidFill>
              <a:schemeClr val="tx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B250B804-2FDB-4928-98F0-F76F4A35E307}" vid="{34B986A3-8F99-4F88-AF27-8B60A5DA0F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Deloitte_16_9_Onscreen_US</Template>
  <TotalTime>31448</TotalTime>
  <Words>1251</Words>
  <Application>Microsoft Office PowerPoint</Application>
  <PresentationFormat>Widescreen</PresentationFormat>
  <Paragraphs>178</Paragraphs>
  <Slides>23</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8" baseType="lpstr">
      <vt:lpstr>Arial</vt:lpstr>
      <vt:lpstr>Verdana</vt:lpstr>
      <vt:lpstr>Wingdings</vt:lpstr>
      <vt:lpstr>Deloitte_US_Onscreen</vt:lpstr>
      <vt:lpstr>think-cell Slide</vt:lpstr>
      <vt:lpstr>Salesforce Testing Concepts</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Salesforce Load Testing </vt:lpstr>
      <vt:lpstr>PowerPoint Presentation</vt:lpstr>
      <vt:lpstr>Salesforce Security Testing  </vt:lpstr>
      <vt:lpstr>PowerPoint Presentation</vt:lpstr>
      <vt:lpstr>PowerPoint Presentation</vt:lpstr>
      <vt:lpstr>PowerPoint Presentation</vt:lpstr>
      <vt:lpstr>PowerPoint Presentation</vt:lpstr>
      <vt:lpstr>PowerPoint Presentation</vt:lpstr>
      <vt:lpstr>Thank You</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6</dc:title>
  <dc:creator>Naik, Praveen A</dc:creator>
  <cp:lastModifiedBy>Dev M.D, Ashwija</cp:lastModifiedBy>
  <cp:revision>356</cp:revision>
  <cp:lastPrinted>2014-06-25T02:16:22Z</cp:lastPrinted>
  <dcterms:created xsi:type="dcterms:W3CDTF">2018-07-30T07:44:51Z</dcterms:created>
  <dcterms:modified xsi:type="dcterms:W3CDTF">2020-09-17T11:19:24Z</dcterms:modified>
</cp:coreProperties>
</file>