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302" r:id="rId6"/>
    <p:sldId id="263" r:id="rId7"/>
    <p:sldId id="264" r:id="rId8"/>
    <p:sldId id="265" r:id="rId9"/>
    <p:sldId id="303" r:id="rId10"/>
    <p:sldId id="267" r:id="rId11"/>
    <p:sldId id="268" r:id="rId12"/>
    <p:sldId id="269" r:id="rId13"/>
    <p:sldId id="270" r:id="rId14"/>
    <p:sldId id="271" r:id="rId15"/>
    <p:sldId id="304" r:id="rId16"/>
    <p:sldId id="273" r:id="rId17"/>
    <p:sldId id="275" r:id="rId18"/>
    <p:sldId id="276" r:id="rId19"/>
    <p:sldId id="277" r:id="rId20"/>
    <p:sldId id="279" r:id="rId21"/>
    <p:sldId id="305" r:id="rId22"/>
    <p:sldId id="281" r:id="rId23"/>
    <p:sldId id="282" r:id="rId24"/>
    <p:sldId id="283" r:id="rId25"/>
    <p:sldId id="284" r:id="rId26"/>
    <p:sldId id="307" r:id="rId27"/>
    <p:sldId id="306" r:id="rId28"/>
    <p:sldId id="287" r:id="rId29"/>
    <p:sldId id="288" r:id="rId30"/>
    <p:sldId id="289" r:id="rId31"/>
    <p:sldId id="290" r:id="rId32"/>
    <p:sldId id="291" r:id="rId33"/>
    <p:sldId id="292" r:id="rId34"/>
    <p:sldId id="308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7D449B-E5E0-48EE-8AAA-762EEBA374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CBB95-912D-4145-AB90-8C38BB96A1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7EBD2-9599-4B16-BB3A-0FE731E49FA7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238A7-93E0-429A-8FFC-4EBD8CFAFB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Salesforce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EC70F-0CEA-4AC0-A8C7-E9A9E4C09E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F5AE0-43D7-4CE0-B50C-A2D1A9B6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069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8157A-EC42-42B8-9C19-D25B08146600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Salesforce Testing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20626-B657-475D-83CC-ED4F8AD80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32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4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A552F-113E-4121-A67B-04F3310C2F84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8E2D-BE0B-4EA8-9688-0FF0752CB1A4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8A230-F683-4611-90BC-0D35AA925EFF}" type="datetime1">
              <a:rPr lang="en-US" smtClean="0"/>
              <a:t>4/8/2021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5616" y="5853684"/>
            <a:ext cx="1065276" cy="5897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ED6B-C71F-48ED-A221-914065266AE8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DA64280-E340-4FA3-BCCA-F42102A2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CA66-516E-44C6-82A2-BDB735FCF3D3}" type="datetime1">
              <a:rPr lang="en-US" smtClean="0"/>
              <a:t>4/8/2021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56B710F-1547-4B9A-9751-2C72336B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E055783-817F-4F52-BD5A-F789C411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2269" y="2189480"/>
            <a:ext cx="797946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300" y="1784350"/>
            <a:ext cx="7898130" cy="398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DCA66-516E-44C6-82A2-BDB735FCF3D3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Copyright">
            <a:extLst>
              <a:ext uri="{FF2B5EF4-FFF2-40B4-BE49-F238E27FC236}">
                <a16:creationId xmlns:a16="http://schemas.microsoft.com/office/drawing/2014/main" id="{ABBD1118-5471-4709-B061-009834848A51}"/>
              </a:ext>
            </a:extLst>
          </p:cNvPr>
          <p:cNvSpPr txBox="1"/>
          <p:nvPr userDrawn="1"/>
        </p:nvSpPr>
        <p:spPr>
          <a:xfrm>
            <a:off x="376237" y="6477000"/>
            <a:ext cx="4016376" cy="20126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914400" rtl="0" eaLnBrk="1" latinLnBrk="0" hangingPunct="1">
              <a:buNone/>
            </a:pPr>
            <a:r>
              <a:rPr lang="en-US" sz="650" b="0">
                <a:solidFill>
                  <a:schemeClr val="tx1"/>
                </a:solidFill>
                <a:latin typeface="+mn-lt"/>
              </a:rPr>
              <a:t>Copyright © 2019 Deloitte Development LLC. All rights reserved.</a:t>
            </a:r>
          </a:p>
        </p:txBody>
      </p:sp>
      <p:sp>
        <p:nvSpPr>
          <p:cNvPr id="8" name="CaseCode">
            <a:extLst>
              <a:ext uri="{FF2B5EF4-FFF2-40B4-BE49-F238E27FC236}">
                <a16:creationId xmlns:a16="http://schemas.microsoft.com/office/drawing/2014/main" id="{16BE2D3A-1BD8-470B-8271-E88C979A5415}"/>
              </a:ext>
            </a:extLst>
          </p:cNvPr>
          <p:cNvSpPr txBox="1"/>
          <p:nvPr userDrawn="1"/>
        </p:nvSpPr>
        <p:spPr>
          <a:xfrm>
            <a:off x="4751388" y="6476999"/>
            <a:ext cx="3672420" cy="20005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lang="en-US" sz="650" b="0">
                <a:solidFill>
                  <a:schemeClr val="tx1"/>
                </a:solidFill>
                <a:latin typeface="+mn-lt"/>
              </a:rPr>
              <a:t>Salesforce Testing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2269" y="2192527"/>
            <a:ext cx="4877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Marketing</a:t>
            </a:r>
            <a:r>
              <a:rPr sz="2800" dirty="0"/>
              <a:t> </a:t>
            </a:r>
            <a:r>
              <a:rPr sz="2800" spc="-5" dirty="0"/>
              <a:t>Cloud</a:t>
            </a:r>
            <a:r>
              <a:rPr sz="2800" spc="25" dirty="0"/>
              <a:t> </a:t>
            </a:r>
            <a:r>
              <a:rPr sz="2800" spc="-5" dirty="0"/>
              <a:t>– </a:t>
            </a:r>
            <a:r>
              <a:rPr sz="2800" dirty="0"/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2269" y="2883535"/>
            <a:ext cx="85471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spc="-35" dirty="0">
                <a:solidFill>
                  <a:srgbClr val="92D050"/>
                </a:solidFill>
                <a:latin typeface="Arial"/>
                <a:cs typeface="Arial"/>
              </a:rPr>
              <a:t>April</a:t>
            </a:r>
            <a:r>
              <a:rPr sz="1400" spc="-3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92D050"/>
                </a:solidFill>
                <a:latin typeface="Arial"/>
                <a:cs typeface="Arial"/>
              </a:rPr>
              <a:t>202</a:t>
            </a:r>
            <a:r>
              <a:rPr lang="en-US" sz="1400" dirty="0">
                <a:solidFill>
                  <a:srgbClr val="92D050"/>
                </a:solidFill>
                <a:latin typeface="Arial"/>
                <a:cs typeface="Arial"/>
              </a:rPr>
              <a:t>1</a:t>
            </a:r>
            <a:endParaRPr sz="1400" dirty="0">
              <a:solidFill>
                <a:srgbClr val="92D050"/>
              </a:solidFill>
              <a:latin typeface="Arial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22B80-D810-4497-BCDE-BE389F5F8B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1</a:t>
            </a:fld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495" y="569464"/>
            <a:ext cx="8064500" cy="61863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650"/>
              </a:spcBef>
            </a:pP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Lists</a:t>
            </a:r>
            <a:r>
              <a:rPr sz="2400" b="1" spc="-2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Vs</a:t>
            </a:r>
            <a:r>
              <a:rPr sz="2400" b="1" spc="-1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Data</a:t>
            </a:r>
            <a:r>
              <a:rPr sz="2400" b="1" spc="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Extensions</a:t>
            </a:r>
            <a:endParaRPr sz="2400" dirty="0">
              <a:solidFill>
                <a:srgbClr val="92D050"/>
              </a:solidFill>
              <a:latin typeface="+mj-l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1295400"/>
            <a:ext cx="7022465" cy="48237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 indent="-58419">
              <a:lnSpc>
                <a:spcPct val="100000"/>
              </a:lnSpc>
              <a:spcBef>
                <a:spcPts val="95"/>
              </a:spcBef>
              <a:buSzPct val="92307"/>
              <a:buChar char="•"/>
              <a:tabLst>
                <a:tab pos="71120" algn="l"/>
              </a:tabLst>
            </a:pPr>
            <a:r>
              <a:rPr lang="en-US"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List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C5C5C"/>
              </a:buClr>
              <a:buFont typeface="Arial"/>
              <a:buChar char="•"/>
            </a:pPr>
            <a:endParaRPr sz="1400" dirty="0">
              <a:latin typeface="Arial"/>
              <a:cs typeface="Arial"/>
            </a:endParaRPr>
          </a:p>
          <a:p>
            <a:pPr marL="756285" marR="5080" lvl="1" indent="-287020" algn="just">
              <a:lnSpc>
                <a:spcPts val="1410"/>
              </a:lnSpc>
              <a:buChar char="•"/>
              <a:tabLst>
                <a:tab pos="756920" algn="l"/>
              </a:tabLst>
            </a:pP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 list is a compilation of subscribers that receive your communications. </a:t>
            </a:r>
            <a:r>
              <a:rPr sz="1400" spc="-50" dirty="0">
                <a:solidFill>
                  <a:srgbClr val="5C5C5C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create as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many lists as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need to segment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your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subscribers so that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can target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your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email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communications.</a:t>
            </a:r>
            <a:endParaRPr sz="1400" dirty="0">
              <a:latin typeface="Arial"/>
              <a:cs typeface="Arial"/>
            </a:endParaRPr>
          </a:p>
          <a:p>
            <a:pPr marL="70485" indent="-58419">
              <a:lnSpc>
                <a:spcPct val="100000"/>
              </a:lnSpc>
              <a:spcBef>
                <a:spcPts val="1215"/>
              </a:spcBef>
              <a:buSzPct val="92307"/>
              <a:buChar char="•"/>
              <a:tabLst>
                <a:tab pos="71120" algn="l"/>
              </a:tabLst>
            </a:pP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Extension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C5C5C"/>
              </a:buClr>
              <a:buFont typeface="Arial"/>
              <a:buChar char="•"/>
            </a:pPr>
            <a:endParaRPr sz="1400" dirty="0">
              <a:latin typeface="Arial"/>
              <a:cs typeface="Arial"/>
            </a:endParaRPr>
          </a:p>
          <a:p>
            <a:pPr marL="756285" marR="111760" lvl="1" indent="-287020">
              <a:lnSpc>
                <a:spcPts val="1400"/>
              </a:lnSpc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sz="1400" spc="-7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sz="1400" spc="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extension</a:t>
            </a:r>
            <a:r>
              <a:rPr sz="1400" spc="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is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table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within</a:t>
            </a:r>
            <a:r>
              <a:rPr sz="1400" spc="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application</a:t>
            </a:r>
            <a:r>
              <a:rPr sz="1400" spc="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database</a:t>
            </a:r>
            <a:r>
              <a:rPr sz="1400" spc="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that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contains</a:t>
            </a:r>
            <a:r>
              <a:rPr sz="1400" spc="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your</a:t>
            </a:r>
            <a:r>
              <a:rPr sz="1400" spc="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data.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could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use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extension</a:t>
            </a:r>
            <a:r>
              <a:rPr sz="1400" spc="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store</a:t>
            </a:r>
            <a:r>
              <a:rPr sz="1400" spc="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sendable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subscriber</a:t>
            </a:r>
            <a:r>
              <a:rPr sz="1400" spc="5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like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Lists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or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just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to </a:t>
            </a:r>
            <a:r>
              <a:rPr sz="1400" spc="-3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house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relational</a:t>
            </a:r>
            <a:r>
              <a:rPr sz="1400" spc="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data.</a:t>
            </a:r>
            <a:endParaRPr sz="1400" dirty="0">
              <a:latin typeface="Arial"/>
              <a:cs typeface="Arial"/>
            </a:endParaRPr>
          </a:p>
          <a:p>
            <a:pPr marL="70485" indent="-58419">
              <a:lnSpc>
                <a:spcPct val="100000"/>
              </a:lnSpc>
              <a:spcBef>
                <a:spcPts val="1235"/>
              </a:spcBef>
              <a:buSzPct val="92307"/>
              <a:buChar char="•"/>
              <a:tabLst>
                <a:tab pos="71120" algn="l"/>
              </a:tabLst>
            </a:pP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Use a List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when:</a:t>
            </a:r>
            <a:endParaRPr sz="1400" dirty="0">
              <a:latin typeface="Arial"/>
              <a:cs typeface="Arial"/>
            </a:endParaRPr>
          </a:p>
          <a:p>
            <a:pPr marL="756285" lvl="1" indent="-287020">
              <a:lnSpc>
                <a:spcPts val="1480"/>
              </a:lnSpc>
              <a:spcBef>
                <a:spcPts val="1250"/>
              </a:spcBef>
              <a:buChar char="•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your</a:t>
            </a:r>
            <a:r>
              <a:rPr sz="1400" spc="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lists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will</a:t>
            </a:r>
            <a:r>
              <a:rPr sz="1400" spc="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contain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500,000</a:t>
            </a:r>
            <a:r>
              <a:rPr sz="1400" spc="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subscribers</a:t>
            </a:r>
            <a:r>
              <a:rPr sz="1400" spc="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or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less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long-term</a:t>
            </a:r>
            <a:endParaRPr sz="1400" dirty="0">
              <a:latin typeface="Arial"/>
              <a:cs typeface="Arial"/>
            </a:endParaRPr>
          </a:p>
          <a:p>
            <a:pPr marL="756285" lvl="1" indent="-287020">
              <a:lnSpc>
                <a:spcPts val="1405"/>
              </a:lnSpc>
              <a:buChar char="•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prefer</a:t>
            </a:r>
            <a:r>
              <a:rPr sz="1400" spc="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simplicity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over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performance</a:t>
            </a:r>
            <a:endParaRPr sz="1400" dirty="0">
              <a:latin typeface="Arial"/>
              <a:cs typeface="Arial"/>
            </a:endParaRPr>
          </a:p>
          <a:p>
            <a:pPr marL="756285" lvl="1" indent="-287020">
              <a:lnSpc>
                <a:spcPts val="1480"/>
              </a:lnSpc>
              <a:buChar char="•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do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not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require</a:t>
            </a:r>
            <a:r>
              <a:rPr sz="1400" spc="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fast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import</a:t>
            </a:r>
            <a:r>
              <a:rPr sz="1400" spc="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speed</a:t>
            </a:r>
            <a:endParaRPr sz="1400" dirty="0">
              <a:latin typeface="Arial"/>
              <a:cs typeface="Arial"/>
            </a:endParaRPr>
          </a:p>
          <a:p>
            <a:pPr marL="70485" indent="-58419">
              <a:lnSpc>
                <a:spcPct val="100000"/>
              </a:lnSpc>
              <a:spcBef>
                <a:spcPts val="1250"/>
              </a:spcBef>
              <a:buSzPct val="92307"/>
              <a:buChar char="•"/>
              <a:tabLst>
                <a:tab pos="71120" algn="l"/>
              </a:tabLst>
            </a:pP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Use a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Extension</a:t>
            </a:r>
            <a:r>
              <a:rPr sz="1400" spc="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when:</a:t>
            </a:r>
            <a:endParaRPr sz="1400" dirty="0">
              <a:latin typeface="Arial"/>
              <a:cs typeface="Arial"/>
            </a:endParaRPr>
          </a:p>
          <a:p>
            <a:pPr marL="756285" lvl="1" indent="-287020">
              <a:lnSpc>
                <a:spcPts val="1480"/>
              </a:lnSpc>
              <a:spcBef>
                <a:spcPts val="1250"/>
              </a:spcBef>
              <a:buChar char="•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your</a:t>
            </a:r>
            <a:r>
              <a:rPr sz="1400" spc="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lists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are</a:t>
            </a:r>
            <a:r>
              <a:rPr sz="1400" spc="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going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be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greater</a:t>
            </a:r>
            <a:r>
              <a:rPr sz="1400" spc="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than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500,000</a:t>
            </a:r>
            <a:r>
              <a:rPr sz="1400" spc="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subscribers</a:t>
            </a:r>
            <a:endParaRPr sz="1400" dirty="0">
              <a:latin typeface="Arial"/>
              <a:cs typeface="Arial"/>
            </a:endParaRPr>
          </a:p>
          <a:p>
            <a:pPr marL="756285" lvl="1" indent="-287020">
              <a:lnSpc>
                <a:spcPts val="1405"/>
              </a:lnSpc>
              <a:buChar char="•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support</a:t>
            </a:r>
            <a:r>
              <a:rPr sz="1400" spc="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multiple</a:t>
            </a:r>
            <a:r>
              <a:rPr sz="1400" spc="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subscriber</a:t>
            </a:r>
            <a:r>
              <a:rPr sz="1400" spc="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sets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(with</a:t>
            </a:r>
            <a:r>
              <a:rPr sz="1400" spc="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separate</a:t>
            </a:r>
            <a:r>
              <a:rPr sz="1400" spc="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definitions)</a:t>
            </a:r>
            <a:endParaRPr sz="1400" dirty="0">
              <a:latin typeface="Arial"/>
              <a:cs typeface="Arial"/>
            </a:endParaRPr>
          </a:p>
          <a:p>
            <a:pPr marL="756285" lvl="1" indent="-287020">
              <a:lnSpc>
                <a:spcPts val="1405"/>
              </a:lnSpc>
              <a:buChar char="•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send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global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messages</a:t>
            </a:r>
            <a:endParaRPr sz="1400" dirty="0">
              <a:latin typeface="Arial"/>
              <a:cs typeface="Arial"/>
            </a:endParaRPr>
          </a:p>
          <a:p>
            <a:pPr marL="1155700" lvl="2" indent="-229235">
              <a:lnSpc>
                <a:spcPts val="1405"/>
              </a:lnSpc>
              <a:buChar char="•"/>
              <a:tabLst>
                <a:tab pos="1155700" algn="l"/>
                <a:tab pos="1156335" algn="l"/>
              </a:tabLst>
            </a:pP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require</a:t>
            </a:r>
            <a:r>
              <a:rPr sz="1400" spc="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fast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import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speeds</a:t>
            </a:r>
            <a:endParaRPr sz="1400" dirty="0">
              <a:latin typeface="Arial"/>
              <a:cs typeface="Arial"/>
            </a:endParaRPr>
          </a:p>
          <a:p>
            <a:pPr marL="756285" lvl="1" indent="-287020">
              <a:lnSpc>
                <a:spcPts val="1405"/>
              </a:lnSpc>
              <a:buChar char="•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implement</a:t>
            </a:r>
            <a:r>
              <a:rPr sz="1400" spc="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triggered</a:t>
            </a:r>
            <a:r>
              <a:rPr sz="1400" spc="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sends</a:t>
            </a:r>
            <a:endParaRPr sz="1400" dirty="0">
              <a:latin typeface="Arial"/>
              <a:cs typeface="Arial"/>
            </a:endParaRPr>
          </a:p>
          <a:p>
            <a:pPr marL="756285" lvl="1" indent="-287020">
              <a:lnSpc>
                <a:spcPts val="1480"/>
              </a:lnSpc>
              <a:buChar char="•"/>
              <a:tabLst>
                <a:tab pos="756285" algn="l"/>
                <a:tab pos="756920" algn="l"/>
              </a:tabLst>
            </a:pP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ou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use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SOAP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or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REST</a:t>
            </a:r>
            <a:r>
              <a:rPr sz="1400" spc="-9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APIs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02008-D1FF-4503-83D4-471F0E8E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10</a:t>
            </a:fld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496" y="606348"/>
            <a:ext cx="8063230" cy="61863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639"/>
              </a:spcBef>
            </a:pPr>
            <a:r>
              <a:rPr sz="2400" b="1" spc="-10" dirty="0">
                <a:solidFill>
                  <a:srgbClr val="92D050"/>
                </a:solidFill>
                <a:latin typeface="+mj-lt"/>
                <a:cs typeface="Arial"/>
              </a:rPr>
              <a:t>About</a:t>
            </a:r>
            <a:r>
              <a:rPr sz="2400" b="1" spc="1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DE</a:t>
            </a:r>
            <a:endParaRPr sz="2400" dirty="0">
              <a:solidFill>
                <a:srgbClr val="92D050"/>
              </a:solidFill>
              <a:latin typeface="+mj-l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317" y="1398524"/>
            <a:ext cx="46996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Each</a:t>
            </a:r>
            <a:r>
              <a:rPr sz="1400" spc="-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data</a:t>
            </a:r>
            <a:r>
              <a:rPr sz="1400" spc="-2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extension</a:t>
            </a:r>
            <a:r>
              <a:rPr sz="1400" spc="-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contains</a:t>
            </a:r>
            <a:r>
              <a:rPr sz="1400" spc="-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the</a:t>
            </a:r>
            <a:r>
              <a:rPr sz="1400" spc="-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following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information: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723" y="1787651"/>
            <a:ext cx="1647565" cy="178131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5317" y="2411323"/>
            <a:ext cx="4782820" cy="353758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469390" marR="2228850" indent="257810">
              <a:lnSpc>
                <a:spcPct val="161300"/>
              </a:lnSpc>
              <a:spcBef>
                <a:spcPts val="15"/>
              </a:spcBef>
            </a:pP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Name </a:t>
            </a:r>
            <a:r>
              <a:rPr sz="1400" b="1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Exter</a:t>
            </a:r>
            <a:r>
              <a:rPr sz="1400" b="1" spc="-10" dirty="0">
                <a:solidFill>
                  <a:srgbClr val="5C5C5C"/>
                </a:solidFill>
                <a:latin typeface="Arial"/>
                <a:cs typeface="Arial"/>
              </a:rPr>
              <a:t>n</a:t>
            </a: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al</a:t>
            </a:r>
            <a:r>
              <a:rPr sz="1400" b="1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5C5C5C"/>
                </a:solidFill>
                <a:latin typeface="Arial"/>
                <a:cs typeface="Arial"/>
              </a:rPr>
              <a:t>K</a:t>
            </a: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ey  </a:t>
            </a:r>
            <a:r>
              <a:rPr sz="1400" b="1" spc="-5" dirty="0">
                <a:solidFill>
                  <a:srgbClr val="5C5C5C"/>
                </a:solidFill>
                <a:latin typeface="Arial"/>
                <a:cs typeface="Arial"/>
              </a:rPr>
              <a:t>Description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  <a:tab pos="608330" algn="l"/>
                <a:tab pos="1492250" algn="l"/>
                <a:tab pos="1781810" algn="l"/>
                <a:tab pos="2702560" algn="l"/>
                <a:tab pos="3231515" algn="l"/>
                <a:tab pos="3688715" algn="l"/>
                <a:tab pos="4077335" algn="l"/>
              </a:tabLst>
            </a:pP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A	col</a:t>
            </a:r>
            <a:r>
              <a:rPr sz="1400" spc="-15" dirty="0">
                <a:solidFill>
                  <a:srgbClr val="3B3B3A"/>
                </a:solidFill>
                <a:latin typeface="Arial"/>
                <a:cs typeface="Arial"/>
              </a:rPr>
              <a:t>l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3B3B3A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3B3B3A"/>
                </a:solidFill>
                <a:latin typeface="Arial"/>
                <a:cs typeface="Arial"/>
              </a:rPr>
              <a:t>i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on	</a:t>
            </a:r>
            <a:r>
              <a:rPr sz="1400" spc="-15" dirty="0">
                <a:solidFill>
                  <a:srgbClr val="3B3B3A"/>
                </a:solidFill>
                <a:latin typeface="Arial"/>
                <a:cs typeface="Arial"/>
              </a:rPr>
              <a:t>o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f	</a:t>
            </a:r>
            <a:r>
              <a:rPr sz="1400" spc="-15" dirty="0">
                <a:solidFill>
                  <a:srgbClr val="3B3B3A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t</a:t>
            </a:r>
            <a:r>
              <a:rPr sz="1400" spc="-10" dirty="0">
                <a:solidFill>
                  <a:srgbClr val="3B3B3A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ri</a:t>
            </a:r>
            <a:r>
              <a:rPr sz="1400" spc="-15" dirty="0">
                <a:solidFill>
                  <a:srgbClr val="3B3B3A"/>
                </a:solidFill>
                <a:latin typeface="Arial"/>
                <a:cs typeface="Arial"/>
              </a:rPr>
              <a:t>b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3B3B3A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3B3B3A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,	e</a:t>
            </a:r>
            <a:r>
              <a:rPr sz="1400" spc="-15" dirty="0">
                <a:solidFill>
                  <a:srgbClr val="3B3B3A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ch	</a:t>
            </a:r>
            <a:r>
              <a:rPr sz="1400" spc="-20" dirty="0">
                <a:solidFill>
                  <a:srgbClr val="3B3B3A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ith	t</a:t>
            </a:r>
            <a:r>
              <a:rPr sz="1400" spc="-15" dirty="0">
                <a:solidFill>
                  <a:srgbClr val="3B3B3A"/>
                </a:solidFill>
                <a:latin typeface="Arial"/>
                <a:cs typeface="Arial"/>
              </a:rPr>
              <a:t>h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e	follo</a:t>
            </a:r>
            <a:r>
              <a:rPr sz="1400" spc="-20" dirty="0">
                <a:solidFill>
                  <a:srgbClr val="3B3B3A"/>
                </a:solidFill>
                <a:latin typeface="Arial"/>
                <a:cs typeface="Arial"/>
              </a:rPr>
              <a:t>w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ing  properties:</a:t>
            </a:r>
            <a:endParaRPr sz="1400" dirty="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1400" b="1" dirty="0">
                <a:solidFill>
                  <a:srgbClr val="3B3B3A"/>
                </a:solidFill>
                <a:latin typeface="Arial"/>
                <a:cs typeface="Arial"/>
              </a:rPr>
              <a:t>Name</a:t>
            </a:r>
            <a:endParaRPr sz="1400" dirty="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1400" b="1" spc="-5" dirty="0">
                <a:solidFill>
                  <a:srgbClr val="3B3B3A"/>
                </a:solidFill>
                <a:latin typeface="Arial"/>
                <a:cs typeface="Arial"/>
              </a:rPr>
              <a:t>Data</a:t>
            </a:r>
            <a:r>
              <a:rPr sz="1400" b="1" spc="-4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3B3B3A"/>
                </a:solidFill>
                <a:latin typeface="Arial"/>
                <a:cs typeface="Arial"/>
              </a:rPr>
              <a:t>type</a:t>
            </a:r>
            <a:endParaRPr sz="1400" dirty="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1400" b="1" spc="-5" dirty="0">
                <a:solidFill>
                  <a:srgbClr val="3B3B3A"/>
                </a:solidFill>
                <a:latin typeface="Arial"/>
                <a:cs typeface="Arial"/>
              </a:rPr>
              <a:t>Length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Primary</a:t>
            </a:r>
            <a:r>
              <a:rPr sz="1400" spc="-4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key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Unique</a:t>
            </a:r>
            <a:r>
              <a:rPr sz="1400" spc="-4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value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Default</a:t>
            </a:r>
            <a:endParaRPr sz="1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Required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66910" y="4184522"/>
            <a:ext cx="5950585" cy="2515870"/>
            <a:chOff x="2966910" y="4184522"/>
            <a:chExt cx="5950585" cy="251587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1774" y="4282975"/>
              <a:ext cx="5861552" cy="240738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71673" y="4189285"/>
              <a:ext cx="5941060" cy="2506345"/>
            </a:xfrm>
            <a:custGeom>
              <a:avLst/>
              <a:gdLst/>
              <a:ahLst/>
              <a:cxnLst/>
              <a:rect l="l" t="t" r="r" b="b"/>
              <a:pathLst>
                <a:path w="5941059" h="2506345">
                  <a:moveTo>
                    <a:pt x="0" y="2505837"/>
                  </a:moveTo>
                  <a:lnTo>
                    <a:pt x="5940933" y="2505837"/>
                  </a:lnTo>
                  <a:lnTo>
                    <a:pt x="5940933" y="0"/>
                  </a:lnTo>
                  <a:lnTo>
                    <a:pt x="0" y="0"/>
                  </a:lnTo>
                  <a:lnTo>
                    <a:pt x="0" y="25058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B4BA7AA-79A9-4045-9884-EDC70F7B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11</a:t>
            </a:fld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1399" y="576072"/>
            <a:ext cx="8063230" cy="61863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639"/>
              </a:spcBef>
            </a:pPr>
            <a:r>
              <a:rPr sz="2400" b="1" spc="-45" dirty="0">
                <a:solidFill>
                  <a:srgbClr val="92D050"/>
                </a:solidFill>
                <a:latin typeface="+mj-lt"/>
                <a:cs typeface="Arial"/>
              </a:rPr>
              <a:t>WHAT</a:t>
            </a:r>
            <a:r>
              <a:rPr sz="2400" b="1" spc="5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IS 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Data</a:t>
            </a:r>
            <a:r>
              <a:rPr sz="2400" b="1" spc="1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Extension?</a:t>
            </a:r>
            <a:r>
              <a:rPr sz="2400" b="1" spc="49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WHY</a:t>
            </a:r>
            <a:r>
              <a:rPr sz="2400" b="1" spc="-4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DO WE</a:t>
            </a:r>
            <a:r>
              <a:rPr sz="2400" b="1" spc="-1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NEED</a:t>
            </a:r>
            <a:r>
              <a:rPr sz="2400" b="1" spc="1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Data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 Extension?</a:t>
            </a:r>
            <a:endParaRPr sz="2400" dirty="0">
              <a:solidFill>
                <a:srgbClr val="92D050"/>
              </a:solidFill>
              <a:latin typeface="+mj-l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127" y="2064512"/>
            <a:ext cx="5475605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extensions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represent</a:t>
            </a:r>
            <a:r>
              <a:rPr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tables</a:t>
            </a:r>
            <a:r>
              <a:rPr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containing</a:t>
            </a:r>
            <a:r>
              <a:rPr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attributes</a:t>
            </a:r>
            <a:r>
              <a:rPr sz="1400" spc="-5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related </a:t>
            </a:r>
            <a:r>
              <a:rPr sz="1400" spc="-37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values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pertaining</a:t>
            </a:r>
            <a:r>
              <a:rPr sz="1400" spc="-5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Contact</a:t>
            </a:r>
            <a:r>
              <a:rPr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Builder.</a:t>
            </a:r>
            <a:endParaRPr sz="14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Information</a:t>
            </a:r>
            <a:r>
              <a:rPr sz="1400" spc="-5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can</a:t>
            </a:r>
            <a:r>
              <a:rPr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be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entered:</a:t>
            </a:r>
            <a:endParaRPr sz="1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Manually</a:t>
            </a:r>
            <a:endParaRPr sz="1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Imported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5C5C5C"/>
              </a:buClr>
              <a:buFont typeface="Arial"/>
              <a:buChar char="•"/>
            </a:pPr>
            <a:endParaRPr sz="1400" dirty="0">
              <a:latin typeface="Arial"/>
              <a:cs typeface="Arial"/>
            </a:endParaRPr>
          </a:p>
          <a:p>
            <a:pPr marL="299085" marR="74231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Attributes</a:t>
            </a:r>
            <a:r>
              <a:rPr sz="1400" spc="-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values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can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contain</a:t>
            </a:r>
            <a:r>
              <a:rPr sz="1400" spc="-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specific</a:t>
            </a:r>
            <a:r>
              <a:rPr sz="1400" spc="-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contact</a:t>
            </a:r>
            <a:r>
              <a:rPr sz="1400" spc="-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record </a:t>
            </a:r>
            <a:r>
              <a:rPr sz="1400" spc="-37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information</a:t>
            </a:r>
            <a:r>
              <a:rPr sz="1400" spc="-5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or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related</a:t>
            </a:r>
            <a:r>
              <a:rPr sz="1400" spc="-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information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C5C5C"/>
              </a:buClr>
              <a:buFont typeface="Arial"/>
              <a:buChar char="•"/>
            </a:pPr>
            <a:endParaRPr sz="1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It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forms</a:t>
            </a:r>
            <a:r>
              <a:rPr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basis</a:t>
            </a:r>
            <a:r>
              <a:rPr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contact</a:t>
            </a:r>
            <a:r>
              <a:rPr sz="1400" spc="-5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information</a:t>
            </a:r>
            <a:r>
              <a:rPr sz="1400" spc="-6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model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5C5C5C"/>
              </a:buClr>
              <a:buFont typeface="Arial"/>
              <a:buChar char="•"/>
            </a:pPr>
            <a:endParaRPr sz="1400" dirty="0">
              <a:latin typeface="Arial"/>
              <a:cs typeface="Arial"/>
            </a:endParaRPr>
          </a:p>
          <a:p>
            <a:pPr marL="299085" marR="161290" indent="-287020" algn="just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By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creating</a:t>
            </a:r>
            <a:r>
              <a:rPr sz="1400" spc="-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linking</a:t>
            </a:r>
            <a:r>
              <a:rPr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extensions,</a:t>
            </a:r>
            <a:r>
              <a:rPr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it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allows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user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access </a:t>
            </a:r>
            <a:r>
              <a:rPr sz="1400" spc="-38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information</a:t>
            </a:r>
            <a:r>
              <a:rPr sz="1400" spc="-5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about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contacts</a:t>
            </a:r>
            <a:r>
              <a:rPr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use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that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information</a:t>
            </a:r>
            <a:r>
              <a:rPr sz="1400" spc="-5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segment, </a:t>
            </a:r>
            <a:r>
              <a:rPr sz="1400" spc="-37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filter,</a:t>
            </a:r>
            <a:r>
              <a:rPr sz="1400" spc="-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target</a:t>
            </a:r>
            <a:r>
              <a:rPr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contacts</a:t>
            </a:r>
            <a:r>
              <a:rPr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with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relevant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sends.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1968" y="4003547"/>
            <a:ext cx="1426464" cy="14264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0073" y="1816343"/>
            <a:ext cx="1390253" cy="157414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0186B33-C46E-42E4-8D09-216E42A4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12</a:t>
            </a:fld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1399" y="606953"/>
            <a:ext cx="8063230" cy="61863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639"/>
              </a:spcBef>
            </a:pP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Features</a:t>
            </a:r>
            <a:endParaRPr sz="2400" dirty="0">
              <a:solidFill>
                <a:srgbClr val="92D050"/>
              </a:solidFill>
              <a:latin typeface="+mj-lt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542" y="1938714"/>
            <a:ext cx="592462" cy="5924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49882" y="2079497"/>
            <a:ext cx="1092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C5C5C"/>
                </a:solidFill>
                <a:latin typeface="Arial"/>
                <a:cs typeface="Arial"/>
              </a:rPr>
              <a:t>Create</a:t>
            </a:r>
            <a:r>
              <a:rPr sz="1800" spc="-5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C5C5C"/>
                </a:solidFill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1085" y="3181350"/>
            <a:ext cx="80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C5C5C"/>
                </a:solidFill>
                <a:latin typeface="Arial"/>
                <a:cs typeface="Arial"/>
              </a:rPr>
              <a:t>Edit</a:t>
            </a:r>
            <a:r>
              <a:rPr sz="1800" spc="-7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C5C5C"/>
                </a:solidFill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9882" y="4282820"/>
            <a:ext cx="94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C5C5C"/>
                </a:solidFill>
                <a:latin typeface="Arial"/>
                <a:cs typeface="Arial"/>
              </a:rPr>
              <a:t>Copy</a:t>
            </a:r>
            <a:r>
              <a:rPr sz="1800" spc="-6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C5C5C"/>
                </a:solidFill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47994" y="4296232"/>
            <a:ext cx="965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C5C5C"/>
                </a:solidFill>
                <a:latin typeface="Arial"/>
                <a:cs typeface="Arial"/>
              </a:rPr>
              <a:t>Move</a:t>
            </a:r>
            <a:r>
              <a:rPr sz="1800" spc="-8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C5C5C"/>
                </a:solidFill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7994" y="2035555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C5C5C"/>
                </a:solidFill>
                <a:latin typeface="Arial"/>
                <a:cs typeface="Arial"/>
              </a:rPr>
              <a:t>Delete</a:t>
            </a:r>
            <a:r>
              <a:rPr sz="1800" spc="-6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C5C5C"/>
                </a:solidFill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994" y="3136849"/>
            <a:ext cx="953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C5C5C"/>
                </a:solidFill>
                <a:latin typeface="Arial"/>
                <a:cs typeface="Arial"/>
              </a:rPr>
              <a:t>Clear</a:t>
            </a:r>
            <a:r>
              <a:rPr sz="1800" spc="-5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C5C5C"/>
                </a:solidFill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2208" y="5445049"/>
            <a:ext cx="1698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C5C5C"/>
                </a:solidFill>
                <a:latin typeface="Arial"/>
                <a:cs typeface="Arial"/>
              </a:rPr>
              <a:t>Manage</a:t>
            </a:r>
            <a:r>
              <a:rPr sz="1800" spc="-6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C5C5C"/>
                </a:solidFill>
                <a:latin typeface="Arial"/>
                <a:cs typeface="Arial"/>
              </a:rPr>
              <a:t>Policies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311" y="2947416"/>
            <a:ext cx="768095" cy="76809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8966" y="4091940"/>
            <a:ext cx="656498" cy="7498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96045" y="1795272"/>
            <a:ext cx="908625" cy="73304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92396" y="2990088"/>
            <a:ext cx="780288" cy="82905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96493" y="3991355"/>
            <a:ext cx="917922" cy="92049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85017" y="5278810"/>
            <a:ext cx="646663" cy="637682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1CB366A-4DBB-4120-956E-83943E49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13</a:t>
            </a:fld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3652" y="1676400"/>
            <a:ext cx="787209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5C5C5C"/>
                </a:solidFill>
                <a:latin typeface="Arial"/>
                <a:cs typeface="Arial"/>
              </a:rPr>
              <a:t>Salesforce</a:t>
            </a:r>
            <a:r>
              <a:rPr b="1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b="1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5C5C5C"/>
                </a:solidFill>
                <a:latin typeface="Arial"/>
                <a:cs typeface="Arial"/>
              </a:rPr>
              <a:t>Extensions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Salesforce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Extensions</a:t>
            </a:r>
            <a:r>
              <a:rPr spc="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are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Extensions</a:t>
            </a:r>
            <a:r>
              <a:rPr spc="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that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allow</a:t>
            </a:r>
            <a:r>
              <a:rPr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marketers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push </a:t>
            </a:r>
            <a:r>
              <a:rPr spc="-484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tracking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back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 to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their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Sales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or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Service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Cloud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Orgs.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5C5C5C"/>
                </a:solidFill>
                <a:latin typeface="Arial"/>
                <a:cs typeface="Arial"/>
              </a:rPr>
              <a:t>Shared</a:t>
            </a:r>
            <a:r>
              <a:rPr b="1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5C5C5C"/>
                </a:solidFill>
                <a:latin typeface="Arial"/>
                <a:cs typeface="Arial"/>
              </a:rPr>
              <a:t>Salesforce</a:t>
            </a:r>
            <a:r>
              <a:rPr b="1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b="1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5C5C5C"/>
                </a:solidFill>
                <a:latin typeface="Arial"/>
                <a:cs typeface="Arial"/>
              </a:rPr>
              <a:t>Extensions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Arial"/>
              <a:cs typeface="Arial"/>
            </a:endParaRPr>
          </a:p>
          <a:p>
            <a:pPr marL="12700" marR="81915">
              <a:lnSpc>
                <a:spcPct val="100000"/>
              </a:lnSpc>
            </a:pP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spc="-1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Shared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Extension</a:t>
            </a:r>
            <a:r>
              <a:rPr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enables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Extension</a:t>
            </a:r>
            <a:r>
              <a:rPr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be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available</a:t>
            </a:r>
            <a:r>
              <a:rPr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in</a:t>
            </a:r>
            <a:r>
              <a:rPr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other </a:t>
            </a:r>
            <a:r>
              <a:rPr spc="-484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Business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Units.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5C5C5C"/>
                </a:solidFill>
                <a:latin typeface="Arial"/>
                <a:cs typeface="Arial"/>
              </a:rPr>
              <a:t>Synchronized</a:t>
            </a:r>
            <a:r>
              <a:rPr b="1" dirty="0">
                <a:solidFill>
                  <a:srgbClr val="5C5C5C"/>
                </a:solidFill>
                <a:latin typeface="Arial"/>
                <a:cs typeface="Arial"/>
              </a:rPr>
              <a:t> data</a:t>
            </a:r>
            <a:r>
              <a:rPr b="1" spc="-5" dirty="0">
                <a:solidFill>
                  <a:srgbClr val="5C5C5C"/>
                </a:solidFill>
                <a:latin typeface="Arial"/>
                <a:cs typeface="Arial"/>
              </a:rPr>
              <a:t> extension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Arial"/>
              <a:cs typeface="Arial"/>
            </a:endParaRPr>
          </a:p>
          <a:p>
            <a:pPr marL="12700" marR="285115">
              <a:lnSpc>
                <a:spcPct val="100000"/>
              </a:lnSpc>
            </a:pP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Use</a:t>
            </a:r>
            <a:r>
              <a:rPr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Synchronized</a:t>
            </a:r>
            <a:r>
              <a:rPr spc="5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sources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bring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from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across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all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parts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of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the 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Salesforce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Customer</a:t>
            </a:r>
            <a:r>
              <a:rPr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Success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Platform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into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5C5C5C"/>
                </a:solidFill>
                <a:latin typeface="Arial"/>
                <a:cs typeface="Arial"/>
              </a:rPr>
              <a:t>your</a:t>
            </a:r>
            <a:r>
              <a:rPr spc="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Marketing</a:t>
            </a:r>
            <a:r>
              <a:rPr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Cloud</a:t>
            </a:r>
            <a:r>
              <a:rPr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account.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371" y="576072"/>
            <a:ext cx="8063230" cy="61863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655"/>
              </a:spcBef>
            </a:pPr>
            <a:r>
              <a:rPr sz="2400" b="1" spc="-30" dirty="0">
                <a:solidFill>
                  <a:srgbClr val="92D050"/>
                </a:solidFill>
                <a:latin typeface="+mj-lt"/>
                <a:cs typeface="Arial"/>
              </a:rPr>
              <a:t>Types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of</a:t>
            </a:r>
            <a:r>
              <a:rPr sz="2400" b="1" spc="-1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Data Extension</a:t>
            </a:r>
            <a:endParaRPr sz="2400" dirty="0">
              <a:solidFill>
                <a:srgbClr val="92D050"/>
              </a:solidFill>
              <a:latin typeface="+mj-lt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D8960-2D38-4465-BCC9-F797D715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14</a:t>
            </a:fld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2269" y="2192527"/>
            <a:ext cx="58185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/>
              <a:t>Marketing</a:t>
            </a:r>
            <a:r>
              <a:rPr lang="en-US" sz="2800" spc="-20" dirty="0"/>
              <a:t> </a:t>
            </a:r>
            <a:r>
              <a:rPr lang="en-US" sz="2800" spc="-5" dirty="0"/>
              <a:t>Cloud </a:t>
            </a:r>
            <a:r>
              <a:rPr lang="en-US" sz="2800" dirty="0"/>
              <a:t>–</a:t>
            </a:r>
            <a:r>
              <a:rPr lang="en-US" sz="2800" spc="-20" dirty="0"/>
              <a:t> </a:t>
            </a:r>
            <a:r>
              <a:rPr lang="en-US" sz="2800" spc="-5" dirty="0"/>
              <a:t>Content</a:t>
            </a:r>
            <a:r>
              <a:rPr lang="en-US" sz="2800" dirty="0"/>
              <a:t> </a:t>
            </a:r>
            <a:r>
              <a:rPr lang="en-US" sz="2800" spc="-5" dirty="0"/>
              <a:t>Builder</a:t>
            </a:r>
            <a:endParaRPr sz="2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63BADC-5CF7-4840-81B8-3276BFA3A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15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8719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8639" y="576072"/>
            <a:ext cx="8159115" cy="62581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80"/>
              </a:spcBef>
            </a:pP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Content</a:t>
            </a:r>
            <a:r>
              <a:rPr sz="2400" b="1" spc="-1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Builder</a:t>
            </a:r>
            <a:endParaRPr sz="2400" dirty="0">
              <a:solidFill>
                <a:srgbClr val="92D050"/>
              </a:solidFill>
              <a:latin typeface="+mj-lt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166" y="1340197"/>
            <a:ext cx="8133588" cy="48863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64199-6E06-4370-AB34-22485EF0FE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16</a:t>
            </a:fld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6651" y="1371600"/>
            <a:ext cx="8092439" cy="3462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9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view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all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tracking details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for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an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email,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follow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these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steps:</a:t>
            </a:r>
            <a:endParaRPr sz="1400" dirty="0">
              <a:latin typeface="Arial"/>
              <a:cs typeface="Arial"/>
            </a:endParaRPr>
          </a:p>
          <a:p>
            <a:pPr marL="299085" indent="-287020">
              <a:lnSpc>
                <a:spcPts val="1835"/>
              </a:lnSpc>
              <a:spcBef>
                <a:spcPts val="122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Click</a:t>
            </a:r>
            <a:r>
              <a:rPr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5C5C5C"/>
                </a:solidFill>
                <a:latin typeface="Arial"/>
                <a:cs typeface="Arial"/>
              </a:rPr>
              <a:t>Tracking</a:t>
            </a:r>
            <a:r>
              <a:rPr sz="1400" b="1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tab.</a:t>
            </a:r>
            <a:endParaRPr sz="1400" dirty="0">
              <a:latin typeface="Arial"/>
              <a:cs typeface="Arial"/>
            </a:endParaRPr>
          </a:p>
          <a:p>
            <a:pPr marL="299085" marR="83820" indent="-287020">
              <a:lnSpc>
                <a:spcPts val="1630"/>
              </a:lnSpc>
              <a:spcBef>
                <a:spcPts val="19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Click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folder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that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contains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email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for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which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sz="1400" spc="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wish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view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tracking.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5" dirty="0">
                <a:solidFill>
                  <a:srgbClr val="5C5C5C"/>
                </a:solidFill>
                <a:latin typeface="Arial"/>
                <a:cs typeface="Arial"/>
              </a:rPr>
              <a:t>You </a:t>
            </a:r>
            <a:r>
              <a:rPr sz="1400" spc="-459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may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select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from:</a:t>
            </a:r>
            <a:endParaRPr sz="14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80100"/>
              </a:lnSpc>
              <a:spcBef>
                <a:spcPts val="1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u="heavy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Simple</a:t>
            </a:r>
            <a:r>
              <a:rPr sz="1400" b="1" u="heavy" spc="-60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Automated</a:t>
            </a:r>
            <a:r>
              <a:rPr sz="1400" b="1" u="heavy" spc="10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Email</a:t>
            </a:r>
            <a:r>
              <a:rPr sz="1400" b="1" u="heavy" spc="10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Sends</a:t>
            </a:r>
            <a:r>
              <a:rPr sz="1400" b="1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-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If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create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and send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an email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from 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Simple Automated Emails folder under the Content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tab, the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tracking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for </a:t>
            </a:r>
            <a:r>
              <a:rPr sz="1400" spc="-459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that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email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will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display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in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this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folder.</a:t>
            </a:r>
            <a:endParaRPr sz="1400" dirty="0">
              <a:latin typeface="Arial"/>
              <a:cs typeface="Arial"/>
            </a:endParaRPr>
          </a:p>
          <a:p>
            <a:pPr marL="756285" marR="260350" lvl="1" indent="-287020">
              <a:lnSpc>
                <a:spcPct val="8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u="heavy" spc="-30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Test</a:t>
            </a:r>
            <a:r>
              <a:rPr sz="1400" b="1" u="heavy" spc="-10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Send</a:t>
            </a:r>
            <a:r>
              <a:rPr sz="1400" b="1" u="heavy" spc="-15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Emails</a:t>
            </a:r>
            <a:r>
              <a:rPr sz="1400" b="1" spc="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-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If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sz="1400" spc="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send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an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email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by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clicking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Send</a:t>
            </a:r>
            <a:r>
              <a:rPr sz="1400" b="1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&gt; </a:t>
            </a:r>
            <a:r>
              <a:rPr sz="1400" b="1" spc="-30" dirty="0">
                <a:solidFill>
                  <a:srgbClr val="5C5C5C"/>
                </a:solidFill>
                <a:latin typeface="Arial"/>
                <a:cs typeface="Arial"/>
              </a:rPr>
              <a:t>Test</a:t>
            </a:r>
            <a:r>
              <a:rPr sz="1400" b="1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5C5C5C"/>
                </a:solidFill>
                <a:latin typeface="Arial"/>
                <a:cs typeface="Arial"/>
              </a:rPr>
              <a:t>Send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, </a:t>
            </a:r>
            <a:r>
              <a:rPr sz="1400" spc="-45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tracking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for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that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email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will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display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in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this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folder.</a:t>
            </a:r>
            <a:endParaRPr sz="1400" dirty="0">
              <a:latin typeface="Arial"/>
              <a:cs typeface="Arial"/>
            </a:endParaRPr>
          </a:p>
          <a:p>
            <a:pPr marL="756285" marR="89535" lvl="1" indent="-287020">
              <a:lnSpc>
                <a:spcPct val="8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u="heavy" spc="-10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Triggered</a:t>
            </a:r>
            <a:r>
              <a:rPr sz="1400" b="1" u="heavy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 Sends</a:t>
            </a: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-</a:t>
            </a:r>
            <a:r>
              <a:rPr sz="1400" spc="-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tracking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for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any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triggered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send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sz="1400" spc="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create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and 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send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will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display in this 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folder. </a:t>
            </a:r>
            <a:r>
              <a:rPr sz="1400" spc="-55" dirty="0">
                <a:solidFill>
                  <a:srgbClr val="5C5C5C"/>
                </a:solidFill>
                <a:latin typeface="Arial"/>
                <a:cs typeface="Arial"/>
              </a:rPr>
              <a:t>You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may also view tracking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for Triggered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Sends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from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Triggered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Sends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folder.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Click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5C5C5C"/>
                </a:solidFill>
                <a:latin typeface="Arial"/>
                <a:cs typeface="Arial"/>
              </a:rPr>
              <a:t>View</a:t>
            </a:r>
            <a:r>
              <a:rPr sz="1400" b="1" spc="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5C5C5C"/>
                </a:solidFill>
                <a:latin typeface="Arial"/>
                <a:cs typeface="Arial"/>
              </a:rPr>
              <a:t>Tracking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button</a:t>
            </a:r>
            <a:r>
              <a:rPr sz="1400" spc="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in </a:t>
            </a:r>
            <a:r>
              <a:rPr sz="1400" spc="-459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the 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toolbar.</a:t>
            </a:r>
            <a:endParaRPr sz="1400" dirty="0">
              <a:latin typeface="Arial"/>
              <a:cs typeface="Arial"/>
            </a:endParaRPr>
          </a:p>
          <a:p>
            <a:pPr marL="756285" marR="160655" lvl="1" indent="-287020">
              <a:lnSpc>
                <a:spcPct val="8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u="heavy" spc="-5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Welcome</a:t>
            </a:r>
            <a:r>
              <a:rPr sz="1400" b="1" u="heavy" spc="10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Email</a:t>
            </a:r>
            <a:r>
              <a:rPr sz="1400" b="1" u="heavy" spc="10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Sends</a:t>
            </a:r>
            <a:r>
              <a:rPr sz="1400" b="1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-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The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tracking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for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any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welcome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email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sz="1400" spc="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assign </a:t>
            </a:r>
            <a:r>
              <a:rPr sz="1400" spc="-459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a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list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will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display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in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this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folder.</a:t>
            </a:r>
            <a:endParaRPr sz="1400" dirty="0">
              <a:latin typeface="Arial"/>
              <a:cs typeface="Arial"/>
            </a:endParaRPr>
          </a:p>
          <a:p>
            <a:pPr marL="756285" marR="342265" lvl="1" indent="-287020">
              <a:lnSpc>
                <a:spcPct val="8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b="1" u="heavy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Salesforce.com</a:t>
            </a:r>
            <a:r>
              <a:rPr sz="1400" b="1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-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If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sz="1400" spc="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are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integrated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with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Salesforce,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tracking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for </a:t>
            </a:r>
            <a:r>
              <a:rPr sz="1400" spc="-45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your</a:t>
            </a:r>
            <a:r>
              <a:rPr sz="1400" spc="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integration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sends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will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display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in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this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folder.</a:t>
            </a:r>
            <a:endParaRPr sz="1400" dirty="0">
              <a:latin typeface="Arial"/>
              <a:cs typeface="Arial"/>
            </a:endParaRPr>
          </a:p>
          <a:p>
            <a:pPr marL="469900" marR="64135" algn="just">
              <a:lnSpc>
                <a:spcPct val="80100"/>
              </a:lnSpc>
              <a:spcBef>
                <a:spcPts val="1630"/>
              </a:spcBef>
            </a:pP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Salesforce Marketing Cloud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offers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the Inbox </a:t>
            </a:r>
            <a:r>
              <a:rPr sz="1400" spc="-35" dirty="0">
                <a:solidFill>
                  <a:srgbClr val="5C5C5C"/>
                </a:solidFill>
                <a:latin typeface="Arial"/>
                <a:cs typeface="Arial"/>
              </a:rPr>
              <a:t>Tools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deliverability package </a:t>
            </a:r>
            <a:r>
              <a:rPr sz="1400" spc="-459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to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help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test and track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your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email sends. Return Path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powers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Inbox 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Tools, </a:t>
            </a:r>
            <a:r>
              <a:rPr sz="1400" spc="-459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located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in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the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Hub Exchange</a:t>
            </a:r>
            <a:r>
              <a:rPr sz="1400" spc="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menu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9496" y="579351"/>
            <a:ext cx="8092440" cy="62645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85"/>
              </a:spcBef>
            </a:pPr>
            <a:r>
              <a:rPr sz="2400" b="1" spc="-20" dirty="0">
                <a:solidFill>
                  <a:srgbClr val="92D050"/>
                </a:solidFill>
                <a:latin typeface="+mj-lt"/>
                <a:cs typeface="Arial"/>
              </a:rPr>
              <a:t>Tracking</a:t>
            </a:r>
            <a:r>
              <a:rPr sz="2400" b="1" spc="-6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50" dirty="0">
                <a:solidFill>
                  <a:srgbClr val="92D050"/>
                </a:solidFill>
                <a:latin typeface="+mj-lt"/>
                <a:cs typeface="Arial"/>
              </a:rPr>
              <a:t>Your</a:t>
            </a:r>
            <a:r>
              <a:rPr sz="2400" b="1" spc="-2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Email</a:t>
            </a:r>
            <a:endParaRPr sz="2400" dirty="0">
              <a:solidFill>
                <a:srgbClr val="92D050"/>
              </a:solidFill>
              <a:latin typeface="+mj-lt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01D4E-762D-4C01-B950-A9A2C3F1FA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17</a:t>
            </a:fld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9496" y="576072"/>
            <a:ext cx="8108950" cy="62581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280"/>
              </a:spcBef>
            </a:pP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Create</a:t>
            </a:r>
            <a:r>
              <a:rPr sz="2400" b="1" spc="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and</a:t>
            </a:r>
            <a:r>
              <a:rPr sz="2400" b="1" spc="-2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Send</a:t>
            </a:r>
            <a:r>
              <a:rPr sz="2400" b="1" spc="-2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First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 Email</a:t>
            </a:r>
            <a:endParaRPr sz="2400" dirty="0">
              <a:solidFill>
                <a:srgbClr val="92D050"/>
              </a:solidFill>
              <a:latin typeface="+mj-lt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448" y="1295400"/>
            <a:ext cx="8076415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Choose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type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of email</a:t>
            </a:r>
            <a:r>
              <a:rPr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that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would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like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create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follow</a:t>
            </a:r>
            <a:r>
              <a:rPr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that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procedure: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400" b="1" u="heavy" spc="-5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Content</a:t>
            </a:r>
            <a:r>
              <a:rPr sz="1400" b="1" u="heavy" spc="5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Builder</a:t>
            </a: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:</a:t>
            </a:r>
            <a:r>
              <a:rPr sz="1400" b="1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Choose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this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option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if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have access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 Content</a:t>
            </a:r>
            <a:r>
              <a:rPr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Builder.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C5C5C"/>
              </a:buClr>
              <a:buFont typeface="Wingdings"/>
              <a:buChar char=""/>
            </a:pPr>
            <a:endParaRPr sz="14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400" b="1" u="heavy" spc="-15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Template </a:t>
            </a:r>
            <a:r>
              <a:rPr sz="1400" b="1" u="heavy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Based</a:t>
            </a: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:</a:t>
            </a:r>
            <a:r>
              <a:rPr sz="1400" b="1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Choose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this</a:t>
            </a:r>
            <a:r>
              <a:rPr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option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if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you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already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have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template</a:t>
            </a:r>
            <a:r>
              <a:rPr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that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you'll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be using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for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this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email.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C5C5C"/>
              </a:buClr>
              <a:buFont typeface="Wingdings"/>
              <a:buChar char=""/>
            </a:pPr>
            <a:endParaRPr sz="14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400" b="1" u="heavy" spc="-5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HTML</a:t>
            </a:r>
            <a:r>
              <a:rPr sz="1400" b="1" u="heavy" spc="15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5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Paste</a:t>
            </a:r>
            <a:r>
              <a:rPr sz="1400" b="1" spc="-5" dirty="0">
                <a:solidFill>
                  <a:srgbClr val="5C5C5C"/>
                </a:solidFill>
                <a:latin typeface="Arial"/>
                <a:cs typeface="Arial"/>
              </a:rPr>
              <a:t>:</a:t>
            </a:r>
            <a:r>
              <a:rPr sz="1400" b="1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Choose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this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option</a:t>
            </a:r>
            <a:r>
              <a:rPr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type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or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paste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HTML</a:t>
            </a:r>
            <a:r>
              <a:rPr sz="1400" spc="-5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code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for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an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email</a:t>
            </a:r>
            <a:r>
              <a:rPr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into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editor.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C5C5C"/>
              </a:buClr>
              <a:buFont typeface="Wingdings"/>
              <a:buChar char=""/>
            </a:pPr>
            <a:endParaRPr sz="1400" dirty="0">
              <a:latin typeface="Arial"/>
              <a:cs typeface="Arial"/>
            </a:endParaRPr>
          </a:p>
          <a:p>
            <a:pPr marL="184785" marR="14160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400" b="1" u="heavy" spc="-25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Text</a:t>
            </a:r>
            <a:r>
              <a:rPr sz="1400" b="1" u="heavy" spc="-5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 </a:t>
            </a:r>
            <a:r>
              <a:rPr sz="1400" b="1" u="heavy" spc="-10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Only</a:t>
            </a:r>
            <a:r>
              <a:rPr sz="1400" b="1" spc="-10" dirty="0">
                <a:solidFill>
                  <a:srgbClr val="5C5C5C"/>
                </a:solidFill>
                <a:latin typeface="Arial"/>
                <a:cs typeface="Arial"/>
              </a:rPr>
              <a:t>:</a:t>
            </a:r>
            <a:r>
              <a:rPr sz="1400" b="1" spc="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Choose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this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option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if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want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create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an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email</a:t>
            </a:r>
            <a:r>
              <a:rPr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that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will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display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as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text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only in your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subscribers' </a:t>
            </a:r>
            <a:r>
              <a:rPr sz="1400" spc="-3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inbox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regardless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of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their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display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preferences.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Opens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is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never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reported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for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text-only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emails.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 marL="184785" marR="40322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400" b="1" u="heavy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Simple </a:t>
            </a:r>
            <a:r>
              <a:rPr sz="1400" b="1" u="heavy" spc="-5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Automated </a:t>
            </a:r>
            <a:r>
              <a:rPr sz="1400" b="1" u="heavy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Email</a:t>
            </a: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: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Choose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this option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if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want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create an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email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send based on a date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attribute.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For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example,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if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want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 send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your subscribers an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email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on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their 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birthday,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can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create an </a:t>
            </a:r>
            <a:r>
              <a:rPr sz="1400" spc="-3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automated</a:t>
            </a:r>
            <a:r>
              <a:rPr sz="1400" spc="-5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email.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5C5C5C"/>
              </a:buClr>
              <a:buFont typeface="Wingdings"/>
              <a:buChar char=""/>
            </a:pPr>
            <a:endParaRPr sz="14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Font typeface="Wingdings"/>
              <a:buChar char=""/>
              <a:tabLst>
                <a:tab pos="185420" algn="l"/>
              </a:tabLst>
            </a:pP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Further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can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preview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send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Email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desired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recipients.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EF585-800C-44AD-8137-E7EAD905C6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18</a:t>
            </a:fld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9496" y="576072"/>
            <a:ext cx="8108950" cy="62581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280"/>
              </a:spcBef>
            </a:pP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Create</a:t>
            </a:r>
            <a:r>
              <a:rPr sz="2400" b="1" spc="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and</a:t>
            </a:r>
            <a:r>
              <a:rPr sz="2400" b="1" spc="-2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Send</a:t>
            </a:r>
            <a:r>
              <a:rPr sz="2400" b="1" spc="-2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First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 Email</a:t>
            </a:r>
            <a:endParaRPr sz="2400" dirty="0">
              <a:solidFill>
                <a:srgbClr val="92D050"/>
              </a:solidFill>
              <a:latin typeface="+mj-lt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308" y="1325678"/>
            <a:ext cx="8083296" cy="481640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3323D-CCCB-4D45-BEDE-88F9F6F86F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19</a:t>
            </a:fld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8640" y="628587"/>
            <a:ext cx="246126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dirty="0">
                <a:solidFill>
                  <a:srgbClr val="3B3B3A"/>
                </a:solidFill>
                <a:cs typeface="Arial"/>
              </a:rPr>
              <a:t>B2B</a:t>
            </a:r>
            <a:r>
              <a:rPr sz="3200" spc="-50" dirty="0">
                <a:solidFill>
                  <a:srgbClr val="3B3B3A"/>
                </a:solidFill>
                <a:cs typeface="Arial"/>
              </a:rPr>
              <a:t> </a:t>
            </a:r>
            <a:r>
              <a:rPr sz="3200" spc="-5" dirty="0">
                <a:solidFill>
                  <a:srgbClr val="3B3B3A"/>
                </a:solidFill>
                <a:cs typeface="Arial"/>
              </a:rPr>
              <a:t>and</a:t>
            </a:r>
            <a:r>
              <a:rPr sz="3200" spc="-45" dirty="0">
                <a:solidFill>
                  <a:srgbClr val="3B3B3A"/>
                </a:solidFill>
                <a:cs typeface="Arial"/>
              </a:rPr>
              <a:t> </a:t>
            </a:r>
            <a:r>
              <a:rPr sz="3200" spc="-5" dirty="0">
                <a:solidFill>
                  <a:srgbClr val="3B3B3A"/>
                </a:solidFill>
                <a:cs typeface="Arial"/>
              </a:rPr>
              <a:t>B2C</a:t>
            </a:r>
            <a:endParaRPr sz="3200"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9496" y="576072"/>
            <a:ext cx="8063230" cy="6136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0495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185"/>
              </a:spcBef>
            </a:pPr>
            <a:r>
              <a:rPr lang="en-US" sz="2400" b="1" dirty="0">
                <a:solidFill>
                  <a:srgbClr val="92D050"/>
                </a:solidFill>
                <a:latin typeface="+mn-lt"/>
                <a:cs typeface="Arial" panose="020B0604020202020204" pitchFamily="34" charset="0"/>
              </a:rPr>
              <a:t>Table of Contents</a:t>
            </a:r>
            <a:endParaRPr sz="2400" dirty="0">
              <a:solidFill>
                <a:srgbClr val="92D05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DA2715-6A7A-40DB-8E27-0D450CE1DDA7}"/>
              </a:ext>
            </a:extLst>
          </p:cNvPr>
          <p:cNvSpPr txBox="1">
            <a:spLocks/>
          </p:cNvSpPr>
          <p:nvPr/>
        </p:nvSpPr>
        <p:spPr>
          <a:xfrm>
            <a:off x="571754" y="1272619"/>
            <a:ext cx="5611635" cy="5128181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pc="-5" dirty="0">
                <a:solidFill>
                  <a:srgbClr val="5C5C5C"/>
                </a:solidFill>
                <a:cs typeface="Arial"/>
              </a:rPr>
              <a:t>What is Salesforce Marketing Cloud?</a:t>
            </a:r>
          </a:p>
          <a:p>
            <a:pPr marL="228600" indent="-228600">
              <a:buFont typeface="+mj-lt"/>
              <a:buAutoNum type="arabicPeriod"/>
            </a:pPr>
            <a:r>
              <a:rPr lang="en-US" spc="-5" dirty="0">
                <a:solidFill>
                  <a:srgbClr val="5C5C5C"/>
                </a:solidFill>
                <a:cs typeface="Arial"/>
              </a:rPr>
              <a:t>Features</a:t>
            </a:r>
          </a:p>
          <a:p>
            <a:pPr marL="228600" indent="-228600">
              <a:buFont typeface="+mj-lt"/>
              <a:buAutoNum type="arabicPeriod"/>
            </a:pPr>
            <a:r>
              <a:rPr lang="en-US" spc="-5" dirty="0">
                <a:solidFill>
                  <a:srgbClr val="5C5C5C"/>
                </a:solidFill>
                <a:cs typeface="Arial"/>
              </a:rPr>
              <a:t>Email Studio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pc="-5" dirty="0">
                <a:solidFill>
                  <a:srgbClr val="5C5C5C"/>
                </a:solidFill>
                <a:cs typeface="Arial"/>
              </a:rPr>
              <a:t>Data Extensions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pc="-5" dirty="0">
                <a:solidFill>
                  <a:srgbClr val="5C5C5C"/>
                </a:solidFill>
                <a:cs typeface="Arial"/>
              </a:rPr>
              <a:t>Content Builder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ja-JP" spc="-5" dirty="0">
                <a:solidFill>
                  <a:srgbClr val="5C5C5C"/>
                </a:solidFill>
                <a:cs typeface="Arial"/>
              </a:rPr>
              <a:t>Journey Builder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ja-JP" spc="-5" dirty="0">
                <a:solidFill>
                  <a:srgbClr val="5C5C5C"/>
                </a:solidFill>
                <a:cs typeface="Arial"/>
              </a:rPr>
              <a:t>Automation Studio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ja-JP" spc="-5" dirty="0">
                <a:solidFill>
                  <a:srgbClr val="5C5C5C"/>
                </a:solidFill>
                <a:cs typeface="Arial"/>
              </a:rPr>
              <a:t>Q&amp;A</a:t>
            </a:r>
          </a:p>
          <a:p>
            <a:pPr marL="228600" indent="-228600">
              <a:buFont typeface="+mj-lt"/>
              <a:buAutoNum type="arabicPeriod"/>
            </a:pPr>
            <a:endParaRPr lang="en-US" spc="-5" dirty="0">
              <a:solidFill>
                <a:srgbClr val="5C5C5C"/>
              </a:solidFill>
              <a:cs typeface="Arial"/>
            </a:endParaRPr>
          </a:p>
          <a:p>
            <a:endParaRPr lang="en-US" kern="0" dirty="0">
              <a:solidFill>
                <a:sysClr val="windowText" lastClr="000000"/>
              </a:solidFill>
            </a:endParaRPr>
          </a:p>
          <a:p>
            <a:endParaRPr lang="en-US" kern="0" dirty="0">
              <a:solidFill>
                <a:sysClr val="windowText" lastClr="000000"/>
              </a:solidFill>
            </a:endParaRPr>
          </a:p>
          <a:p>
            <a:endParaRPr lang="en-US" kern="0" dirty="0">
              <a:solidFill>
                <a:sysClr val="windowText" lastClr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iBar:9999/9999">
            <a:extLst>
              <a:ext uri="{FF2B5EF4-FFF2-40B4-BE49-F238E27FC236}">
                <a16:creationId xmlns:a16="http://schemas.microsoft.com/office/drawing/2014/main" id="{5C96AAD0-3D0C-4EA3-A3E3-513588683F66}"/>
              </a:ext>
            </a:extLst>
          </p:cNvPr>
          <p:cNvSpPr/>
          <p:nvPr/>
        </p:nvSpPr>
        <p:spPr>
          <a:xfrm>
            <a:off x="126987300" y="126569924"/>
            <a:ext cx="0" cy="365757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r>
              <a:rPr lang="en-US" sz="1200" b="1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5512F49-D44A-4DDF-AED5-143DFCEAB1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2</a:t>
            </a:fld>
            <a:endParaRPr lang="en-US" sz="1400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A26C3CDB-881C-49E1-A5F1-0BA1260C8580}"/>
              </a:ext>
            </a:extLst>
          </p:cNvPr>
          <p:cNvSpPr txBox="1">
            <a:spLocks/>
          </p:cNvSpPr>
          <p:nvPr/>
        </p:nvSpPr>
        <p:spPr>
          <a:xfrm>
            <a:off x="5257800" y="1272619"/>
            <a:ext cx="3344926" cy="513261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solidFill>
                  <a:sysClr val="windowText" lastClr="000000"/>
                </a:solidFill>
              </a:rPr>
              <a:t>                                                        </a:t>
            </a:r>
            <a:r>
              <a:rPr lang="en-US" spc="-5" dirty="0">
                <a:solidFill>
                  <a:srgbClr val="5C5C5C"/>
                </a:solidFill>
                <a:cs typeface="Arial"/>
              </a:rPr>
              <a:t>3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                                                        </a:t>
            </a:r>
            <a:r>
              <a:rPr lang="en-US" spc="-5" dirty="0">
                <a:solidFill>
                  <a:srgbClr val="5C5C5C"/>
                </a:solidFill>
                <a:cs typeface="Arial"/>
              </a:rPr>
              <a:t>4</a:t>
            </a:r>
          </a:p>
          <a:p>
            <a:pPr algn="just"/>
            <a:r>
              <a:rPr lang="en-US" spc="-5" dirty="0">
                <a:solidFill>
                  <a:srgbClr val="5C5C5C"/>
                </a:solidFill>
                <a:cs typeface="Arial"/>
              </a:rPr>
              <a:t>                                                     5-8</a:t>
            </a:r>
          </a:p>
          <a:p>
            <a:pPr algn="just"/>
            <a:r>
              <a:rPr lang="en-US" spc="-5" dirty="0">
                <a:solidFill>
                  <a:srgbClr val="5C5C5C"/>
                </a:solidFill>
                <a:cs typeface="Arial"/>
              </a:rPr>
              <a:t>                                                   9-14</a:t>
            </a:r>
          </a:p>
          <a:p>
            <a:pPr algn="just"/>
            <a:r>
              <a:rPr lang="en-US" spc="-5" dirty="0">
                <a:solidFill>
                  <a:srgbClr val="5C5C5C"/>
                </a:solidFill>
                <a:cs typeface="Arial"/>
              </a:rPr>
              <a:t>                                                 15-20</a:t>
            </a:r>
          </a:p>
          <a:p>
            <a:pPr algn="just"/>
            <a:r>
              <a:rPr lang="en-US" spc="-5" dirty="0">
                <a:solidFill>
                  <a:srgbClr val="5C5C5C"/>
                </a:solidFill>
                <a:cs typeface="Arial"/>
              </a:rPr>
              <a:t>                                                 21-26</a:t>
            </a:r>
          </a:p>
          <a:p>
            <a:pPr algn="just"/>
            <a:r>
              <a:rPr lang="en-US" spc="-5" dirty="0">
                <a:solidFill>
                  <a:srgbClr val="5C5C5C"/>
                </a:solidFill>
                <a:cs typeface="Arial"/>
              </a:rPr>
              <a:t>                                                 27-33</a:t>
            </a:r>
          </a:p>
          <a:p>
            <a:pPr algn="just"/>
            <a:r>
              <a:rPr lang="en-US" spc="-5" dirty="0">
                <a:solidFill>
                  <a:srgbClr val="5C5C5C"/>
                </a:solidFill>
                <a:cs typeface="Arial"/>
              </a:rPr>
              <a:t>                                                       34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1672" y="1524000"/>
            <a:ext cx="8113853" cy="3029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Some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of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best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practices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include: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Arial"/>
              <a:cs typeface="Arial"/>
            </a:endParaRPr>
          </a:p>
          <a:p>
            <a:pPr marL="267335" marR="191770" indent="-255270">
              <a:lnSpc>
                <a:spcPct val="100000"/>
              </a:lnSpc>
              <a:buClr>
                <a:srgbClr val="5C5C5C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/>
              <a:t>	</a:t>
            </a:r>
            <a:r>
              <a:rPr sz="1400" u="heavy" spc="-5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Creating</a:t>
            </a:r>
            <a:r>
              <a:rPr sz="1400" u="heavy" spc="30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a</a:t>
            </a:r>
            <a:r>
              <a:rPr sz="1400" u="heavy" spc="30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Folder</a:t>
            </a:r>
            <a:r>
              <a:rPr sz="1400" u="heavy" spc="40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Structure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:</a:t>
            </a:r>
            <a:r>
              <a:rPr sz="1400" spc="-7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sz="1400" spc="-7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discrete</a:t>
            </a:r>
            <a:r>
              <a:rPr sz="1400" spc="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folder</a:t>
            </a:r>
            <a:r>
              <a:rPr sz="1400" spc="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structure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helps</a:t>
            </a:r>
            <a:r>
              <a:rPr sz="1400" spc="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in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sorting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as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well</a:t>
            </a:r>
            <a:r>
              <a:rPr sz="1400" spc="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as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generalizing</a:t>
            </a:r>
            <a:r>
              <a:rPr sz="1400" spc="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content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of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Emails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be sent.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Folders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can be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created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under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My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Contents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folder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organize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Emails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contents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on</a:t>
            </a:r>
            <a:endParaRPr sz="1400" dirty="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</a:pP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higher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level.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Creating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sub-folders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will</a:t>
            </a:r>
            <a:r>
              <a:rPr sz="1400" spc="5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further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help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in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micro-managing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endParaRPr sz="1400" dirty="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contents.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Arial"/>
              <a:cs typeface="Arial"/>
            </a:endParaRPr>
          </a:p>
          <a:p>
            <a:pPr marL="267335" marR="5080" indent="-255270">
              <a:lnSpc>
                <a:spcPct val="100000"/>
              </a:lnSpc>
              <a:buClr>
                <a:srgbClr val="5C5C5C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/>
              <a:t>	</a:t>
            </a:r>
            <a:r>
              <a:rPr sz="1400" u="heavy" spc="-10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Dynamic</a:t>
            </a:r>
            <a:r>
              <a:rPr sz="1400" u="heavy" spc="35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 </a:t>
            </a:r>
            <a:r>
              <a:rPr sz="1400" u="heavy" spc="-5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Content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: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Dynamically</a:t>
            </a:r>
            <a:r>
              <a:rPr sz="1400" spc="5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rendering</a:t>
            </a:r>
            <a:r>
              <a:rPr sz="1400" spc="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content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very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specific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User </a:t>
            </a:r>
            <a:r>
              <a:rPr sz="1400" spc="-484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gives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fine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User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experience.</a:t>
            </a:r>
            <a:r>
              <a:rPr sz="1400" spc="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Content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can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be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rendered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based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on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any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particular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attribute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of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 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subscriber.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We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can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use</a:t>
            </a:r>
            <a:r>
              <a:rPr sz="1400" spc="-9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AmpScript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render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such </a:t>
            </a:r>
            <a:r>
              <a:rPr sz="1400" spc="-484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dynamic</a:t>
            </a:r>
            <a:r>
              <a:rPr sz="1400" spc="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content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into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Emails.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C5C5C"/>
              </a:buClr>
            </a:pPr>
            <a:endParaRPr sz="1400" dirty="0">
              <a:latin typeface="Arial"/>
              <a:cs typeface="Arial"/>
            </a:endParaRPr>
          </a:p>
          <a:p>
            <a:pPr marL="299085" marR="478790" indent="-2990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400" u="heavy" spc="-30" dirty="0">
                <a:solidFill>
                  <a:srgbClr val="5C5C5C"/>
                </a:solidFill>
                <a:uFill>
                  <a:solidFill>
                    <a:srgbClr val="5C5C5C"/>
                  </a:solidFill>
                </a:uFill>
                <a:latin typeface="Arial"/>
                <a:cs typeface="Arial"/>
              </a:rPr>
              <a:t>Template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: A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template controls the 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banner,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background 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color,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borders, </a:t>
            </a:r>
            <a:r>
              <a:rPr sz="1400" spc="-49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and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layout</a:t>
            </a:r>
            <a:r>
              <a:rPr sz="1400" spc="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of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an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email.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Creating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templates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helps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re-usability.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9496" y="576072"/>
            <a:ext cx="8147050" cy="62645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85"/>
              </a:spcBef>
            </a:pP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Best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Practices</a:t>
            </a:r>
            <a:endParaRPr sz="2400" dirty="0">
              <a:solidFill>
                <a:srgbClr val="92D050"/>
              </a:solidFill>
              <a:latin typeface="+mj-lt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A956D-D945-4AE0-AD33-06EABE8D27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20</a:t>
            </a:fld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2269" y="2192527"/>
            <a:ext cx="58185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/>
              <a:t>Marketing</a:t>
            </a:r>
            <a:r>
              <a:rPr lang="en-US" sz="2800" spc="-20" dirty="0"/>
              <a:t> </a:t>
            </a:r>
            <a:r>
              <a:rPr lang="en-US" sz="2800" spc="-5" dirty="0"/>
              <a:t>Cloud </a:t>
            </a:r>
            <a:r>
              <a:rPr lang="en-US" sz="2800" dirty="0"/>
              <a:t>–</a:t>
            </a:r>
            <a:r>
              <a:rPr lang="en-US" sz="2800" spc="-15" dirty="0"/>
              <a:t> </a:t>
            </a:r>
            <a:r>
              <a:rPr lang="en-US" sz="2800" spc="-5" dirty="0"/>
              <a:t>Journey</a:t>
            </a:r>
            <a:r>
              <a:rPr lang="en-US" sz="2800" spc="-20" dirty="0"/>
              <a:t> </a:t>
            </a:r>
            <a:r>
              <a:rPr lang="en-US" sz="2800" spc="-5" dirty="0"/>
              <a:t>Builder</a:t>
            </a:r>
            <a:endParaRPr sz="2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78141E-4705-4BC0-BE9C-591039378A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21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275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7542" y="1852930"/>
            <a:ext cx="364109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Journey Builder is a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powerful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campaign </a:t>
            </a:r>
            <a:r>
              <a:rPr sz="1400" spc="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planning tool that empowers marketers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to </a:t>
            </a:r>
            <a:r>
              <a:rPr sz="1400" spc="-37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design and automate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responsive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campaigns.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Journey Builder's </a:t>
            </a:r>
            <a:r>
              <a:rPr sz="1400" spc="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straightforward drag-and-drop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interface </a:t>
            </a:r>
            <a:r>
              <a:rPr sz="1400" spc="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lets</a:t>
            </a:r>
            <a:r>
              <a:rPr sz="1400" spc="-2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marketers</a:t>
            </a:r>
            <a:r>
              <a:rPr sz="1400" spc="-5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build</a:t>
            </a:r>
            <a:r>
              <a:rPr sz="1400" spc="-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comprehensive</a:t>
            </a:r>
            <a:r>
              <a:rPr sz="1400" spc="-3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multi- </a:t>
            </a:r>
            <a:r>
              <a:rPr sz="1400" spc="-37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channel campaigns to guide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customers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through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every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step of their journey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with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a </a:t>
            </a:r>
            <a:r>
              <a:rPr sz="1400" spc="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brand.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2950" y="1891030"/>
            <a:ext cx="4000499" cy="289102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1399" y="619216"/>
            <a:ext cx="8063230" cy="61863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655"/>
              </a:spcBef>
            </a:pP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Journey</a:t>
            </a:r>
            <a:r>
              <a:rPr sz="2400" b="1" spc="-3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Builder</a:t>
            </a:r>
            <a:endParaRPr sz="2400" dirty="0">
              <a:solidFill>
                <a:srgbClr val="92D050"/>
              </a:solidFill>
              <a:latin typeface="+mj-lt"/>
              <a:cs typeface="Arial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A55715-50A8-4F51-B92C-981A5C2C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22</a:t>
            </a:fld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7542" y="1865756"/>
            <a:ext cx="2611120" cy="3665747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marR="6350" indent="-342900">
              <a:lnSpc>
                <a:spcPct val="80000"/>
              </a:lnSpc>
              <a:spcBef>
                <a:spcPts val="405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Marketers</a:t>
            </a:r>
            <a:r>
              <a:rPr sz="1400" spc="4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use</a:t>
            </a:r>
            <a:r>
              <a:rPr sz="1400" spc="-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Journey</a:t>
            </a:r>
            <a:r>
              <a:rPr sz="1400" spc="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Builder </a:t>
            </a:r>
            <a:r>
              <a:rPr sz="1400" spc="-34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to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create</a:t>
            </a:r>
            <a:r>
              <a:rPr sz="1400" spc="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event-driven,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responsive</a:t>
            </a:r>
            <a:r>
              <a:rPr sz="1400" spc="3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campaigns</a:t>
            </a:r>
            <a:r>
              <a:rPr sz="1400" spc="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to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distribute</a:t>
            </a:r>
            <a:r>
              <a:rPr sz="1400" spc="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across</a:t>
            </a:r>
            <a:r>
              <a:rPr sz="1400" spc="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any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channel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(online</a:t>
            </a:r>
            <a:r>
              <a:rPr sz="1400" spc="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and</a:t>
            </a:r>
            <a:r>
              <a:rPr sz="1400" spc="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offline),</a:t>
            </a:r>
            <a:r>
              <a:rPr sz="1400" spc="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at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any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time,</a:t>
            </a:r>
            <a:r>
              <a:rPr sz="1400" spc="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at</a:t>
            </a:r>
            <a:r>
              <a:rPr sz="1400" spc="-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any</a:t>
            </a:r>
            <a:r>
              <a:rPr sz="1400" spc="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frequency</a:t>
            </a:r>
            <a:endParaRPr lang="en-US" sz="1400" spc="-5" dirty="0">
              <a:solidFill>
                <a:srgbClr val="3B3B3A"/>
              </a:solidFill>
              <a:latin typeface="Arial"/>
              <a:cs typeface="Arial"/>
            </a:endParaRPr>
          </a:p>
          <a:p>
            <a:pPr marL="12700" marR="6350">
              <a:lnSpc>
                <a:spcPct val="80000"/>
              </a:lnSpc>
              <a:spcBef>
                <a:spcPts val="405"/>
              </a:spcBef>
              <a:tabLst>
                <a:tab pos="354965" algn="l"/>
                <a:tab pos="355600" algn="l"/>
              </a:tabLst>
            </a:pPr>
            <a:endParaRPr sz="1400" dirty="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Journey</a:t>
            </a:r>
            <a:r>
              <a:rPr sz="1400" spc="2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Builder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provides</a:t>
            </a:r>
            <a:r>
              <a:rPr sz="1400" spc="3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an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interface</a:t>
            </a:r>
            <a:r>
              <a:rPr sz="1400" spc="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for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designing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individualized</a:t>
            </a:r>
            <a:r>
              <a:rPr sz="1400" spc="3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customer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communication</a:t>
            </a:r>
            <a:r>
              <a:rPr sz="1400" spc="3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plans</a:t>
            </a:r>
            <a:r>
              <a:rPr sz="1400" spc="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on top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of </a:t>
            </a:r>
            <a:r>
              <a:rPr sz="1400" spc="-34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robust</a:t>
            </a:r>
            <a:r>
              <a:rPr sz="1400" spc="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marketing</a:t>
            </a:r>
            <a:r>
              <a:rPr sz="1400" spc="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engine</a:t>
            </a:r>
            <a:endParaRPr lang="en-US" sz="1400" spc="-5" dirty="0">
              <a:solidFill>
                <a:srgbClr val="3B3B3A"/>
              </a:solidFill>
              <a:latin typeface="Arial"/>
              <a:cs typeface="Arial"/>
            </a:endParaRPr>
          </a:p>
          <a:p>
            <a:pPr marL="12700" marR="5080">
              <a:lnSpc>
                <a:spcPct val="80000"/>
              </a:lnSpc>
              <a:spcBef>
                <a:spcPts val="315"/>
              </a:spcBef>
              <a:tabLst>
                <a:tab pos="354965" algn="l"/>
                <a:tab pos="355600" algn="l"/>
              </a:tabLst>
            </a:pPr>
            <a:endParaRPr sz="1400" dirty="0">
              <a:latin typeface="Arial"/>
              <a:cs typeface="Arial"/>
            </a:endParaRPr>
          </a:p>
          <a:p>
            <a:pPr marL="355600" marR="116839" indent="-342900">
              <a:lnSpc>
                <a:spcPct val="8000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The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Journey</a:t>
            </a:r>
            <a:r>
              <a:rPr sz="1400" spc="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Builder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Development</a:t>
            </a:r>
            <a:r>
              <a:rPr sz="1400" spc="3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pages illustrate </a:t>
            </a:r>
            <a:r>
              <a:rPr sz="1400" spc="-34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how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Journey</a:t>
            </a:r>
            <a:r>
              <a:rPr sz="1400" spc="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Builder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components</a:t>
            </a:r>
            <a:r>
              <a:rPr sz="1400" spc="3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fit</a:t>
            </a:r>
            <a:r>
              <a:rPr sz="1400" spc="-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together</a:t>
            </a:r>
            <a:r>
              <a:rPr sz="1400" spc="3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and 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can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be</a:t>
            </a:r>
            <a:r>
              <a:rPr sz="140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utilized</a:t>
            </a:r>
            <a:r>
              <a:rPr sz="1400" spc="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B3B3A"/>
                </a:solidFill>
                <a:latin typeface="Arial"/>
                <a:cs typeface="Arial"/>
              </a:rPr>
              <a:t>via</a:t>
            </a:r>
            <a:r>
              <a:rPr sz="1400" spc="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the</a:t>
            </a:r>
            <a:r>
              <a:rPr sz="1400" spc="-7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B3B3A"/>
                </a:solidFill>
                <a:latin typeface="Arial"/>
                <a:cs typeface="Arial"/>
              </a:rPr>
              <a:t>API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1671" y="1876044"/>
            <a:ext cx="5132958" cy="35341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9496" y="586165"/>
            <a:ext cx="8307411" cy="61863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450"/>
              </a:spcBef>
            </a:pP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Getting</a:t>
            </a:r>
            <a:r>
              <a:rPr sz="2400" b="1" spc="-5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started</a:t>
            </a:r>
            <a:r>
              <a:rPr sz="2400" b="1" spc="-2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with</a:t>
            </a:r>
            <a:r>
              <a:rPr sz="2400" b="1" spc="-3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Journey</a:t>
            </a:r>
            <a:r>
              <a:rPr sz="2400" b="1" spc="-4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Builder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E2080D0-A06D-443B-97FF-F56ECA3C72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23</a:t>
            </a:fld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12035"/>
              </p:ext>
            </p:extLst>
          </p:nvPr>
        </p:nvGraphicFramePr>
        <p:xfrm>
          <a:off x="622300" y="1784350"/>
          <a:ext cx="7879080" cy="397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9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238"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200" b="1" spc="-5" dirty="0">
                          <a:solidFill>
                            <a:srgbClr val="92D050"/>
                          </a:solidFill>
                          <a:latin typeface="Arial"/>
                          <a:cs typeface="Arial"/>
                        </a:rPr>
                        <a:t>Entry</a:t>
                      </a:r>
                      <a:r>
                        <a:rPr sz="1200" b="1" spc="-25" dirty="0">
                          <a:solidFill>
                            <a:srgbClr val="92D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92D050"/>
                          </a:solidFill>
                          <a:latin typeface="Arial"/>
                          <a:cs typeface="Arial"/>
                        </a:rPr>
                        <a:t>Source</a:t>
                      </a:r>
                      <a:endParaRPr sz="12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90"/>
                        </a:lnSpc>
                      </a:pPr>
                      <a:r>
                        <a:rPr sz="1200" b="1" spc="-5" dirty="0">
                          <a:solidFill>
                            <a:srgbClr val="92D050"/>
                          </a:solidFill>
                          <a:latin typeface="Arial"/>
                          <a:cs typeface="Arial"/>
                        </a:rPr>
                        <a:t>Use</a:t>
                      </a:r>
                      <a:r>
                        <a:rPr sz="1200" b="1" spc="-40" dirty="0">
                          <a:solidFill>
                            <a:srgbClr val="92D0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92D050"/>
                          </a:solidFill>
                          <a:latin typeface="Arial"/>
                          <a:cs typeface="Arial"/>
                        </a:rPr>
                        <a:t>When</a:t>
                      </a:r>
                      <a:endParaRPr sz="1200" dirty="0">
                        <a:solidFill>
                          <a:srgbClr val="92D050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238">
                <a:tc>
                  <a:txBody>
                    <a:bodyPr/>
                    <a:lstStyle/>
                    <a:p>
                      <a:pPr marL="6985">
                        <a:lnSpc>
                          <a:spcPts val="1160"/>
                        </a:lnSpc>
                      </a:pP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Automation</a:t>
                      </a:r>
                      <a:r>
                        <a:rPr sz="1000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Studio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Audience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160"/>
                        </a:lnSpc>
                      </a:pP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Contacts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in a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sendable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000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extension</a:t>
                      </a:r>
                      <a:r>
                        <a:rPr sz="100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1000" spc="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included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in</a:t>
                      </a:r>
                      <a:endParaRPr sz="1000" dirty="0">
                        <a:latin typeface="Arial"/>
                        <a:cs typeface="Arial"/>
                      </a:endParaRPr>
                    </a:p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automation</a:t>
                      </a:r>
                      <a:r>
                        <a:rPr sz="1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should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enter</a:t>
                      </a:r>
                      <a:r>
                        <a:rPr sz="100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journey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238">
                <a:tc>
                  <a:txBody>
                    <a:bodyPr/>
                    <a:lstStyle/>
                    <a:p>
                      <a:pPr marL="6985">
                        <a:lnSpc>
                          <a:spcPts val="1160"/>
                        </a:lnSpc>
                      </a:pP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CloudPages Form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Submit</a:t>
                      </a:r>
                      <a:r>
                        <a:rPr sz="100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Entry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Event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269875">
                        <a:lnSpc>
                          <a:spcPts val="1200"/>
                        </a:lnSpc>
                      </a:pP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Contacts should enter a journey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when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customer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interacts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000" spc="-2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CloudPages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Smart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Capture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form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238">
                <a:tc>
                  <a:txBody>
                    <a:bodyPr/>
                    <a:lstStyle/>
                    <a:p>
                      <a:pPr marL="6985">
                        <a:lnSpc>
                          <a:spcPts val="1160"/>
                        </a:lnSpc>
                      </a:pP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Contact</a:t>
                      </a:r>
                      <a:r>
                        <a:rPr sz="100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Builder</a:t>
                      </a:r>
                      <a:r>
                        <a:rPr sz="1000" spc="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00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Contact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Event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441959">
                        <a:lnSpc>
                          <a:spcPts val="1200"/>
                        </a:lnSpc>
                      </a:pP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An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event was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configured in Contact Builder, then configured in </a:t>
                      </a:r>
                      <a:r>
                        <a:rPr sz="1000" spc="-2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Journey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Builder</a:t>
                      </a:r>
                      <a:r>
                        <a:rPr sz="1000" spc="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using the</a:t>
                      </a:r>
                      <a:r>
                        <a:rPr sz="100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EventDefinitionID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6985">
                        <a:lnSpc>
                          <a:spcPts val="1160"/>
                        </a:lnSpc>
                      </a:pP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Contact</a:t>
                      </a:r>
                      <a:r>
                        <a:rPr sz="1000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Entry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Event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213360" algn="just">
                        <a:lnSpc>
                          <a:spcPts val="1200"/>
                        </a:lnSpc>
                      </a:pP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Contacts should enter a journey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when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an external event such as a </a:t>
                      </a:r>
                      <a:r>
                        <a:rPr sz="1000" spc="-2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customer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purchase or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email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list signup occurs and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is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recorded in a </a:t>
                      </a:r>
                      <a:r>
                        <a:rPr sz="1000" spc="-2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sendable</a:t>
                      </a:r>
                      <a:r>
                        <a:rPr sz="1000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data extension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6985">
                        <a:lnSpc>
                          <a:spcPts val="1160"/>
                        </a:lnSpc>
                      </a:pP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Date-Based</a:t>
                      </a:r>
                      <a:r>
                        <a:rPr sz="1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Entry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Event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50165" algn="just">
                        <a:lnSpc>
                          <a:spcPts val="1200"/>
                        </a:lnSpc>
                      </a:pP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Contacts should enter the journey based on a date or date attribute in </a:t>
                      </a:r>
                      <a:r>
                        <a:rPr sz="1000" spc="-2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Contacts such as birth date, subscription expiration date, or purchase </a:t>
                      </a:r>
                      <a:r>
                        <a:rPr sz="1000" spc="-2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238">
                <a:tc>
                  <a:txBody>
                    <a:bodyPr/>
                    <a:lstStyle/>
                    <a:p>
                      <a:pPr marL="6985">
                        <a:lnSpc>
                          <a:spcPts val="1165"/>
                        </a:lnSpc>
                      </a:pP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Email</a:t>
                      </a:r>
                      <a:r>
                        <a:rPr sz="1000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Studio Audience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49530">
                        <a:lnSpc>
                          <a:spcPts val="1200"/>
                        </a:lnSpc>
                      </a:pP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Records in a sendable data extension or Salesforce data extension in </a:t>
                      </a:r>
                      <a:r>
                        <a:rPr sz="1000" spc="-2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Email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Studio</a:t>
                      </a:r>
                      <a:r>
                        <a:rPr sz="10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should</a:t>
                      </a:r>
                      <a:r>
                        <a:rPr sz="100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enter a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journey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238">
                <a:tc>
                  <a:txBody>
                    <a:bodyPr/>
                    <a:lstStyle/>
                    <a:p>
                      <a:pPr marL="6985">
                        <a:lnSpc>
                          <a:spcPts val="1165"/>
                        </a:lnSpc>
                      </a:pP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Mobile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Studio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Audience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165"/>
                        </a:lnSpc>
                      </a:pP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Records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0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 MobileConnect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list</a:t>
                      </a:r>
                      <a:r>
                        <a:rPr sz="10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should</a:t>
                      </a:r>
                      <a:r>
                        <a:rPr sz="100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enter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journey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238">
                <a:tc>
                  <a:txBody>
                    <a:bodyPr/>
                    <a:lstStyle/>
                    <a:p>
                      <a:pPr marL="6985">
                        <a:lnSpc>
                          <a:spcPts val="1165"/>
                        </a:lnSpc>
                      </a:pP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Salesforce</a:t>
                      </a:r>
                      <a:r>
                        <a:rPr sz="1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Campaign</a:t>
                      </a:r>
                      <a:r>
                        <a:rPr sz="1000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Entry</a:t>
                      </a:r>
                      <a:r>
                        <a:rPr sz="100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Event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165"/>
                        </a:lnSpc>
                      </a:pP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Contacts</a:t>
                      </a:r>
                      <a:r>
                        <a:rPr sz="100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enter</a:t>
                      </a:r>
                      <a:r>
                        <a:rPr sz="100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the journey</a:t>
                      </a:r>
                      <a:r>
                        <a:rPr sz="100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based</a:t>
                      </a:r>
                      <a:r>
                        <a:rPr sz="100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000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changes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or events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related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762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Salesforce</a:t>
                      </a:r>
                      <a:r>
                        <a:rPr sz="1000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Campaigns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225">
                <a:tc>
                  <a:txBody>
                    <a:bodyPr/>
                    <a:lstStyle/>
                    <a:p>
                      <a:pPr marL="6985">
                        <a:lnSpc>
                          <a:spcPts val="1165"/>
                        </a:lnSpc>
                      </a:pP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Salesforce</a:t>
                      </a:r>
                      <a:r>
                        <a:rPr sz="1000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000" spc="-2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Entry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Event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620" marR="50800">
                        <a:lnSpc>
                          <a:spcPts val="1200"/>
                        </a:lnSpc>
                      </a:pP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Contacts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enter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the journey based</a:t>
                      </a:r>
                      <a:r>
                        <a:rPr sz="100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events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object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state</a:t>
                      </a:r>
                      <a:r>
                        <a:rPr sz="1000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changes </a:t>
                      </a:r>
                      <a:r>
                        <a:rPr sz="1000" spc="-26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Sales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and Service</a:t>
                      </a:r>
                      <a:r>
                        <a:rPr sz="1000" spc="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cloud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9495" y="576072"/>
            <a:ext cx="8065134" cy="61863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450"/>
              </a:spcBef>
            </a:pP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Entry</a:t>
            </a:r>
            <a:r>
              <a:rPr sz="2400" b="1" spc="-4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Sources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D65E4-3E21-4EA8-824F-F8AAA9A045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24</a:t>
            </a:fld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495" y="1483595"/>
            <a:ext cx="8139430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5C5C5C"/>
                </a:solidFill>
                <a:latin typeface="Arial"/>
                <a:cs typeface="Arial"/>
              </a:rPr>
              <a:t>Messa</a:t>
            </a: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ge</a:t>
            </a:r>
            <a:r>
              <a:rPr sz="1400" b="1" spc="-5" dirty="0">
                <a:solidFill>
                  <a:srgbClr val="5C5C5C"/>
                </a:solidFill>
                <a:latin typeface="Arial"/>
                <a:cs typeface="Arial"/>
              </a:rPr>
              <a:t>s</a:t>
            </a:r>
            <a:r>
              <a:rPr sz="1400" b="1" spc="-9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sz="1400" b="1" spc="-5" dirty="0">
                <a:solidFill>
                  <a:srgbClr val="5C5C5C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ti</a:t>
            </a:r>
            <a:r>
              <a:rPr sz="1400" b="1" spc="-25" dirty="0">
                <a:solidFill>
                  <a:srgbClr val="5C5C5C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5C5C5C"/>
                </a:solidFill>
                <a:latin typeface="Arial"/>
                <a:cs typeface="Arial"/>
              </a:rPr>
              <a:t>t</a:t>
            </a:r>
            <a:r>
              <a:rPr sz="1400" b="1" spc="-5" dirty="0">
                <a:solidFill>
                  <a:srgbClr val="5C5C5C"/>
                </a:solidFill>
                <a:latin typeface="Arial"/>
                <a:cs typeface="Arial"/>
              </a:rPr>
              <a:t>y</a:t>
            </a:r>
            <a:r>
              <a:rPr sz="1400" b="1" spc="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Send </a:t>
            </a:r>
            <a:r>
              <a:rPr sz="1400" b="1" spc="-5" dirty="0">
                <a:solidFill>
                  <a:srgbClr val="5C5C5C"/>
                </a:solidFill>
                <a:latin typeface="Arial"/>
                <a:cs typeface="Arial"/>
              </a:rPr>
              <a:t>SMS</a:t>
            </a:r>
            <a:r>
              <a:rPr sz="1400" b="1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–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Send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SMS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activity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is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used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send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SMS through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journey</a:t>
            </a:r>
            <a:r>
              <a:rPr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builder.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Send </a:t>
            </a:r>
            <a:r>
              <a:rPr sz="1400" b="1" spc="-5" dirty="0">
                <a:solidFill>
                  <a:srgbClr val="5C5C5C"/>
                </a:solidFill>
                <a:latin typeface="Arial"/>
                <a:cs typeface="Arial"/>
              </a:rPr>
              <a:t>Mail</a:t>
            </a:r>
            <a:r>
              <a:rPr sz="1400" b="1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–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Send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Mail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activity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is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used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send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Emails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through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journey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builder.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Flow </a:t>
            </a:r>
            <a:r>
              <a:rPr sz="1400" b="1" spc="-5" dirty="0">
                <a:solidFill>
                  <a:srgbClr val="5C5C5C"/>
                </a:solidFill>
                <a:latin typeface="Arial"/>
                <a:cs typeface="Arial"/>
              </a:rPr>
              <a:t>Control</a:t>
            </a:r>
            <a:r>
              <a:rPr sz="1400" b="1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5C5C5C"/>
                </a:solidFill>
                <a:latin typeface="Arial"/>
                <a:cs typeface="Arial"/>
              </a:rPr>
              <a:t>Activity</a:t>
            </a:r>
            <a:r>
              <a:rPr sz="1400" b="1" spc="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Decision</a:t>
            </a:r>
            <a:r>
              <a:rPr sz="1400" b="1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Split</a:t>
            </a:r>
            <a:r>
              <a:rPr sz="1400" b="1" spc="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–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Decision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split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is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used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divide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 journey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into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multiple</a:t>
            </a:r>
            <a:r>
              <a:rPr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paths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based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on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certain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conditions.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Random Split</a:t>
            </a:r>
            <a:r>
              <a:rPr sz="1400" b="1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–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It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is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used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for</a:t>
            </a:r>
            <a:r>
              <a:rPr sz="1400" spc="-7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ABC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testing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up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10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branches.</a:t>
            </a:r>
            <a:endParaRPr sz="1400" dirty="0">
              <a:latin typeface="Arial"/>
              <a:cs typeface="Arial"/>
            </a:endParaRPr>
          </a:p>
          <a:p>
            <a:pPr marL="12700" marR="485140" indent="914400">
              <a:lnSpc>
                <a:spcPct val="100000"/>
              </a:lnSpc>
            </a:pP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Engagement Split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– The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engagement split activity sends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contacts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down a </a:t>
            </a:r>
            <a:r>
              <a:rPr sz="1400" spc="-45" dirty="0">
                <a:solidFill>
                  <a:srgbClr val="5C5C5C"/>
                </a:solidFill>
                <a:latin typeface="Arial"/>
                <a:cs typeface="Arial"/>
              </a:rPr>
              <a:t>Yes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or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No path based on </a:t>
            </a:r>
            <a:r>
              <a:rPr sz="1400" spc="-3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whether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contact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opens</a:t>
            </a:r>
            <a:r>
              <a:rPr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an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email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or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clicks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link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within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email.</a:t>
            </a:r>
            <a:endParaRPr sz="1400" dirty="0">
              <a:latin typeface="Arial"/>
              <a:cs typeface="Arial"/>
            </a:endParaRPr>
          </a:p>
          <a:p>
            <a:pPr marL="12700" marR="219710" indent="914400">
              <a:lnSpc>
                <a:spcPct val="100000"/>
              </a:lnSpc>
            </a:pP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Join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– The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join activity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takes contacts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flowing down one or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more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branches in a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journey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and directs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them </a:t>
            </a:r>
            <a:r>
              <a:rPr sz="1400" spc="-3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down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different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branch</a:t>
            </a:r>
            <a:endParaRPr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400" b="1" spc="-15" dirty="0">
                <a:solidFill>
                  <a:srgbClr val="5C5C5C"/>
                </a:solidFill>
                <a:latin typeface="Arial"/>
                <a:cs typeface="Arial"/>
              </a:rPr>
              <a:t>Wait</a:t>
            </a:r>
            <a:r>
              <a:rPr sz="1400" b="1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–</a:t>
            </a:r>
            <a:r>
              <a:rPr sz="1400" spc="-6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sz="1400" spc="-6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Wait</a:t>
            </a:r>
            <a:r>
              <a:rPr sz="1400" spc="-9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Activity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is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 configurable</a:t>
            </a:r>
            <a:r>
              <a:rPr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period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of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time that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contacts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are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held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between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activities.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During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wait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activities,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Journey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Builder</a:t>
            </a:r>
            <a:r>
              <a:rPr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evaluates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contacts.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Unless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they're eligible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exit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 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journey,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contacts</a:t>
            </a:r>
            <a:r>
              <a:rPr sz="1400" spc="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proceed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when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wait period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expires.</a:t>
            </a:r>
            <a:endParaRPr lang="en-US" sz="1400" spc="-5" dirty="0">
              <a:solidFill>
                <a:srgbClr val="5C5C5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400" spc="-5" dirty="0">
              <a:solidFill>
                <a:srgbClr val="5C5C5C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495" y="576072"/>
            <a:ext cx="8098155" cy="61863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975"/>
              </a:spcBef>
            </a:pPr>
            <a:r>
              <a:rPr sz="2400" b="1" spc="-30" dirty="0">
                <a:solidFill>
                  <a:srgbClr val="92D050"/>
                </a:solidFill>
                <a:latin typeface="+mj-lt"/>
                <a:cs typeface="Arial"/>
              </a:rPr>
              <a:t>Types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of</a:t>
            </a:r>
            <a:r>
              <a:rPr sz="2400" b="1" spc="-7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10" dirty="0">
                <a:solidFill>
                  <a:srgbClr val="92D050"/>
                </a:solidFill>
                <a:latin typeface="+mj-lt"/>
                <a:cs typeface="Arial"/>
              </a:rPr>
              <a:t>Activities</a:t>
            </a:r>
            <a:r>
              <a:rPr sz="2400" b="1" spc="5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in</a:t>
            </a:r>
            <a:r>
              <a:rPr sz="2400" b="1" spc="-1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a</a:t>
            </a:r>
            <a:r>
              <a:rPr sz="2400" b="1" spc="-1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Journey</a:t>
            </a:r>
            <a:endParaRPr sz="2400" dirty="0">
              <a:solidFill>
                <a:srgbClr val="92D050"/>
              </a:solidFill>
              <a:latin typeface="+mj-lt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DBB26-1D8C-40B4-B1C9-F1DE1C42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25</a:t>
            </a:fld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495" y="1446712"/>
            <a:ext cx="8139430" cy="19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1400" spc="-5" dirty="0">
              <a:solidFill>
                <a:srgbClr val="5C5C5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>
                <a:solidFill>
                  <a:srgbClr val="5C5C5C"/>
                </a:solidFill>
                <a:latin typeface="Arial"/>
                <a:cs typeface="Arial"/>
              </a:rPr>
              <a:t>Customer</a:t>
            </a:r>
            <a:r>
              <a:rPr lang="en-US" sz="1400" b="1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b="1" spc="-5" dirty="0">
                <a:solidFill>
                  <a:srgbClr val="5C5C5C"/>
                </a:solidFill>
                <a:latin typeface="Arial"/>
                <a:cs typeface="Arial"/>
              </a:rPr>
              <a:t>Update</a:t>
            </a:r>
            <a:r>
              <a:rPr lang="en-US" sz="1400" b="1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5C5C5C"/>
                </a:solidFill>
                <a:latin typeface="Arial"/>
                <a:cs typeface="Arial"/>
              </a:rPr>
              <a:t>:</a:t>
            </a:r>
            <a:endParaRPr lang="en-US" sz="1400" dirty="0">
              <a:latin typeface="Arial"/>
              <a:cs typeface="Arial"/>
            </a:endParaRPr>
          </a:p>
          <a:p>
            <a:pPr marL="12700" marR="5080" indent="914400">
              <a:lnSpc>
                <a:spcPct val="100000"/>
              </a:lnSpc>
            </a:pPr>
            <a:r>
              <a:rPr lang="en-US" sz="1400" b="1" spc="-5" dirty="0">
                <a:solidFill>
                  <a:srgbClr val="5C5C5C"/>
                </a:solidFill>
                <a:latin typeface="Arial"/>
                <a:cs typeface="Arial"/>
              </a:rPr>
              <a:t>Update</a:t>
            </a:r>
            <a:r>
              <a:rPr lang="en-US" sz="1400" b="1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b="1" spc="-5" dirty="0">
                <a:solidFill>
                  <a:srgbClr val="5C5C5C"/>
                </a:solidFill>
                <a:latin typeface="Arial"/>
                <a:cs typeface="Arial"/>
              </a:rPr>
              <a:t>Contact</a:t>
            </a:r>
            <a:r>
              <a:rPr lang="en-US" sz="1400" b="1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–</a:t>
            </a:r>
            <a:r>
              <a:rPr lang="en-US"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Customer</a:t>
            </a:r>
            <a:r>
              <a:rPr lang="en-US"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update</a:t>
            </a:r>
            <a:r>
              <a:rPr lang="en-US"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activities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 prompt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 Marketing Cloud</a:t>
            </a:r>
            <a:r>
              <a:rPr lang="en-US"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system</a:t>
            </a:r>
            <a:r>
              <a:rPr lang="en-US"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lang="en-US"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automatically </a:t>
            </a:r>
            <a:r>
              <a:rPr lang="en-US" sz="1400" spc="-3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update</a:t>
            </a:r>
            <a:r>
              <a:rPr lang="en-US" sz="1400" spc="-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a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contact’s</a:t>
            </a:r>
            <a:r>
              <a:rPr lang="en-US"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lang="en-US"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in</a:t>
            </a:r>
            <a:r>
              <a:rPr lang="en-US"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lang="en-US"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lang="en-US"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extension.</a:t>
            </a: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400" b="1" dirty="0">
                <a:solidFill>
                  <a:srgbClr val="5C5C5C"/>
                </a:solidFill>
                <a:latin typeface="Arial"/>
                <a:cs typeface="Arial"/>
              </a:rPr>
              <a:t>Sales</a:t>
            </a:r>
            <a:r>
              <a:rPr lang="en-US" sz="1400" b="1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b="1" spc="-5" dirty="0">
                <a:solidFill>
                  <a:srgbClr val="5C5C5C"/>
                </a:solidFill>
                <a:latin typeface="Arial"/>
                <a:cs typeface="Arial"/>
              </a:rPr>
              <a:t>&amp; Service</a:t>
            </a:r>
            <a:r>
              <a:rPr lang="en-US" sz="1400" b="1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5C5C5C"/>
                </a:solidFill>
                <a:latin typeface="Arial"/>
                <a:cs typeface="Arial"/>
              </a:rPr>
              <a:t>Cloud</a:t>
            </a:r>
            <a:r>
              <a:rPr lang="en-US" sz="1400" b="1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5C5C5C"/>
                </a:solidFill>
                <a:latin typeface="Arial"/>
                <a:cs typeface="Arial"/>
              </a:rPr>
              <a:t>Activities</a:t>
            </a:r>
            <a:r>
              <a:rPr lang="en-US" sz="1400" b="1" spc="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5C5C5C"/>
                </a:solidFill>
                <a:latin typeface="Arial"/>
                <a:cs typeface="Arial"/>
              </a:rPr>
              <a:t>:</a:t>
            </a:r>
            <a:endParaRPr lang="en-US" sz="1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Sales</a:t>
            </a:r>
            <a:r>
              <a:rPr lang="en-US"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&amp;</a:t>
            </a:r>
            <a:r>
              <a:rPr lang="en-US"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Service Cloud</a:t>
            </a:r>
            <a:r>
              <a:rPr lang="en-US"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activities are used</a:t>
            </a:r>
            <a:r>
              <a:rPr lang="en-US"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to interact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 with</a:t>
            </a:r>
            <a:r>
              <a:rPr lang="en-US"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lang="en-US"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Salesforce</a:t>
            </a:r>
            <a:r>
              <a:rPr lang="en-US"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Sales</a:t>
            </a:r>
            <a:r>
              <a:rPr lang="en-US"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&amp;</a:t>
            </a:r>
            <a:r>
              <a:rPr lang="en-US"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Service</a:t>
            </a:r>
            <a:r>
              <a:rPr lang="en-US"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Cloud.</a:t>
            </a:r>
            <a:endParaRPr lang="en-U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These</a:t>
            </a:r>
            <a:r>
              <a:rPr lang="en-US"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activities</a:t>
            </a:r>
            <a:r>
              <a:rPr lang="en-US"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are</a:t>
            </a:r>
            <a:r>
              <a:rPr lang="en-US"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available</a:t>
            </a:r>
            <a:r>
              <a:rPr lang="en-US"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in</a:t>
            </a:r>
            <a:r>
              <a:rPr lang="en-US"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accounts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that</a:t>
            </a:r>
            <a:r>
              <a:rPr lang="en-US"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have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 the Salesforce</a:t>
            </a:r>
            <a:r>
              <a:rPr lang="en-US"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Marketing</a:t>
            </a:r>
            <a:r>
              <a:rPr lang="en-US"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Cloud</a:t>
            </a:r>
            <a:r>
              <a:rPr lang="en-US"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Connector</a:t>
            </a:r>
            <a:r>
              <a:rPr lang="en-US"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installed.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495" y="576072"/>
            <a:ext cx="8098155" cy="61863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975"/>
              </a:spcBef>
            </a:pPr>
            <a:r>
              <a:rPr sz="2400" b="1" spc="-30" dirty="0">
                <a:solidFill>
                  <a:srgbClr val="92D050"/>
                </a:solidFill>
                <a:latin typeface="+mj-lt"/>
                <a:cs typeface="Arial"/>
              </a:rPr>
              <a:t>Types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of</a:t>
            </a:r>
            <a:r>
              <a:rPr sz="2400" b="1" spc="-7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10" dirty="0">
                <a:solidFill>
                  <a:srgbClr val="92D050"/>
                </a:solidFill>
                <a:latin typeface="+mj-lt"/>
                <a:cs typeface="Arial"/>
              </a:rPr>
              <a:t>Activities</a:t>
            </a:r>
            <a:r>
              <a:rPr sz="2400" b="1" spc="5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in</a:t>
            </a:r>
            <a:r>
              <a:rPr sz="2400" b="1" spc="-1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a</a:t>
            </a:r>
            <a:r>
              <a:rPr sz="2400" b="1" spc="-1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Journey</a:t>
            </a:r>
            <a:endParaRPr sz="2400" dirty="0">
              <a:solidFill>
                <a:srgbClr val="92D050"/>
              </a:solidFill>
              <a:latin typeface="+mj-lt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ED2CC-26FC-4EFB-9F70-115CE6FB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26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4424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2269" y="2192527"/>
            <a:ext cx="62757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/>
              <a:t>Marketing</a:t>
            </a:r>
            <a:r>
              <a:rPr lang="en-US" sz="2800" spc="-25" dirty="0"/>
              <a:t> </a:t>
            </a:r>
            <a:r>
              <a:rPr lang="en-US" sz="2800" spc="-5" dirty="0"/>
              <a:t>Cloud </a:t>
            </a:r>
            <a:r>
              <a:rPr lang="en-US" sz="2800" dirty="0"/>
              <a:t>–</a:t>
            </a:r>
            <a:r>
              <a:rPr lang="en-US" sz="2800" spc="-190" dirty="0"/>
              <a:t> </a:t>
            </a:r>
            <a:r>
              <a:rPr lang="en-US" sz="2800" spc="-5" dirty="0"/>
              <a:t>Automation</a:t>
            </a:r>
            <a:r>
              <a:rPr lang="en-US" sz="2800" dirty="0"/>
              <a:t> </a:t>
            </a:r>
            <a:r>
              <a:rPr lang="en-US" sz="2800" spc="-5" dirty="0"/>
              <a:t>Studio</a:t>
            </a:r>
            <a:endParaRPr sz="2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88BEF3-1007-4153-9A6A-302295DE8C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27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0466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599" y="1600200"/>
            <a:ext cx="7971535" cy="1521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Automation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Studio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is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Salesforce</a:t>
            </a:r>
            <a:r>
              <a:rPr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Marketing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Cloud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application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used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to </a:t>
            </a:r>
            <a:r>
              <a:rPr sz="1400" spc="-36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execute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marketing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automations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on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an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immediate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or scheduled</a:t>
            </a:r>
            <a:r>
              <a:rPr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basis.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Features:</a:t>
            </a:r>
            <a:endParaRPr sz="1400" dirty="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buChar char="•"/>
              <a:tabLst>
                <a:tab pos="227329" algn="l"/>
                <a:tab pos="227965" algn="l"/>
              </a:tabLst>
            </a:pP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Design</a:t>
            </a:r>
            <a:r>
              <a:rPr sz="1400" spc="-5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an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automation</a:t>
            </a:r>
            <a:endParaRPr sz="1400" dirty="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buChar char="•"/>
              <a:tabLst>
                <a:tab pos="227329" algn="l"/>
                <a:tab pos="227965" algn="l"/>
              </a:tabLst>
            </a:pP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Build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Complex</a:t>
            </a:r>
            <a:r>
              <a:rPr sz="1400" spc="-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automations</a:t>
            </a:r>
            <a:endParaRPr sz="1400" dirty="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buChar char="•"/>
              <a:tabLst>
                <a:tab pos="227329" algn="l"/>
                <a:tab pos="227965" algn="l"/>
              </a:tabLst>
            </a:pP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Get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 streamlined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view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of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each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automation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its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status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495" y="609600"/>
            <a:ext cx="8041640" cy="61863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980"/>
              </a:spcBef>
            </a:pP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Automation</a:t>
            </a:r>
            <a:r>
              <a:rPr sz="2400" b="1" spc="2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Studio</a:t>
            </a:r>
            <a:endParaRPr sz="2400" dirty="0">
              <a:solidFill>
                <a:srgbClr val="92D050"/>
              </a:solidFill>
              <a:latin typeface="+mj-lt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614480-5B2D-44D3-8491-24BDA37D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28</a:t>
            </a:fld>
            <a:endParaRPr 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4940" y="1447800"/>
            <a:ext cx="3220085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There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are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3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sections</a:t>
            </a:r>
            <a:r>
              <a:rPr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in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an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automation: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 dirty="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buChar char="•"/>
              <a:tabLst>
                <a:tab pos="227329" algn="l"/>
                <a:tab pos="227965" algn="l"/>
              </a:tabLst>
            </a:pP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Summary</a:t>
            </a:r>
            <a:endParaRPr sz="1400" dirty="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buChar char="•"/>
              <a:tabLst>
                <a:tab pos="227329" algn="l"/>
                <a:tab pos="227965" algn="l"/>
              </a:tabLst>
            </a:pP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Workflow</a:t>
            </a:r>
            <a:endParaRPr sz="1400" dirty="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buChar char="•"/>
              <a:tabLst>
                <a:tab pos="227329" algn="l"/>
                <a:tab pos="227965" algn="l"/>
              </a:tabLst>
            </a:pP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Activity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9495" y="576072"/>
            <a:ext cx="8087359" cy="61863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985"/>
              </a:spcBef>
            </a:pPr>
            <a:r>
              <a:rPr sz="2400" b="1" spc="-10" dirty="0">
                <a:solidFill>
                  <a:srgbClr val="92D300"/>
                </a:solidFill>
                <a:latin typeface="+mj-lt"/>
                <a:cs typeface="Arial"/>
              </a:rPr>
              <a:t>Automation</a:t>
            </a:r>
            <a:r>
              <a:rPr sz="2400" b="1" spc="30" dirty="0">
                <a:solidFill>
                  <a:srgbClr val="92D30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300"/>
                </a:solidFill>
                <a:latin typeface="+mj-lt"/>
                <a:cs typeface="Arial"/>
              </a:rPr>
              <a:t>Studio</a:t>
            </a:r>
            <a:r>
              <a:rPr sz="2400" b="1" spc="-20" dirty="0">
                <a:solidFill>
                  <a:srgbClr val="92D300"/>
                </a:solidFill>
                <a:latin typeface="+mj-lt"/>
                <a:cs typeface="Arial"/>
              </a:rPr>
              <a:t> </a:t>
            </a:r>
            <a:r>
              <a:rPr sz="2400" b="1" spc="-10" dirty="0">
                <a:solidFill>
                  <a:srgbClr val="92D300"/>
                </a:solidFill>
                <a:latin typeface="+mj-lt"/>
                <a:cs typeface="Arial"/>
              </a:rPr>
              <a:t>Overview</a:t>
            </a:r>
            <a:endParaRPr sz="2400" dirty="0">
              <a:latin typeface="+mj-lt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AA7FE5-66B7-4F55-B1C7-8EC7DED6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40" y="2609444"/>
            <a:ext cx="6314475" cy="355600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2566D-D93C-49DD-BA78-2386C3D0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29</a:t>
            </a:fld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9496" y="576072"/>
            <a:ext cx="8063230" cy="6136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0495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185"/>
              </a:spcBef>
            </a:pPr>
            <a:r>
              <a:rPr lang="en-US" sz="2400" b="1" dirty="0">
                <a:solidFill>
                  <a:srgbClr val="92D050"/>
                </a:solidFill>
                <a:latin typeface="Calibri"/>
                <a:cs typeface="Calibri"/>
              </a:rPr>
              <a:t>What is Salesforce Marketing Cloud?</a:t>
            </a:r>
            <a:endParaRPr sz="2400" dirty="0">
              <a:solidFill>
                <a:srgbClr val="92D050"/>
              </a:solidFill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C9517-E3C0-43EF-AF24-354436DC7ECE}"/>
              </a:ext>
            </a:extLst>
          </p:cNvPr>
          <p:cNvSpPr txBox="1"/>
          <p:nvPr/>
        </p:nvSpPr>
        <p:spPr>
          <a:xfrm>
            <a:off x="571754" y="1676400"/>
            <a:ext cx="80632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5" dirty="0">
                <a:solidFill>
                  <a:srgbClr val="5C5C5C"/>
                </a:solidFill>
                <a:latin typeface="Arial"/>
                <a:cs typeface="Arial"/>
              </a:rPr>
              <a:t>Salesforce Marketing Cloud is a customer relationship management (CRM) platform for marketers that allows them to create and manage marketing relationships and campaigns with customers. </a:t>
            </a:r>
          </a:p>
          <a:p>
            <a:r>
              <a:rPr lang="en-US" spc="-5" dirty="0">
                <a:solidFill>
                  <a:srgbClr val="5C5C5C"/>
                </a:solidFill>
                <a:latin typeface="Arial"/>
                <a:cs typeface="Arial"/>
              </a:rPr>
              <a:t>It enables you to know your customer, personalize with intelligence, and engage across the entire journey.</a:t>
            </a:r>
          </a:p>
          <a:p>
            <a:endParaRPr lang="en-US" spc="-5" dirty="0">
              <a:solidFill>
                <a:srgbClr val="5C5C5C"/>
              </a:solidFill>
              <a:latin typeface="Arial"/>
              <a:cs typeface="Arial"/>
            </a:endParaRPr>
          </a:p>
          <a:p>
            <a:r>
              <a:rPr lang="en-US" spc="-5" dirty="0">
                <a:solidFill>
                  <a:srgbClr val="5C5C5C"/>
                </a:solidFill>
                <a:latin typeface="Arial"/>
                <a:cs typeface="Arial"/>
              </a:rPr>
              <a:t>It’s the only integrated customer engagement platform that enables you to deliver personalized customer engagement at scale on every channel, from email to web, mobile, social, and digital advertising.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7DB00-1A5A-4F1B-9FF1-C50752F541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3</a:t>
            </a:fld>
            <a:endParaRPr 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495" y="1423562"/>
            <a:ext cx="4379595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There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are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following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possible</a:t>
            </a:r>
            <a:r>
              <a:rPr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actions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in automation</a:t>
            </a:r>
            <a:r>
              <a:rPr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studio: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buChar char="•"/>
              <a:tabLst>
                <a:tab pos="227329" algn="l"/>
                <a:tab pos="227965" algn="l"/>
              </a:tabLst>
            </a:pP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Create</a:t>
            </a:r>
            <a:r>
              <a:rPr sz="1400" spc="-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an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automation</a:t>
            </a:r>
            <a:endParaRPr sz="1400" dirty="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buChar char="•"/>
              <a:tabLst>
                <a:tab pos="227329" algn="l"/>
                <a:tab pos="227965" algn="l"/>
              </a:tabLst>
            </a:pP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View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all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automations</a:t>
            </a:r>
            <a:r>
              <a:rPr sz="1400" spc="-5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status</a:t>
            </a:r>
            <a:endParaRPr sz="1400" dirty="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buChar char="•"/>
              <a:tabLst>
                <a:tab pos="227329" algn="l"/>
                <a:tab pos="227965" algn="l"/>
              </a:tabLst>
            </a:pP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Run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or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delete</a:t>
            </a:r>
            <a:r>
              <a:rPr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an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automation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496" y="576072"/>
            <a:ext cx="8069580" cy="61863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980"/>
              </a:spcBef>
            </a:pPr>
            <a:r>
              <a:rPr sz="2400" b="1" spc="-10" dirty="0">
                <a:solidFill>
                  <a:srgbClr val="92D300"/>
                </a:solidFill>
                <a:latin typeface="+mj-lt"/>
                <a:cs typeface="Arial"/>
              </a:rPr>
              <a:t>Automation</a:t>
            </a:r>
            <a:r>
              <a:rPr sz="2400" b="1" spc="30" dirty="0">
                <a:solidFill>
                  <a:srgbClr val="92D30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300"/>
                </a:solidFill>
                <a:latin typeface="+mj-lt"/>
                <a:cs typeface="Arial"/>
              </a:rPr>
              <a:t>Studio</a:t>
            </a:r>
            <a:r>
              <a:rPr sz="2400" b="1" spc="-20" dirty="0">
                <a:solidFill>
                  <a:srgbClr val="92D300"/>
                </a:solidFill>
                <a:latin typeface="+mj-lt"/>
                <a:cs typeface="Arial"/>
              </a:rPr>
              <a:t> </a:t>
            </a:r>
            <a:r>
              <a:rPr sz="2400" b="1" spc="-10" dirty="0">
                <a:solidFill>
                  <a:srgbClr val="92D300"/>
                </a:solidFill>
                <a:latin typeface="+mj-lt"/>
                <a:cs typeface="Arial"/>
              </a:rPr>
              <a:t>Overview</a:t>
            </a:r>
            <a:endParaRPr sz="2400" dirty="0">
              <a:latin typeface="+mj-lt"/>
              <a:cs typeface="Arial"/>
            </a:endParaRPr>
          </a:p>
        </p:txBody>
      </p:sp>
      <p:pic>
        <p:nvPicPr>
          <p:cNvPr id="8" name="Picture 4" descr="Image result for automation studio marketing cloud">
            <a:extLst>
              <a:ext uri="{FF2B5EF4-FFF2-40B4-BE49-F238E27FC236}">
                <a16:creationId xmlns:a16="http://schemas.microsoft.com/office/drawing/2014/main" id="{560CB4DB-63CD-4B79-888A-31025A2C6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5" y="2819400"/>
            <a:ext cx="6254292" cy="390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3EC58C-44C8-4E5E-9F80-FB6130B4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30</a:t>
            </a:fld>
            <a:endParaRPr lang="en-US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807207" y="2148839"/>
            <a:ext cx="4147185" cy="3430904"/>
            <a:chOff x="2807207" y="2148839"/>
            <a:chExt cx="4147185" cy="3430904"/>
          </a:xfrm>
        </p:grpSpPr>
        <p:sp>
          <p:nvSpPr>
            <p:cNvPr id="7" name="object 7"/>
            <p:cNvSpPr/>
            <p:nvPr/>
          </p:nvSpPr>
          <p:spPr>
            <a:xfrm>
              <a:off x="2807207" y="3066287"/>
              <a:ext cx="3129280" cy="2513330"/>
            </a:xfrm>
            <a:custGeom>
              <a:avLst/>
              <a:gdLst/>
              <a:ahLst/>
              <a:cxnLst/>
              <a:rect l="l" t="t" r="r" b="b"/>
              <a:pathLst>
                <a:path w="3129279" h="2513329">
                  <a:moveTo>
                    <a:pt x="291846" y="0"/>
                  </a:moveTo>
                  <a:lnTo>
                    <a:pt x="264783" y="39273"/>
                  </a:lnTo>
                  <a:lnTo>
                    <a:pt x="238895" y="79390"/>
                  </a:lnTo>
                  <a:lnTo>
                    <a:pt x="214203" y="120327"/>
                  </a:lnTo>
                  <a:lnTo>
                    <a:pt x="190731" y="162060"/>
                  </a:lnTo>
                  <a:lnTo>
                    <a:pt x="168503" y="204563"/>
                  </a:lnTo>
                  <a:lnTo>
                    <a:pt x="147541" y="247812"/>
                  </a:lnTo>
                  <a:lnTo>
                    <a:pt x="127868" y="291783"/>
                  </a:lnTo>
                  <a:lnTo>
                    <a:pt x="109508" y="336452"/>
                  </a:lnTo>
                  <a:lnTo>
                    <a:pt x="92484" y="381793"/>
                  </a:lnTo>
                  <a:lnTo>
                    <a:pt x="76819" y="427783"/>
                  </a:lnTo>
                  <a:lnTo>
                    <a:pt x="62535" y="474397"/>
                  </a:lnTo>
                  <a:lnTo>
                    <a:pt x="49658" y="521610"/>
                  </a:lnTo>
                  <a:lnTo>
                    <a:pt x="38208" y="569398"/>
                  </a:lnTo>
                  <a:lnTo>
                    <a:pt x="28210" y="617736"/>
                  </a:lnTo>
                  <a:lnTo>
                    <a:pt x="19686" y="666601"/>
                  </a:lnTo>
                  <a:lnTo>
                    <a:pt x="12661" y="715967"/>
                  </a:lnTo>
                  <a:lnTo>
                    <a:pt x="7156" y="765809"/>
                  </a:lnTo>
                  <a:lnTo>
                    <a:pt x="3196" y="816105"/>
                  </a:lnTo>
                  <a:lnTo>
                    <a:pt x="802" y="866828"/>
                  </a:lnTo>
                  <a:lnTo>
                    <a:pt x="0" y="917956"/>
                  </a:lnTo>
                  <a:lnTo>
                    <a:pt x="704" y="965835"/>
                  </a:lnTo>
                  <a:lnTo>
                    <a:pt x="2806" y="1013363"/>
                  </a:lnTo>
                  <a:lnTo>
                    <a:pt x="6285" y="1060522"/>
                  </a:lnTo>
                  <a:lnTo>
                    <a:pt x="11120" y="1107291"/>
                  </a:lnTo>
                  <a:lnTo>
                    <a:pt x="17294" y="1153651"/>
                  </a:lnTo>
                  <a:lnTo>
                    <a:pt x="24785" y="1199581"/>
                  </a:lnTo>
                  <a:lnTo>
                    <a:pt x="33574" y="1245062"/>
                  </a:lnTo>
                  <a:lnTo>
                    <a:pt x="43641" y="1290075"/>
                  </a:lnTo>
                  <a:lnTo>
                    <a:pt x="54967" y="1334599"/>
                  </a:lnTo>
                  <a:lnTo>
                    <a:pt x="67532" y="1378615"/>
                  </a:lnTo>
                  <a:lnTo>
                    <a:pt x="81316" y="1422103"/>
                  </a:lnTo>
                  <a:lnTo>
                    <a:pt x="96299" y="1465043"/>
                  </a:lnTo>
                  <a:lnTo>
                    <a:pt x="112462" y="1507416"/>
                  </a:lnTo>
                  <a:lnTo>
                    <a:pt x="129785" y="1549201"/>
                  </a:lnTo>
                  <a:lnTo>
                    <a:pt x="148248" y="1590380"/>
                  </a:lnTo>
                  <a:lnTo>
                    <a:pt x="167831" y="1630931"/>
                  </a:lnTo>
                  <a:lnTo>
                    <a:pt x="188515" y="1670837"/>
                  </a:lnTo>
                  <a:lnTo>
                    <a:pt x="210280" y="1710076"/>
                  </a:lnTo>
                  <a:lnTo>
                    <a:pt x="233106" y="1748629"/>
                  </a:lnTo>
                  <a:lnTo>
                    <a:pt x="256973" y="1786476"/>
                  </a:lnTo>
                  <a:lnTo>
                    <a:pt x="281863" y="1823598"/>
                  </a:lnTo>
                  <a:lnTo>
                    <a:pt x="307754" y="1859974"/>
                  </a:lnTo>
                  <a:lnTo>
                    <a:pt x="334628" y="1895586"/>
                  </a:lnTo>
                  <a:lnTo>
                    <a:pt x="362464" y="1930413"/>
                  </a:lnTo>
                  <a:lnTo>
                    <a:pt x="391243" y="1964435"/>
                  </a:lnTo>
                  <a:lnTo>
                    <a:pt x="420944" y="1997634"/>
                  </a:lnTo>
                  <a:lnTo>
                    <a:pt x="451550" y="2029988"/>
                  </a:lnTo>
                  <a:lnTo>
                    <a:pt x="483039" y="2061479"/>
                  </a:lnTo>
                  <a:lnTo>
                    <a:pt x="515391" y="2092086"/>
                  </a:lnTo>
                  <a:lnTo>
                    <a:pt x="548588" y="2121790"/>
                  </a:lnTo>
                  <a:lnTo>
                    <a:pt x="582609" y="2150570"/>
                  </a:lnTo>
                  <a:lnTo>
                    <a:pt x="617435" y="2178409"/>
                  </a:lnTo>
                  <a:lnTo>
                    <a:pt x="653046" y="2205284"/>
                  </a:lnTo>
                  <a:lnTo>
                    <a:pt x="689422" y="2231178"/>
                  </a:lnTo>
                  <a:lnTo>
                    <a:pt x="726543" y="2256069"/>
                  </a:lnTo>
                  <a:lnTo>
                    <a:pt x="764390" y="2279939"/>
                  </a:lnTo>
                  <a:lnTo>
                    <a:pt x="802943" y="2302768"/>
                  </a:lnTo>
                  <a:lnTo>
                    <a:pt x="842182" y="2324535"/>
                  </a:lnTo>
                  <a:lnTo>
                    <a:pt x="882088" y="2345221"/>
                  </a:lnTo>
                  <a:lnTo>
                    <a:pt x="922640" y="2364807"/>
                  </a:lnTo>
                  <a:lnTo>
                    <a:pt x="963820" y="2383272"/>
                  </a:lnTo>
                  <a:lnTo>
                    <a:pt x="1005607" y="2400597"/>
                  </a:lnTo>
                  <a:lnTo>
                    <a:pt x="1047981" y="2416762"/>
                  </a:lnTo>
                  <a:lnTo>
                    <a:pt x="1090923" y="2431747"/>
                  </a:lnTo>
                  <a:lnTo>
                    <a:pt x="1134414" y="2445532"/>
                  </a:lnTo>
                  <a:lnTo>
                    <a:pt x="1178432" y="2458099"/>
                  </a:lnTo>
                  <a:lnTo>
                    <a:pt x="1222960" y="2469427"/>
                  </a:lnTo>
                  <a:lnTo>
                    <a:pt x="1267976" y="2479496"/>
                  </a:lnTo>
                  <a:lnTo>
                    <a:pt x="1313461" y="2488286"/>
                  </a:lnTo>
                  <a:lnTo>
                    <a:pt x="1359396" y="2495778"/>
                  </a:lnTo>
                  <a:lnTo>
                    <a:pt x="1405760" y="2501953"/>
                  </a:lnTo>
                  <a:lnTo>
                    <a:pt x="1452534" y="2506789"/>
                  </a:lnTo>
                  <a:lnTo>
                    <a:pt x="1499699" y="2510268"/>
                  </a:lnTo>
                  <a:lnTo>
                    <a:pt x="1547234" y="2512370"/>
                  </a:lnTo>
                  <a:lnTo>
                    <a:pt x="1595120" y="2513076"/>
                  </a:lnTo>
                  <a:lnTo>
                    <a:pt x="1644728" y="2512319"/>
                  </a:lnTo>
                  <a:lnTo>
                    <a:pt x="1693959" y="2510063"/>
                  </a:lnTo>
                  <a:lnTo>
                    <a:pt x="1742790" y="2506330"/>
                  </a:lnTo>
                  <a:lnTo>
                    <a:pt x="1791200" y="2501143"/>
                  </a:lnTo>
                  <a:lnTo>
                    <a:pt x="1839166" y="2494522"/>
                  </a:lnTo>
                  <a:lnTo>
                    <a:pt x="1886667" y="2486490"/>
                  </a:lnTo>
                  <a:lnTo>
                    <a:pt x="1933680" y="2477069"/>
                  </a:lnTo>
                  <a:lnTo>
                    <a:pt x="1980183" y="2466280"/>
                  </a:lnTo>
                  <a:lnTo>
                    <a:pt x="2026154" y="2454146"/>
                  </a:lnTo>
                  <a:lnTo>
                    <a:pt x="2071571" y="2440689"/>
                  </a:lnTo>
                  <a:lnTo>
                    <a:pt x="2116413" y="2425930"/>
                  </a:lnTo>
                  <a:lnTo>
                    <a:pt x="2160656" y="2409891"/>
                  </a:lnTo>
                  <a:lnTo>
                    <a:pt x="2204280" y="2392595"/>
                  </a:lnTo>
                  <a:lnTo>
                    <a:pt x="2247261" y="2374063"/>
                  </a:lnTo>
                  <a:lnTo>
                    <a:pt x="2289578" y="2354318"/>
                  </a:lnTo>
                  <a:lnTo>
                    <a:pt x="2331210" y="2333380"/>
                  </a:lnTo>
                  <a:lnTo>
                    <a:pt x="2372132" y="2311273"/>
                  </a:lnTo>
                  <a:lnTo>
                    <a:pt x="2412325" y="2288017"/>
                  </a:lnTo>
                  <a:lnTo>
                    <a:pt x="2451765" y="2263636"/>
                  </a:lnTo>
                  <a:lnTo>
                    <a:pt x="2490431" y="2238151"/>
                  </a:lnTo>
                  <a:lnTo>
                    <a:pt x="2528301" y="2211583"/>
                  </a:lnTo>
                  <a:lnTo>
                    <a:pt x="2565352" y="2183955"/>
                  </a:lnTo>
                  <a:lnTo>
                    <a:pt x="2601562" y="2155289"/>
                  </a:lnTo>
                  <a:lnTo>
                    <a:pt x="2636910" y="2125606"/>
                  </a:lnTo>
                  <a:lnTo>
                    <a:pt x="2671374" y="2094929"/>
                  </a:lnTo>
                  <a:lnTo>
                    <a:pt x="2704930" y="2063280"/>
                  </a:lnTo>
                  <a:lnTo>
                    <a:pt x="2737558" y="2030680"/>
                  </a:lnTo>
                  <a:lnTo>
                    <a:pt x="2769235" y="1997151"/>
                  </a:lnTo>
                  <a:lnTo>
                    <a:pt x="2799940" y="1962716"/>
                  </a:lnTo>
                  <a:lnTo>
                    <a:pt x="2829649" y="1927395"/>
                  </a:lnTo>
                  <a:lnTo>
                    <a:pt x="2858342" y="1891212"/>
                  </a:lnTo>
                  <a:lnTo>
                    <a:pt x="2885995" y="1854188"/>
                  </a:lnTo>
                  <a:lnTo>
                    <a:pt x="2912588" y="1816346"/>
                  </a:lnTo>
                  <a:lnTo>
                    <a:pt x="2938097" y="1777706"/>
                  </a:lnTo>
                  <a:lnTo>
                    <a:pt x="2962502" y="1738291"/>
                  </a:lnTo>
                  <a:lnTo>
                    <a:pt x="2985779" y="1698123"/>
                  </a:lnTo>
                  <a:lnTo>
                    <a:pt x="3007907" y="1657223"/>
                  </a:lnTo>
                  <a:lnTo>
                    <a:pt x="3028863" y="1615614"/>
                  </a:lnTo>
                  <a:lnTo>
                    <a:pt x="3048627" y="1573318"/>
                  </a:lnTo>
                  <a:lnTo>
                    <a:pt x="3067174" y="1530357"/>
                  </a:lnTo>
                  <a:lnTo>
                    <a:pt x="3084485" y="1486752"/>
                  </a:lnTo>
                  <a:lnTo>
                    <a:pt x="3100536" y="1442525"/>
                  </a:lnTo>
                  <a:lnTo>
                    <a:pt x="3115306" y="1397699"/>
                  </a:lnTo>
                  <a:lnTo>
                    <a:pt x="3128772" y="1352295"/>
                  </a:lnTo>
                  <a:lnTo>
                    <a:pt x="2315972" y="1352295"/>
                  </a:lnTo>
                  <a:lnTo>
                    <a:pt x="2265779" y="1345547"/>
                  </a:lnTo>
                  <a:lnTo>
                    <a:pt x="2220670" y="1326505"/>
                  </a:lnTo>
                  <a:lnTo>
                    <a:pt x="2182447" y="1296971"/>
                  </a:lnTo>
                  <a:lnTo>
                    <a:pt x="2152913" y="1258748"/>
                  </a:lnTo>
                  <a:lnTo>
                    <a:pt x="2133871" y="1213639"/>
                  </a:lnTo>
                  <a:lnTo>
                    <a:pt x="2127122" y="1163447"/>
                  </a:lnTo>
                  <a:lnTo>
                    <a:pt x="2127122" y="218694"/>
                  </a:lnTo>
                  <a:lnTo>
                    <a:pt x="503428" y="218694"/>
                  </a:lnTo>
                  <a:lnTo>
                    <a:pt x="454918" y="213105"/>
                  </a:lnTo>
                  <a:lnTo>
                    <a:pt x="410385" y="197186"/>
                  </a:lnTo>
                  <a:lnTo>
                    <a:pt x="371099" y="172207"/>
                  </a:lnTo>
                  <a:lnTo>
                    <a:pt x="338332" y="139440"/>
                  </a:lnTo>
                  <a:lnTo>
                    <a:pt x="313353" y="100154"/>
                  </a:lnTo>
                  <a:lnTo>
                    <a:pt x="297434" y="55621"/>
                  </a:lnTo>
                  <a:lnTo>
                    <a:pt x="291846" y="7112"/>
                  </a:lnTo>
                  <a:lnTo>
                    <a:pt x="2918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28615" y="2261615"/>
              <a:ext cx="1541145" cy="951230"/>
            </a:xfrm>
            <a:custGeom>
              <a:avLst/>
              <a:gdLst/>
              <a:ahLst/>
              <a:cxnLst/>
              <a:rect l="l" t="t" r="r" b="b"/>
              <a:pathLst>
                <a:path w="1541145" h="951230">
                  <a:moveTo>
                    <a:pt x="1540764" y="0"/>
                  </a:moveTo>
                  <a:lnTo>
                    <a:pt x="158496" y="0"/>
                  </a:lnTo>
                  <a:lnTo>
                    <a:pt x="108411" y="8083"/>
                  </a:lnTo>
                  <a:lnTo>
                    <a:pt x="64904" y="30589"/>
                  </a:lnTo>
                  <a:lnTo>
                    <a:pt x="30589" y="64904"/>
                  </a:lnTo>
                  <a:lnTo>
                    <a:pt x="8083" y="108411"/>
                  </a:lnTo>
                  <a:lnTo>
                    <a:pt x="0" y="158496"/>
                  </a:lnTo>
                  <a:lnTo>
                    <a:pt x="0" y="950976"/>
                  </a:lnTo>
                  <a:lnTo>
                    <a:pt x="1382268" y="950976"/>
                  </a:lnTo>
                  <a:lnTo>
                    <a:pt x="1432352" y="942892"/>
                  </a:lnTo>
                  <a:lnTo>
                    <a:pt x="1475859" y="920386"/>
                  </a:lnTo>
                  <a:lnTo>
                    <a:pt x="1510174" y="886071"/>
                  </a:lnTo>
                  <a:lnTo>
                    <a:pt x="1532680" y="842564"/>
                  </a:lnTo>
                  <a:lnTo>
                    <a:pt x="1540764" y="792480"/>
                  </a:lnTo>
                  <a:lnTo>
                    <a:pt x="1540764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06339" y="3284219"/>
              <a:ext cx="1948180" cy="1066800"/>
            </a:xfrm>
            <a:custGeom>
              <a:avLst/>
              <a:gdLst/>
              <a:ahLst/>
              <a:cxnLst/>
              <a:rect l="l" t="t" r="r" b="b"/>
              <a:pathLst>
                <a:path w="1948179" h="1066800">
                  <a:moveTo>
                    <a:pt x="1769871" y="0"/>
                  </a:moveTo>
                  <a:lnTo>
                    <a:pt x="0" y="0"/>
                  </a:lnTo>
                  <a:lnTo>
                    <a:pt x="0" y="888999"/>
                  </a:lnTo>
                  <a:lnTo>
                    <a:pt x="6352" y="936257"/>
                  </a:lnTo>
                  <a:lnTo>
                    <a:pt x="24280" y="978727"/>
                  </a:lnTo>
                  <a:lnTo>
                    <a:pt x="52085" y="1014714"/>
                  </a:lnTo>
                  <a:lnTo>
                    <a:pt x="88072" y="1042519"/>
                  </a:lnTo>
                  <a:lnTo>
                    <a:pt x="130542" y="1060447"/>
                  </a:lnTo>
                  <a:lnTo>
                    <a:pt x="177800" y="1066799"/>
                  </a:lnTo>
                  <a:lnTo>
                    <a:pt x="1947671" y="1066799"/>
                  </a:lnTo>
                  <a:lnTo>
                    <a:pt x="1947671" y="177800"/>
                  </a:lnTo>
                  <a:lnTo>
                    <a:pt x="1941319" y="130542"/>
                  </a:lnTo>
                  <a:lnTo>
                    <a:pt x="1923391" y="88072"/>
                  </a:lnTo>
                  <a:lnTo>
                    <a:pt x="1895586" y="52085"/>
                  </a:lnTo>
                  <a:lnTo>
                    <a:pt x="1859599" y="24280"/>
                  </a:lnTo>
                  <a:lnTo>
                    <a:pt x="1817129" y="6352"/>
                  </a:lnTo>
                  <a:lnTo>
                    <a:pt x="1769871" y="0"/>
                  </a:lnTo>
                  <a:close/>
                </a:path>
              </a:pathLst>
            </a:custGeom>
            <a:solidFill>
              <a:srgbClr val="92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19627" y="2148839"/>
              <a:ext cx="1751330" cy="1066800"/>
            </a:xfrm>
            <a:custGeom>
              <a:avLst/>
              <a:gdLst/>
              <a:ahLst/>
              <a:cxnLst/>
              <a:rect l="l" t="t" r="r" b="b"/>
              <a:pathLst>
                <a:path w="1751329" h="1066800">
                  <a:moveTo>
                    <a:pt x="1573276" y="0"/>
                  </a:moveTo>
                  <a:lnTo>
                    <a:pt x="0" y="0"/>
                  </a:lnTo>
                  <a:lnTo>
                    <a:pt x="0" y="889000"/>
                  </a:lnTo>
                  <a:lnTo>
                    <a:pt x="6352" y="936257"/>
                  </a:lnTo>
                  <a:lnTo>
                    <a:pt x="24280" y="978727"/>
                  </a:lnTo>
                  <a:lnTo>
                    <a:pt x="52085" y="1014714"/>
                  </a:lnTo>
                  <a:lnTo>
                    <a:pt x="88072" y="1042519"/>
                  </a:lnTo>
                  <a:lnTo>
                    <a:pt x="130542" y="1060447"/>
                  </a:lnTo>
                  <a:lnTo>
                    <a:pt x="177800" y="1066800"/>
                  </a:lnTo>
                  <a:lnTo>
                    <a:pt x="1751076" y="1066800"/>
                  </a:lnTo>
                  <a:lnTo>
                    <a:pt x="1751076" y="177800"/>
                  </a:lnTo>
                  <a:lnTo>
                    <a:pt x="1744723" y="130542"/>
                  </a:lnTo>
                  <a:lnTo>
                    <a:pt x="1726795" y="88072"/>
                  </a:lnTo>
                  <a:lnTo>
                    <a:pt x="1698990" y="52085"/>
                  </a:lnTo>
                  <a:lnTo>
                    <a:pt x="1663003" y="24280"/>
                  </a:lnTo>
                  <a:lnTo>
                    <a:pt x="1620533" y="6352"/>
                  </a:lnTo>
                  <a:lnTo>
                    <a:pt x="1573276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23082" y="3583685"/>
            <a:ext cx="147320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5"/>
              </a:spcBef>
              <a:buChar char="•"/>
              <a:tabLst>
                <a:tab pos="227329" algn="l"/>
                <a:tab pos="227965" algn="l"/>
              </a:tabLst>
            </a:pP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Records</a:t>
            </a:r>
            <a:r>
              <a:rPr sz="750" spc="-45" dirty="0">
                <a:solidFill>
                  <a:srgbClr val="FBFBFB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should</a:t>
            </a:r>
            <a:r>
              <a:rPr sz="750" spc="-50" dirty="0">
                <a:solidFill>
                  <a:srgbClr val="FBFBFB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be</a:t>
            </a:r>
            <a:r>
              <a:rPr sz="750" spc="-25" dirty="0">
                <a:solidFill>
                  <a:srgbClr val="FBFBFB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created</a:t>
            </a:r>
            <a:r>
              <a:rPr sz="750" spc="-50" dirty="0">
                <a:solidFill>
                  <a:srgbClr val="FBFBFB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in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37965" y="3868368"/>
            <a:ext cx="1120140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d</a:t>
            </a:r>
            <a:r>
              <a:rPr sz="750" spc="-5" dirty="0">
                <a:solidFill>
                  <a:srgbClr val="FBFBFB"/>
                </a:solidFill>
                <a:latin typeface="Arial"/>
                <a:cs typeface="Arial"/>
              </a:rPr>
              <a:t>a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ta</a:t>
            </a:r>
            <a:r>
              <a:rPr sz="750" spc="-20" dirty="0">
                <a:solidFill>
                  <a:srgbClr val="FBFBFB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e</a:t>
            </a:r>
            <a:r>
              <a:rPr sz="750" spc="-10" dirty="0">
                <a:solidFill>
                  <a:srgbClr val="FBFBFB"/>
                </a:solidFill>
                <a:latin typeface="Arial"/>
                <a:cs typeface="Arial"/>
              </a:rPr>
              <a:t>x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te</a:t>
            </a:r>
            <a:r>
              <a:rPr sz="750" spc="-5" dirty="0">
                <a:solidFill>
                  <a:srgbClr val="FBFBFB"/>
                </a:solidFill>
                <a:latin typeface="Arial"/>
                <a:cs typeface="Arial"/>
              </a:rPr>
              <a:t>n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s</a:t>
            </a:r>
            <a:r>
              <a:rPr sz="750" spc="-15" dirty="0">
                <a:solidFill>
                  <a:srgbClr val="FBFBFB"/>
                </a:solidFill>
                <a:latin typeface="Arial"/>
                <a:cs typeface="Arial"/>
              </a:rPr>
              <a:t>i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on</a:t>
            </a:r>
            <a:r>
              <a:rPr sz="750" spc="-45" dirty="0">
                <a:solidFill>
                  <a:srgbClr val="FBFBFB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for</a:t>
            </a:r>
            <a:r>
              <a:rPr sz="750" spc="-20" dirty="0">
                <a:solidFill>
                  <a:srgbClr val="FBFBFB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FBFBFB"/>
                </a:solidFill>
                <a:latin typeface="Arial"/>
                <a:cs typeface="Arial"/>
              </a:rPr>
              <a:t>j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o</a:t>
            </a:r>
            <a:r>
              <a:rPr sz="750" spc="-5" dirty="0">
                <a:solidFill>
                  <a:srgbClr val="FBFBFB"/>
                </a:solidFill>
                <a:latin typeface="Arial"/>
                <a:cs typeface="Arial"/>
              </a:rPr>
              <a:t>u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rn</a:t>
            </a:r>
            <a:r>
              <a:rPr sz="750" spc="-20" dirty="0">
                <a:solidFill>
                  <a:srgbClr val="FBFBFB"/>
                </a:solidFill>
                <a:latin typeface="Arial"/>
                <a:cs typeface="Arial"/>
              </a:rPr>
              <a:t>e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y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7965" y="4155439"/>
            <a:ext cx="31369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5" dirty="0">
                <a:solidFill>
                  <a:srgbClr val="FBFBFB"/>
                </a:solidFill>
                <a:latin typeface="Arial"/>
                <a:cs typeface="Arial"/>
              </a:rPr>
              <a:t>builder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8011" y="2417191"/>
            <a:ext cx="111125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5"/>
              </a:spcBef>
              <a:buChar char="•"/>
              <a:tabLst>
                <a:tab pos="227329" algn="l"/>
                <a:tab pos="227965" algn="l"/>
              </a:tabLst>
            </a:pPr>
            <a:r>
              <a:rPr sz="750" dirty="0">
                <a:solidFill>
                  <a:srgbClr val="5C5C5C"/>
                </a:solidFill>
                <a:latin typeface="Arial"/>
                <a:cs typeface="Arial"/>
              </a:rPr>
              <a:t>E</a:t>
            </a:r>
            <a:r>
              <a:rPr sz="750" spc="10" dirty="0">
                <a:solidFill>
                  <a:srgbClr val="5C5C5C"/>
                </a:solidFill>
                <a:latin typeface="Arial"/>
                <a:cs typeface="Arial"/>
              </a:rPr>
              <a:t>m</a:t>
            </a:r>
            <a:r>
              <a:rPr sz="750" dirty="0">
                <a:solidFill>
                  <a:srgbClr val="5C5C5C"/>
                </a:solidFill>
                <a:latin typeface="Arial"/>
                <a:cs typeface="Arial"/>
              </a:rPr>
              <a:t>ail</a:t>
            </a:r>
            <a:r>
              <a:rPr sz="75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5C5C5C"/>
                </a:solidFill>
                <a:latin typeface="Arial"/>
                <a:cs typeface="Arial"/>
              </a:rPr>
              <a:t>s</a:t>
            </a:r>
            <a:r>
              <a:rPr sz="750" dirty="0">
                <a:solidFill>
                  <a:srgbClr val="5C5C5C"/>
                </a:solidFill>
                <a:latin typeface="Arial"/>
                <a:cs typeface="Arial"/>
              </a:rPr>
              <a:t>hould</a:t>
            </a:r>
            <a:r>
              <a:rPr sz="750" spc="-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5C5C5C"/>
                </a:solidFill>
                <a:latin typeface="Arial"/>
                <a:cs typeface="Arial"/>
              </a:rPr>
              <a:t>be</a:t>
            </a:r>
            <a:r>
              <a:rPr sz="75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5C5C5C"/>
                </a:solidFill>
                <a:latin typeface="Arial"/>
                <a:cs typeface="Arial"/>
              </a:rPr>
              <a:t>pre-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12896" y="2702178"/>
            <a:ext cx="96774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5" dirty="0">
                <a:solidFill>
                  <a:srgbClr val="5C5C5C"/>
                </a:solidFill>
                <a:latin typeface="Arial"/>
                <a:cs typeface="Arial"/>
              </a:rPr>
              <a:t>c</a:t>
            </a:r>
            <a:r>
              <a:rPr sz="750" dirty="0">
                <a:solidFill>
                  <a:srgbClr val="5C5C5C"/>
                </a:solidFill>
                <a:latin typeface="Arial"/>
                <a:cs typeface="Arial"/>
              </a:rPr>
              <a:t>onfig</a:t>
            </a:r>
            <a:r>
              <a:rPr sz="750" spc="-15" dirty="0">
                <a:solidFill>
                  <a:srgbClr val="5C5C5C"/>
                </a:solidFill>
                <a:latin typeface="Arial"/>
                <a:cs typeface="Arial"/>
              </a:rPr>
              <a:t>u</a:t>
            </a:r>
            <a:r>
              <a:rPr sz="750" dirty="0">
                <a:solidFill>
                  <a:srgbClr val="5C5C5C"/>
                </a:solidFill>
                <a:latin typeface="Arial"/>
                <a:cs typeface="Arial"/>
              </a:rPr>
              <a:t>r</a:t>
            </a:r>
            <a:r>
              <a:rPr sz="750" spc="-15" dirty="0">
                <a:solidFill>
                  <a:srgbClr val="5C5C5C"/>
                </a:solidFill>
                <a:latin typeface="Arial"/>
                <a:cs typeface="Arial"/>
              </a:rPr>
              <a:t>e</a:t>
            </a:r>
            <a:r>
              <a:rPr sz="750" dirty="0">
                <a:solidFill>
                  <a:srgbClr val="5C5C5C"/>
                </a:solidFill>
                <a:latin typeface="Arial"/>
                <a:cs typeface="Arial"/>
              </a:rPr>
              <a:t>d</a:t>
            </a:r>
            <a:r>
              <a:rPr sz="750" spc="-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5C5C5C"/>
                </a:solidFill>
                <a:latin typeface="Arial"/>
                <a:cs typeface="Arial"/>
              </a:rPr>
              <a:t>and</a:t>
            </a:r>
            <a:r>
              <a:rPr sz="75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5C5C5C"/>
                </a:solidFill>
                <a:latin typeface="Arial"/>
                <a:cs typeface="Arial"/>
              </a:rPr>
              <a:t>t</a:t>
            </a:r>
            <a:r>
              <a:rPr sz="750" dirty="0">
                <a:solidFill>
                  <a:srgbClr val="5C5C5C"/>
                </a:solidFill>
                <a:latin typeface="Arial"/>
                <a:cs typeface="Arial"/>
              </a:rPr>
              <a:t>es</a:t>
            </a:r>
            <a:r>
              <a:rPr sz="750" spc="5" dirty="0">
                <a:solidFill>
                  <a:srgbClr val="5C5C5C"/>
                </a:solidFill>
                <a:latin typeface="Arial"/>
                <a:cs typeface="Arial"/>
              </a:rPr>
              <a:t>t</a:t>
            </a:r>
            <a:r>
              <a:rPr sz="750" dirty="0">
                <a:solidFill>
                  <a:srgbClr val="5C5C5C"/>
                </a:solidFill>
                <a:latin typeface="Arial"/>
                <a:cs typeface="Arial"/>
              </a:rPr>
              <a:t>ed.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62220" y="2417445"/>
            <a:ext cx="928369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750" spc="-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iles</a:t>
            </a:r>
            <a:r>
              <a:rPr sz="7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hould</a:t>
            </a:r>
            <a:r>
              <a:rPr sz="7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7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ready  before setting up file </a:t>
            </a:r>
            <a:r>
              <a:rPr sz="7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import.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9717" y="3583685"/>
            <a:ext cx="106362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5"/>
              </a:spcBef>
              <a:buChar char="•"/>
              <a:tabLst>
                <a:tab pos="227329" algn="l"/>
                <a:tab pos="227965" algn="l"/>
              </a:tabLst>
            </a:pPr>
            <a:r>
              <a:rPr sz="750" spc="5" dirty="0">
                <a:solidFill>
                  <a:srgbClr val="FBFBFB"/>
                </a:solidFill>
                <a:latin typeface="Arial"/>
                <a:cs typeface="Arial"/>
              </a:rPr>
              <a:t>J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ourne</a:t>
            </a:r>
            <a:r>
              <a:rPr sz="750" spc="-10" dirty="0">
                <a:solidFill>
                  <a:srgbClr val="FBFBFB"/>
                </a:solidFill>
                <a:latin typeface="Arial"/>
                <a:cs typeface="Arial"/>
              </a:rPr>
              <a:t>y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s</a:t>
            </a:r>
            <a:r>
              <a:rPr sz="750" spc="-35" dirty="0">
                <a:solidFill>
                  <a:srgbClr val="FBFBFB"/>
                </a:solidFill>
                <a:latin typeface="Arial"/>
                <a:cs typeface="Arial"/>
              </a:rPr>
              <a:t> </a:t>
            </a:r>
            <a:r>
              <a:rPr sz="750" spc="5" dirty="0">
                <a:solidFill>
                  <a:srgbClr val="FBFBFB"/>
                </a:solidFill>
                <a:latin typeface="Arial"/>
                <a:cs typeface="Arial"/>
              </a:rPr>
              <a:t>s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hould</a:t>
            </a:r>
            <a:r>
              <a:rPr sz="750" spc="-45" dirty="0">
                <a:solidFill>
                  <a:srgbClr val="FBFBFB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be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24602" y="3868368"/>
            <a:ext cx="609600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pr</a:t>
            </a:r>
            <a:r>
              <a:rPr sz="750" spc="-5" dirty="0">
                <a:solidFill>
                  <a:srgbClr val="FBFBFB"/>
                </a:solidFill>
                <a:latin typeface="Arial"/>
                <a:cs typeface="Arial"/>
              </a:rPr>
              <a:t>e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co</a:t>
            </a:r>
            <a:r>
              <a:rPr sz="750" spc="-5" dirty="0">
                <a:solidFill>
                  <a:srgbClr val="FBFBFB"/>
                </a:solidFill>
                <a:latin typeface="Arial"/>
                <a:cs typeface="Arial"/>
              </a:rPr>
              <a:t>n</a:t>
            </a:r>
            <a:r>
              <a:rPr sz="750" spc="-10" dirty="0">
                <a:solidFill>
                  <a:srgbClr val="FBFBFB"/>
                </a:solidFill>
                <a:latin typeface="Arial"/>
                <a:cs typeface="Arial"/>
              </a:rPr>
              <a:t>f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i</a:t>
            </a:r>
            <a:r>
              <a:rPr sz="750" spc="-15" dirty="0">
                <a:solidFill>
                  <a:srgbClr val="FBFBFB"/>
                </a:solidFill>
                <a:latin typeface="Arial"/>
                <a:cs typeface="Arial"/>
              </a:rPr>
              <a:t>g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u</a:t>
            </a:r>
            <a:r>
              <a:rPr sz="750" spc="-15" dirty="0">
                <a:solidFill>
                  <a:srgbClr val="FBFBFB"/>
                </a:solidFill>
                <a:latin typeface="Arial"/>
                <a:cs typeface="Arial"/>
              </a:rPr>
              <a:t>r</a:t>
            </a:r>
            <a:r>
              <a:rPr sz="750" dirty="0">
                <a:solidFill>
                  <a:srgbClr val="FBFBFB"/>
                </a:solidFill>
                <a:latin typeface="Arial"/>
                <a:cs typeface="Arial"/>
              </a:rPr>
              <a:t>ed</a:t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D43C1807-476B-432D-9CB4-299A2FF181D4}"/>
              </a:ext>
            </a:extLst>
          </p:cNvPr>
          <p:cNvSpPr txBox="1"/>
          <p:nvPr/>
        </p:nvSpPr>
        <p:spPr>
          <a:xfrm>
            <a:off x="535049" y="576072"/>
            <a:ext cx="8069580" cy="61863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980"/>
              </a:spcBef>
            </a:pPr>
            <a:r>
              <a:rPr lang="en-US" sz="2400" b="1" spc="-10" dirty="0">
                <a:solidFill>
                  <a:srgbClr val="92D050"/>
                </a:solidFill>
                <a:latin typeface="+mj-lt"/>
                <a:cs typeface="Arial"/>
              </a:rPr>
              <a:t>Prerequisite for </a:t>
            </a:r>
            <a:r>
              <a:rPr sz="2400" b="1" spc="-10" dirty="0">
                <a:solidFill>
                  <a:srgbClr val="92D050"/>
                </a:solidFill>
                <a:latin typeface="+mj-lt"/>
                <a:cs typeface="Arial"/>
              </a:rPr>
              <a:t>Automation</a:t>
            </a:r>
            <a:r>
              <a:rPr sz="2400" b="1" spc="3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Studi</a:t>
            </a:r>
            <a:r>
              <a:rPr lang="en-US" sz="2400" b="1" dirty="0">
                <a:solidFill>
                  <a:srgbClr val="92D050"/>
                </a:solidFill>
                <a:latin typeface="+mj-lt"/>
                <a:cs typeface="Arial"/>
              </a:rPr>
              <a:t>o</a:t>
            </a:r>
            <a:endParaRPr sz="2400" dirty="0">
              <a:solidFill>
                <a:srgbClr val="92D050"/>
              </a:solidFill>
              <a:latin typeface="+mj-lt"/>
              <a:cs typeface="Arial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FE94E8A-8DCD-44B7-B76C-853DAE45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31</a:t>
            </a:fld>
            <a:endParaRPr lang="en-US" sz="1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495" y="576072"/>
            <a:ext cx="8060055" cy="61863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975"/>
              </a:spcBef>
            </a:pPr>
            <a:r>
              <a:rPr sz="2400" b="1" spc="-30" dirty="0">
                <a:solidFill>
                  <a:srgbClr val="92D050"/>
                </a:solidFill>
                <a:latin typeface="+mj-lt"/>
                <a:cs typeface="Arial"/>
              </a:rPr>
              <a:t>Types</a:t>
            </a:r>
            <a:r>
              <a:rPr sz="2400" b="1" spc="-1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of</a:t>
            </a:r>
            <a:r>
              <a:rPr sz="2400" b="1" spc="-7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10" dirty="0">
                <a:solidFill>
                  <a:srgbClr val="92D050"/>
                </a:solidFill>
                <a:latin typeface="+mj-lt"/>
                <a:cs typeface="Arial"/>
              </a:rPr>
              <a:t>Automation</a:t>
            </a:r>
            <a:endParaRPr sz="2400" dirty="0">
              <a:solidFill>
                <a:srgbClr val="92D050"/>
              </a:solidFill>
              <a:latin typeface="+mj-lt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5564" y="2072639"/>
            <a:ext cx="5615940" cy="344881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272B9-9F67-4338-82F5-997F3114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32</a:t>
            </a:fld>
            <a:endParaRPr lang="en-US" sz="1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7783" y="1524000"/>
            <a:ext cx="7855584" cy="433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5C5C5C"/>
                </a:solidFill>
                <a:latin typeface="Arial"/>
                <a:cs typeface="Arial"/>
              </a:rPr>
              <a:t>Data </a:t>
            </a: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Extract</a:t>
            </a:r>
            <a:r>
              <a:rPr sz="1400" b="1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-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Use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this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activity</a:t>
            </a:r>
            <a:r>
              <a:rPr sz="14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create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file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of information</a:t>
            </a:r>
            <a:r>
              <a:rPr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for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you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use outside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application.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Filter</a:t>
            </a:r>
            <a:r>
              <a:rPr sz="1400" b="1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-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Use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this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activity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apply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logic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of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 data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filter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 select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to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create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group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or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extension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containing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records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that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meet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filter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criteria.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Import</a:t>
            </a:r>
            <a:r>
              <a:rPr sz="1400" b="1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C5C5C"/>
                </a:solidFill>
                <a:latin typeface="Arial"/>
                <a:cs typeface="Arial"/>
              </a:rPr>
              <a:t>File</a:t>
            </a:r>
            <a:r>
              <a:rPr sz="1400" b="1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-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Use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this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activity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use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the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information</a:t>
            </a:r>
            <a:r>
              <a:rPr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from</a:t>
            </a:r>
            <a:r>
              <a:rPr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an</a:t>
            </a:r>
            <a:r>
              <a:rPr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outside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file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update</a:t>
            </a:r>
            <a:r>
              <a:rPr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subscriber</a:t>
            </a:r>
            <a:r>
              <a:rPr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list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or</a:t>
            </a:r>
            <a:r>
              <a:rPr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C5C5C"/>
                </a:solidFill>
                <a:latin typeface="Arial"/>
                <a:cs typeface="Arial"/>
              </a:rPr>
              <a:t>extension.</a:t>
            </a:r>
            <a:endParaRPr lang="en-US" sz="1400" spc="-5" dirty="0">
              <a:solidFill>
                <a:srgbClr val="5C5C5C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lang="en-US" sz="1400" spc="-5" dirty="0">
              <a:solidFill>
                <a:srgbClr val="5C5C5C"/>
              </a:solidFill>
              <a:latin typeface="Arial"/>
              <a:cs typeface="Arial"/>
            </a:endParaRPr>
          </a:p>
          <a:p>
            <a:pPr marL="12700" marR="16637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5C5C5C"/>
                </a:solidFill>
                <a:latin typeface="Arial"/>
                <a:cs typeface="Arial"/>
              </a:rPr>
              <a:t>SQL </a:t>
            </a:r>
            <a:r>
              <a:rPr lang="en-US" sz="1400" b="1" spc="-5" dirty="0">
                <a:solidFill>
                  <a:srgbClr val="5C5C5C"/>
                </a:solidFill>
                <a:latin typeface="Arial"/>
                <a:cs typeface="Arial"/>
              </a:rPr>
              <a:t>Query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-</a:t>
            </a:r>
            <a:r>
              <a:rPr lang="en-US"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Use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this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activity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to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retrieve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data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extension or data view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information that matches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your criteria and </a:t>
            </a:r>
            <a:r>
              <a:rPr lang="en-US" sz="1400" spc="-3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include</a:t>
            </a:r>
            <a:r>
              <a:rPr lang="en-US"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that</a:t>
            </a:r>
            <a:r>
              <a:rPr lang="en-US"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information</a:t>
            </a:r>
            <a:r>
              <a:rPr lang="en-US" sz="1400" spc="-4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in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lang="en-US"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lang="en-US"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extension.</a:t>
            </a: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400" b="1" dirty="0">
                <a:solidFill>
                  <a:srgbClr val="5C5C5C"/>
                </a:solidFill>
                <a:latin typeface="Arial"/>
                <a:cs typeface="Arial"/>
              </a:rPr>
              <a:t>Send Email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-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Use</a:t>
            </a:r>
            <a:r>
              <a:rPr lang="en-US"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this</a:t>
            </a:r>
            <a:r>
              <a:rPr lang="en-US"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activity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 to</a:t>
            </a:r>
            <a:r>
              <a:rPr lang="en-US"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initiate</a:t>
            </a:r>
            <a:r>
              <a:rPr lang="en-US"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an</a:t>
            </a:r>
            <a:r>
              <a:rPr lang="en-US"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email</a:t>
            </a:r>
            <a:r>
              <a:rPr lang="en-US"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message</a:t>
            </a: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400" b="1" spc="-10" dirty="0">
                <a:solidFill>
                  <a:srgbClr val="5C5C5C"/>
                </a:solidFill>
                <a:latin typeface="Arial"/>
                <a:cs typeface="Arial"/>
              </a:rPr>
              <a:t>Transfer</a:t>
            </a:r>
            <a:r>
              <a:rPr lang="en-US" sz="1400" b="1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5C5C5C"/>
                </a:solidFill>
                <a:latin typeface="Arial"/>
                <a:cs typeface="Arial"/>
              </a:rPr>
              <a:t>File</a:t>
            </a:r>
            <a:r>
              <a:rPr lang="en-US" sz="1400" b="1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-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Use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this</a:t>
            </a:r>
            <a:r>
              <a:rPr lang="en-US"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activity</a:t>
            </a:r>
            <a:r>
              <a:rPr lang="en-US"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to upload</a:t>
            </a:r>
            <a:r>
              <a:rPr lang="en-US"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lang="en-US"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file</a:t>
            </a:r>
            <a:r>
              <a:rPr lang="en-US"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to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or</a:t>
            </a:r>
            <a:r>
              <a:rPr lang="en-US"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download</a:t>
            </a:r>
            <a:r>
              <a:rPr lang="en-US"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lang="en-US"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file</a:t>
            </a:r>
            <a:r>
              <a:rPr lang="en-US"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from</a:t>
            </a:r>
            <a:r>
              <a:rPr lang="en-US"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a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transfer</a:t>
            </a:r>
            <a:r>
              <a:rPr lang="en-US"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location</a:t>
            </a:r>
            <a:r>
              <a:rPr lang="en-US"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that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10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15" dirty="0">
                <a:solidFill>
                  <a:srgbClr val="5C5C5C"/>
                </a:solidFill>
                <a:latin typeface="Arial"/>
                <a:cs typeface="Arial"/>
              </a:rPr>
              <a:t>specify.</a:t>
            </a: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400" b="1" spc="-10" dirty="0">
                <a:solidFill>
                  <a:srgbClr val="5C5C5C"/>
                </a:solidFill>
                <a:latin typeface="Arial"/>
                <a:cs typeface="Arial"/>
              </a:rPr>
              <a:t>Wait</a:t>
            </a:r>
            <a:r>
              <a:rPr lang="en-US" sz="1400" b="1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-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 Use</a:t>
            </a:r>
            <a:r>
              <a:rPr lang="en-US"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this</a:t>
            </a:r>
            <a:r>
              <a:rPr lang="en-US" sz="14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activity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lang="en-US"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cause</a:t>
            </a:r>
            <a:r>
              <a:rPr lang="en-US" sz="14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lang="en-US" sz="14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automation</a:t>
            </a:r>
            <a:r>
              <a:rPr lang="en-US"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 wait</a:t>
            </a:r>
            <a:r>
              <a:rPr lang="en-US" sz="1400"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for</a:t>
            </a:r>
            <a:r>
              <a:rPr lang="en-US" sz="1400" spc="-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a</a:t>
            </a:r>
            <a:r>
              <a:rPr lang="en-US" sz="14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specific</a:t>
            </a:r>
            <a:r>
              <a:rPr lang="en-US" sz="1400" spc="-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period</a:t>
            </a:r>
            <a:r>
              <a:rPr lang="en-US"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of</a:t>
            </a:r>
            <a:r>
              <a:rPr lang="en-US" sz="1400"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time</a:t>
            </a:r>
            <a:r>
              <a:rPr lang="en-US"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before</a:t>
            </a:r>
            <a:r>
              <a:rPr lang="en-US"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performing</a:t>
            </a:r>
            <a:r>
              <a:rPr lang="en-US" sz="1400" spc="-3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endParaRPr lang="en-U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400" spc="-5" dirty="0">
                <a:solidFill>
                  <a:srgbClr val="5C5C5C"/>
                </a:solidFill>
                <a:latin typeface="Arial"/>
                <a:cs typeface="Arial"/>
              </a:rPr>
              <a:t>next</a:t>
            </a:r>
            <a:r>
              <a:rPr lang="en-US" sz="14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5C5C5C"/>
                </a:solidFill>
                <a:latin typeface="Arial"/>
                <a:cs typeface="Arial"/>
              </a:rPr>
              <a:t>step.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496" y="576072"/>
            <a:ext cx="8069580" cy="61863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975"/>
              </a:spcBef>
            </a:pPr>
            <a:r>
              <a:rPr sz="2400" b="1" spc="-30" dirty="0">
                <a:solidFill>
                  <a:srgbClr val="92D050"/>
                </a:solidFill>
                <a:latin typeface="+mj-lt"/>
                <a:cs typeface="Arial"/>
              </a:rPr>
              <a:t>Types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of</a:t>
            </a:r>
            <a:r>
              <a:rPr sz="2400" b="1" spc="-7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10" dirty="0">
                <a:solidFill>
                  <a:srgbClr val="92D050"/>
                </a:solidFill>
                <a:latin typeface="+mj-lt"/>
                <a:cs typeface="Arial"/>
              </a:rPr>
              <a:t>Activities</a:t>
            </a:r>
            <a:r>
              <a:rPr sz="2400" b="1" spc="5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in</a:t>
            </a:r>
            <a:r>
              <a:rPr sz="2400" b="1" spc="-1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an</a:t>
            </a:r>
            <a:r>
              <a:rPr sz="2400" b="1" spc="-7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10" dirty="0">
                <a:solidFill>
                  <a:srgbClr val="92D050"/>
                </a:solidFill>
                <a:latin typeface="+mj-lt"/>
                <a:cs typeface="Arial"/>
              </a:rPr>
              <a:t>Automation</a:t>
            </a:r>
            <a:endParaRPr sz="2400" dirty="0">
              <a:solidFill>
                <a:srgbClr val="92D050"/>
              </a:solidFill>
              <a:latin typeface="+mj-lt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9406D-488A-43CB-8EB5-94025D13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33</a:t>
            </a:fld>
            <a:endParaRPr lang="en-US" sz="1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77982" y="2209800"/>
            <a:ext cx="6275731" cy="6046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850" b="1" spc="-5" dirty="0"/>
              <a:t>Q&amp;A</a:t>
            </a:r>
            <a:endParaRPr sz="385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88BEF3-1007-4153-9A6A-302295DE8C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34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071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9496" y="576072"/>
            <a:ext cx="8063230" cy="6136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0495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185"/>
              </a:spcBef>
            </a:pPr>
            <a:r>
              <a:rPr sz="2400" b="1" spc="-15" dirty="0">
                <a:solidFill>
                  <a:srgbClr val="92D050"/>
                </a:solidFill>
                <a:latin typeface="Calibri"/>
                <a:cs typeface="Calibri"/>
              </a:rPr>
              <a:t>Features</a:t>
            </a:r>
            <a:endParaRPr sz="2400" dirty="0">
              <a:solidFill>
                <a:srgbClr val="92D050"/>
              </a:solidFill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5487" y="1947602"/>
            <a:ext cx="2702560" cy="581025"/>
            <a:chOff x="475487" y="1947602"/>
            <a:chExt cx="2702560" cy="5810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29" y="1947602"/>
              <a:ext cx="2667030" cy="5807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487" y="2014727"/>
              <a:ext cx="1374648" cy="5074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8639" y="1962911"/>
              <a:ext cx="2604770" cy="509270"/>
            </a:xfrm>
            <a:custGeom>
              <a:avLst/>
              <a:gdLst/>
              <a:ahLst/>
              <a:cxnLst/>
              <a:rect l="l" t="t" r="r" b="b"/>
              <a:pathLst>
                <a:path w="2604770" h="509269">
                  <a:moveTo>
                    <a:pt x="2350008" y="0"/>
                  </a:moveTo>
                  <a:lnTo>
                    <a:pt x="0" y="0"/>
                  </a:lnTo>
                  <a:lnTo>
                    <a:pt x="0" y="509015"/>
                  </a:lnTo>
                  <a:lnTo>
                    <a:pt x="2350008" y="509015"/>
                  </a:lnTo>
                  <a:lnTo>
                    <a:pt x="2604516" y="254508"/>
                  </a:lnTo>
                  <a:lnTo>
                    <a:pt x="235000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8639" y="1962911"/>
              <a:ext cx="2604770" cy="509270"/>
            </a:xfrm>
            <a:custGeom>
              <a:avLst/>
              <a:gdLst/>
              <a:ahLst/>
              <a:cxnLst/>
              <a:rect l="l" t="t" r="r" b="b"/>
              <a:pathLst>
                <a:path w="2604770" h="509269">
                  <a:moveTo>
                    <a:pt x="0" y="0"/>
                  </a:moveTo>
                  <a:lnTo>
                    <a:pt x="2350008" y="0"/>
                  </a:lnTo>
                  <a:lnTo>
                    <a:pt x="2604516" y="254508"/>
                  </a:lnTo>
                  <a:lnTo>
                    <a:pt x="2350008" y="509015"/>
                  </a:lnTo>
                  <a:lnTo>
                    <a:pt x="0" y="5090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9468" y="1514983"/>
            <a:ext cx="116840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C5C5C"/>
                </a:solidFill>
                <a:latin typeface="Tahoma"/>
                <a:cs typeface="Tahoma"/>
              </a:rPr>
              <a:t>Studios</a:t>
            </a:r>
            <a:endParaRPr sz="2400">
              <a:latin typeface="Tahoma"/>
              <a:cs typeface="Tahoma"/>
            </a:endParaRPr>
          </a:p>
          <a:p>
            <a:pPr marL="70485">
              <a:lnSpc>
                <a:spcPct val="100000"/>
              </a:lnSpc>
              <a:spcBef>
                <a:spcPts val="14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Ema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2251" y="2804055"/>
            <a:ext cx="2702560" cy="579755"/>
            <a:chOff x="492251" y="2804055"/>
            <a:chExt cx="2702560" cy="57975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293" y="2804055"/>
              <a:ext cx="2667030" cy="57931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251" y="2871216"/>
              <a:ext cx="1510284" cy="50749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5403" y="2819400"/>
              <a:ext cx="2604770" cy="508000"/>
            </a:xfrm>
            <a:custGeom>
              <a:avLst/>
              <a:gdLst/>
              <a:ahLst/>
              <a:cxnLst/>
              <a:rect l="l" t="t" r="r" b="b"/>
              <a:pathLst>
                <a:path w="2604770" h="508000">
                  <a:moveTo>
                    <a:pt x="2350770" y="0"/>
                  </a:moveTo>
                  <a:lnTo>
                    <a:pt x="0" y="0"/>
                  </a:lnTo>
                  <a:lnTo>
                    <a:pt x="0" y="507491"/>
                  </a:lnTo>
                  <a:lnTo>
                    <a:pt x="2350770" y="507491"/>
                  </a:lnTo>
                  <a:lnTo>
                    <a:pt x="2604516" y="253746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5403" y="2819400"/>
              <a:ext cx="2604770" cy="508000"/>
            </a:xfrm>
            <a:custGeom>
              <a:avLst/>
              <a:gdLst/>
              <a:ahLst/>
              <a:cxnLst/>
              <a:rect l="l" t="t" r="r" b="b"/>
              <a:pathLst>
                <a:path w="2604770" h="508000">
                  <a:moveTo>
                    <a:pt x="0" y="0"/>
                  </a:moveTo>
                  <a:lnTo>
                    <a:pt x="2350770" y="0"/>
                  </a:lnTo>
                  <a:lnTo>
                    <a:pt x="2604516" y="253746"/>
                  </a:lnTo>
                  <a:lnTo>
                    <a:pt x="2350770" y="507491"/>
                  </a:lnTo>
                  <a:lnTo>
                    <a:pt x="0" y="50749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43534" y="2927095"/>
            <a:ext cx="12096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Mobile</a:t>
            </a:r>
            <a:r>
              <a:rPr sz="16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5487" y="3598059"/>
            <a:ext cx="2702560" cy="579755"/>
            <a:chOff x="475487" y="3598059"/>
            <a:chExt cx="2702560" cy="57975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529" y="3598059"/>
              <a:ext cx="2667030" cy="57931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487" y="3665219"/>
              <a:ext cx="1403603" cy="5074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8639" y="3613403"/>
              <a:ext cx="2604770" cy="508000"/>
            </a:xfrm>
            <a:custGeom>
              <a:avLst/>
              <a:gdLst/>
              <a:ahLst/>
              <a:cxnLst/>
              <a:rect l="l" t="t" r="r" b="b"/>
              <a:pathLst>
                <a:path w="2604770" h="508000">
                  <a:moveTo>
                    <a:pt x="2350770" y="0"/>
                  </a:moveTo>
                  <a:lnTo>
                    <a:pt x="0" y="0"/>
                  </a:lnTo>
                  <a:lnTo>
                    <a:pt x="0" y="507492"/>
                  </a:lnTo>
                  <a:lnTo>
                    <a:pt x="2350770" y="507492"/>
                  </a:lnTo>
                  <a:lnTo>
                    <a:pt x="2604516" y="253746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8639" y="3613403"/>
              <a:ext cx="2604770" cy="508000"/>
            </a:xfrm>
            <a:custGeom>
              <a:avLst/>
              <a:gdLst/>
              <a:ahLst/>
              <a:cxnLst/>
              <a:rect l="l" t="t" r="r" b="b"/>
              <a:pathLst>
                <a:path w="2604770" h="508000">
                  <a:moveTo>
                    <a:pt x="0" y="0"/>
                  </a:moveTo>
                  <a:lnTo>
                    <a:pt x="2350770" y="0"/>
                  </a:lnTo>
                  <a:lnTo>
                    <a:pt x="2604516" y="253746"/>
                  </a:lnTo>
                  <a:lnTo>
                    <a:pt x="2350770" y="507492"/>
                  </a:lnTo>
                  <a:lnTo>
                    <a:pt x="0" y="50749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27380" y="3721100"/>
            <a:ext cx="1102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16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75487" y="4291514"/>
            <a:ext cx="2702560" cy="581025"/>
            <a:chOff x="475487" y="4291514"/>
            <a:chExt cx="2702560" cy="58102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29" y="4291514"/>
              <a:ext cx="2667030" cy="58078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5487" y="4358640"/>
              <a:ext cx="1871472" cy="50749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48639" y="4306824"/>
              <a:ext cx="2604770" cy="509270"/>
            </a:xfrm>
            <a:custGeom>
              <a:avLst/>
              <a:gdLst/>
              <a:ahLst/>
              <a:cxnLst/>
              <a:rect l="l" t="t" r="r" b="b"/>
              <a:pathLst>
                <a:path w="2604770" h="509270">
                  <a:moveTo>
                    <a:pt x="2350008" y="0"/>
                  </a:moveTo>
                  <a:lnTo>
                    <a:pt x="0" y="0"/>
                  </a:lnTo>
                  <a:lnTo>
                    <a:pt x="0" y="509015"/>
                  </a:lnTo>
                  <a:lnTo>
                    <a:pt x="2350008" y="509015"/>
                  </a:lnTo>
                  <a:lnTo>
                    <a:pt x="2604516" y="254507"/>
                  </a:lnTo>
                  <a:lnTo>
                    <a:pt x="235000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8639" y="4306824"/>
              <a:ext cx="2604770" cy="509270"/>
            </a:xfrm>
            <a:custGeom>
              <a:avLst/>
              <a:gdLst/>
              <a:ahLst/>
              <a:cxnLst/>
              <a:rect l="l" t="t" r="r" b="b"/>
              <a:pathLst>
                <a:path w="2604770" h="509270">
                  <a:moveTo>
                    <a:pt x="0" y="0"/>
                  </a:moveTo>
                  <a:lnTo>
                    <a:pt x="2350008" y="0"/>
                  </a:lnTo>
                  <a:lnTo>
                    <a:pt x="2604516" y="254507"/>
                  </a:lnTo>
                  <a:lnTo>
                    <a:pt x="2350008" y="509015"/>
                  </a:lnTo>
                  <a:lnTo>
                    <a:pt x="0" y="5090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27380" y="4415104"/>
            <a:ext cx="1571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Advertising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92251" y="4972742"/>
            <a:ext cx="2702560" cy="581025"/>
            <a:chOff x="492251" y="4972742"/>
            <a:chExt cx="2702560" cy="581025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293" y="4972742"/>
              <a:ext cx="2667030" cy="58078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2251" y="5039867"/>
              <a:ext cx="1301496" cy="50749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65403" y="4988051"/>
              <a:ext cx="2604770" cy="509270"/>
            </a:xfrm>
            <a:custGeom>
              <a:avLst/>
              <a:gdLst/>
              <a:ahLst/>
              <a:cxnLst/>
              <a:rect l="l" t="t" r="r" b="b"/>
              <a:pathLst>
                <a:path w="2604770" h="509270">
                  <a:moveTo>
                    <a:pt x="2350008" y="0"/>
                  </a:moveTo>
                  <a:lnTo>
                    <a:pt x="0" y="0"/>
                  </a:lnTo>
                  <a:lnTo>
                    <a:pt x="0" y="509016"/>
                  </a:lnTo>
                  <a:lnTo>
                    <a:pt x="2350008" y="509016"/>
                  </a:lnTo>
                  <a:lnTo>
                    <a:pt x="2604516" y="254508"/>
                  </a:lnTo>
                  <a:lnTo>
                    <a:pt x="235000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5403" y="4988051"/>
              <a:ext cx="2604770" cy="509270"/>
            </a:xfrm>
            <a:custGeom>
              <a:avLst/>
              <a:gdLst/>
              <a:ahLst/>
              <a:cxnLst/>
              <a:rect l="l" t="t" r="r" b="b"/>
              <a:pathLst>
                <a:path w="2604770" h="509270">
                  <a:moveTo>
                    <a:pt x="0" y="0"/>
                  </a:moveTo>
                  <a:lnTo>
                    <a:pt x="2350008" y="0"/>
                  </a:lnTo>
                  <a:lnTo>
                    <a:pt x="2604516" y="254508"/>
                  </a:lnTo>
                  <a:lnTo>
                    <a:pt x="2350008" y="509016"/>
                  </a:lnTo>
                  <a:lnTo>
                    <a:pt x="0" y="50901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3534" y="5097017"/>
            <a:ext cx="1000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834384" y="3386258"/>
            <a:ext cx="2702560" cy="581025"/>
            <a:chOff x="3834384" y="3386258"/>
            <a:chExt cx="2702560" cy="581025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9425" y="3386258"/>
              <a:ext cx="2667030" cy="58078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4384" y="3453384"/>
              <a:ext cx="1741932" cy="50749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907536" y="3401568"/>
              <a:ext cx="2604770" cy="509270"/>
            </a:xfrm>
            <a:custGeom>
              <a:avLst/>
              <a:gdLst/>
              <a:ahLst/>
              <a:cxnLst/>
              <a:rect l="l" t="t" r="r" b="b"/>
              <a:pathLst>
                <a:path w="2604770" h="509270">
                  <a:moveTo>
                    <a:pt x="2350008" y="0"/>
                  </a:moveTo>
                  <a:lnTo>
                    <a:pt x="0" y="0"/>
                  </a:lnTo>
                  <a:lnTo>
                    <a:pt x="0" y="509016"/>
                  </a:lnTo>
                  <a:lnTo>
                    <a:pt x="2350008" y="509016"/>
                  </a:lnTo>
                  <a:lnTo>
                    <a:pt x="2604516" y="254508"/>
                  </a:lnTo>
                  <a:lnTo>
                    <a:pt x="235000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07536" y="3401568"/>
              <a:ext cx="2604770" cy="509270"/>
            </a:xfrm>
            <a:custGeom>
              <a:avLst/>
              <a:gdLst/>
              <a:ahLst/>
              <a:cxnLst/>
              <a:rect l="l" t="t" r="r" b="b"/>
              <a:pathLst>
                <a:path w="2604770" h="509270">
                  <a:moveTo>
                    <a:pt x="0" y="0"/>
                  </a:moveTo>
                  <a:lnTo>
                    <a:pt x="2350008" y="0"/>
                  </a:lnTo>
                  <a:lnTo>
                    <a:pt x="2604516" y="254508"/>
                  </a:lnTo>
                  <a:lnTo>
                    <a:pt x="2350008" y="509016"/>
                  </a:lnTo>
                  <a:lnTo>
                    <a:pt x="0" y="50901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986529" y="3510534"/>
            <a:ext cx="1442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sz="16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Builder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843528" y="4152830"/>
            <a:ext cx="2703830" cy="581025"/>
            <a:chOff x="3843528" y="4152830"/>
            <a:chExt cx="2703830" cy="581025"/>
          </a:xfrm>
        </p:grpSpPr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78575" y="4152830"/>
              <a:ext cx="2668539" cy="58078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43528" y="4219955"/>
              <a:ext cx="1639824" cy="50749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916680" y="4168139"/>
              <a:ext cx="2606040" cy="509270"/>
            </a:xfrm>
            <a:custGeom>
              <a:avLst/>
              <a:gdLst/>
              <a:ahLst/>
              <a:cxnLst/>
              <a:rect l="l" t="t" r="r" b="b"/>
              <a:pathLst>
                <a:path w="2606040" h="509270">
                  <a:moveTo>
                    <a:pt x="2351532" y="0"/>
                  </a:moveTo>
                  <a:lnTo>
                    <a:pt x="0" y="0"/>
                  </a:lnTo>
                  <a:lnTo>
                    <a:pt x="0" y="509016"/>
                  </a:lnTo>
                  <a:lnTo>
                    <a:pt x="2351532" y="509016"/>
                  </a:lnTo>
                  <a:lnTo>
                    <a:pt x="2606040" y="254508"/>
                  </a:lnTo>
                  <a:lnTo>
                    <a:pt x="235153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16680" y="4168139"/>
              <a:ext cx="2606040" cy="509270"/>
            </a:xfrm>
            <a:custGeom>
              <a:avLst/>
              <a:gdLst/>
              <a:ahLst/>
              <a:cxnLst/>
              <a:rect l="l" t="t" r="r" b="b"/>
              <a:pathLst>
                <a:path w="2606040" h="509270">
                  <a:moveTo>
                    <a:pt x="0" y="0"/>
                  </a:moveTo>
                  <a:lnTo>
                    <a:pt x="2351532" y="0"/>
                  </a:lnTo>
                  <a:lnTo>
                    <a:pt x="2606040" y="254508"/>
                  </a:lnTo>
                  <a:lnTo>
                    <a:pt x="2351532" y="509016"/>
                  </a:lnTo>
                  <a:lnTo>
                    <a:pt x="0" y="50901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996690" y="4276801"/>
            <a:ext cx="1341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Journey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Builder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843528" y="2549582"/>
            <a:ext cx="2703830" cy="581025"/>
            <a:chOff x="3843528" y="2549582"/>
            <a:chExt cx="2703830" cy="581025"/>
          </a:xfrm>
        </p:grpSpPr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78575" y="2549582"/>
              <a:ext cx="2668539" cy="58078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43528" y="2616708"/>
              <a:ext cx="1647444" cy="50749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916680" y="2564892"/>
              <a:ext cx="2606040" cy="509270"/>
            </a:xfrm>
            <a:custGeom>
              <a:avLst/>
              <a:gdLst/>
              <a:ahLst/>
              <a:cxnLst/>
              <a:rect l="l" t="t" r="r" b="b"/>
              <a:pathLst>
                <a:path w="2606040" h="509269">
                  <a:moveTo>
                    <a:pt x="2351532" y="0"/>
                  </a:moveTo>
                  <a:lnTo>
                    <a:pt x="0" y="0"/>
                  </a:lnTo>
                  <a:lnTo>
                    <a:pt x="0" y="509016"/>
                  </a:lnTo>
                  <a:lnTo>
                    <a:pt x="2351532" y="509016"/>
                  </a:lnTo>
                  <a:lnTo>
                    <a:pt x="2606040" y="254508"/>
                  </a:lnTo>
                  <a:lnTo>
                    <a:pt x="235153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16680" y="2564892"/>
              <a:ext cx="2606040" cy="509270"/>
            </a:xfrm>
            <a:custGeom>
              <a:avLst/>
              <a:gdLst/>
              <a:ahLst/>
              <a:cxnLst/>
              <a:rect l="l" t="t" r="r" b="b"/>
              <a:pathLst>
                <a:path w="2606040" h="509269">
                  <a:moveTo>
                    <a:pt x="0" y="0"/>
                  </a:moveTo>
                  <a:lnTo>
                    <a:pt x="2351532" y="0"/>
                  </a:lnTo>
                  <a:lnTo>
                    <a:pt x="2606040" y="254508"/>
                  </a:lnTo>
                  <a:lnTo>
                    <a:pt x="2351532" y="509016"/>
                  </a:lnTo>
                  <a:lnTo>
                    <a:pt x="0" y="50901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890517" y="2042286"/>
            <a:ext cx="1454150" cy="89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C5C5C"/>
                </a:solidFill>
                <a:latin typeface="Tahoma"/>
                <a:cs typeface="Tahoma"/>
              </a:rPr>
              <a:t>Builder</a:t>
            </a:r>
            <a:endParaRPr sz="2400">
              <a:latin typeface="Tahoma"/>
              <a:cs typeface="Tahoma"/>
            </a:endParaRPr>
          </a:p>
          <a:p>
            <a:pPr marL="118745">
              <a:lnSpc>
                <a:spcPct val="100000"/>
              </a:lnSpc>
              <a:spcBef>
                <a:spcPts val="207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Builder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834384" y="4919402"/>
            <a:ext cx="2702560" cy="581025"/>
            <a:chOff x="3834384" y="4919402"/>
            <a:chExt cx="2702560" cy="581025"/>
          </a:xfrm>
        </p:grpSpPr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9425" y="4919402"/>
              <a:ext cx="2667030" cy="58078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34384" y="4986528"/>
              <a:ext cx="1766315" cy="50749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907536" y="4934712"/>
              <a:ext cx="2604770" cy="509270"/>
            </a:xfrm>
            <a:custGeom>
              <a:avLst/>
              <a:gdLst/>
              <a:ahLst/>
              <a:cxnLst/>
              <a:rect l="l" t="t" r="r" b="b"/>
              <a:pathLst>
                <a:path w="2604770" h="509270">
                  <a:moveTo>
                    <a:pt x="2350008" y="0"/>
                  </a:moveTo>
                  <a:lnTo>
                    <a:pt x="0" y="0"/>
                  </a:lnTo>
                  <a:lnTo>
                    <a:pt x="0" y="509016"/>
                  </a:lnTo>
                  <a:lnTo>
                    <a:pt x="2350008" y="509016"/>
                  </a:lnTo>
                  <a:lnTo>
                    <a:pt x="2604516" y="254507"/>
                  </a:lnTo>
                  <a:lnTo>
                    <a:pt x="235000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907536" y="4934712"/>
              <a:ext cx="2604770" cy="509270"/>
            </a:xfrm>
            <a:custGeom>
              <a:avLst/>
              <a:gdLst/>
              <a:ahLst/>
              <a:cxnLst/>
              <a:rect l="l" t="t" r="r" b="b"/>
              <a:pathLst>
                <a:path w="2604770" h="509270">
                  <a:moveTo>
                    <a:pt x="0" y="0"/>
                  </a:moveTo>
                  <a:lnTo>
                    <a:pt x="2350008" y="0"/>
                  </a:lnTo>
                  <a:lnTo>
                    <a:pt x="2604516" y="254507"/>
                  </a:lnTo>
                  <a:lnTo>
                    <a:pt x="2350008" y="509016"/>
                  </a:lnTo>
                  <a:lnTo>
                    <a:pt x="0" y="50901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986529" y="5043932"/>
            <a:ext cx="1467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Audience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Builder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92251" y="5727122"/>
            <a:ext cx="2702560" cy="581025"/>
            <a:chOff x="492251" y="5727122"/>
            <a:chExt cx="2702560" cy="581025"/>
          </a:xfrm>
        </p:grpSpPr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293" y="5727122"/>
              <a:ext cx="2667030" cy="58078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2251" y="5794248"/>
              <a:ext cx="1836420" cy="50749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65403" y="5742432"/>
              <a:ext cx="2604770" cy="509270"/>
            </a:xfrm>
            <a:custGeom>
              <a:avLst/>
              <a:gdLst/>
              <a:ahLst/>
              <a:cxnLst/>
              <a:rect l="l" t="t" r="r" b="b"/>
              <a:pathLst>
                <a:path w="2604770" h="509270">
                  <a:moveTo>
                    <a:pt x="2350008" y="0"/>
                  </a:moveTo>
                  <a:lnTo>
                    <a:pt x="0" y="0"/>
                  </a:lnTo>
                  <a:lnTo>
                    <a:pt x="0" y="509016"/>
                  </a:lnTo>
                  <a:lnTo>
                    <a:pt x="2350008" y="509016"/>
                  </a:lnTo>
                  <a:lnTo>
                    <a:pt x="2604516" y="254508"/>
                  </a:lnTo>
                  <a:lnTo>
                    <a:pt x="235000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65403" y="5742432"/>
              <a:ext cx="2604770" cy="509270"/>
            </a:xfrm>
            <a:custGeom>
              <a:avLst/>
              <a:gdLst/>
              <a:ahLst/>
              <a:cxnLst/>
              <a:rect l="l" t="t" r="r" b="b"/>
              <a:pathLst>
                <a:path w="2604770" h="509270">
                  <a:moveTo>
                    <a:pt x="0" y="0"/>
                  </a:moveTo>
                  <a:lnTo>
                    <a:pt x="2350008" y="0"/>
                  </a:lnTo>
                  <a:lnTo>
                    <a:pt x="2604516" y="254508"/>
                  </a:lnTo>
                  <a:lnTo>
                    <a:pt x="2350008" y="509016"/>
                  </a:lnTo>
                  <a:lnTo>
                    <a:pt x="0" y="50901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43534" y="5851347"/>
            <a:ext cx="1536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Interaction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Studio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5" name="object 6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054595" y="2564892"/>
            <a:ext cx="1712976" cy="2761487"/>
          </a:xfrm>
          <a:prstGeom prst="rect">
            <a:avLst/>
          </a:prstGeom>
        </p:spPr>
      </p:pic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60F1B90F-11EA-4333-9C97-1B2A84E677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4</a:t>
            </a:fld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2269" y="2192527"/>
            <a:ext cx="58185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/>
              <a:t>Marketing</a:t>
            </a:r>
            <a:r>
              <a:rPr lang="en-US" sz="2800" spc="-20" dirty="0"/>
              <a:t> </a:t>
            </a:r>
            <a:r>
              <a:rPr lang="en-US" sz="2800" spc="-5" dirty="0"/>
              <a:t>Cloud </a:t>
            </a:r>
            <a:r>
              <a:rPr lang="en-US" sz="2800" dirty="0"/>
              <a:t>–</a:t>
            </a:r>
            <a:r>
              <a:rPr lang="en-US" sz="2800" spc="-20" dirty="0"/>
              <a:t> </a:t>
            </a:r>
            <a:r>
              <a:rPr lang="en-US" sz="2800" spc="-5" dirty="0"/>
              <a:t>Email</a:t>
            </a:r>
            <a:r>
              <a:rPr lang="en-US" sz="2800" dirty="0"/>
              <a:t> </a:t>
            </a:r>
            <a:r>
              <a:rPr lang="en-US" sz="2800" spc="-5" dirty="0"/>
              <a:t>Studio</a:t>
            </a:r>
            <a:endParaRPr sz="2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998B23-AC09-4338-9D31-6F5F8711F6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14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2256" y="1681988"/>
            <a:ext cx="7604759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177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Email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Studio is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an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Salesforce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Marketing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Cloud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application</a:t>
            </a:r>
            <a:r>
              <a:rPr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used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build 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and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manage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any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kind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of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email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campaign.</a:t>
            </a:r>
            <a:r>
              <a:rPr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It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 uses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CRM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and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other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data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 for </a:t>
            </a:r>
            <a:r>
              <a:rPr spc="-484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personalization</a:t>
            </a:r>
            <a:r>
              <a:rPr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that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drives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engagement.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It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automates</a:t>
            </a:r>
            <a:r>
              <a:rPr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5C5C5C"/>
                </a:solidFill>
                <a:latin typeface="Arial"/>
                <a:cs typeface="Arial"/>
              </a:rPr>
              <a:t>your</a:t>
            </a:r>
            <a:r>
              <a:rPr spc="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marketing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scale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5C5C5C"/>
                </a:solidFill>
                <a:latin typeface="Arial"/>
                <a:cs typeface="Arial"/>
              </a:rPr>
              <a:t>your</a:t>
            </a:r>
            <a:r>
              <a:rPr spc="4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capabilities</a:t>
            </a:r>
            <a:r>
              <a:rPr spc="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and</a:t>
            </a:r>
            <a:r>
              <a:rPr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reach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customers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pc="-15" dirty="0">
                <a:solidFill>
                  <a:srgbClr val="5C5C5C"/>
                </a:solidFill>
                <a:latin typeface="Arial"/>
                <a:cs typeface="Arial"/>
              </a:rPr>
              <a:t>with</a:t>
            </a:r>
            <a:r>
              <a:rPr spc="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relevant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messaging</a:t>
            </a:r>
            <a:r>
              <a:rPr spc="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throughout</a:t>
            </a:r>
            <a:r>
              <a:rPr spc="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the</a:t>
            </a:r>
            <a:r>
              <a:rPr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entire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lifecycle.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Features:</a:t>
            </a:r>
            <a:endParaRPr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Design an</a:t>
            </a:r>
            <a:r>
              <a:rPr spc="-10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Automated</a:t>
            </a:r>
            <a:r>
              <a:rPr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Email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System.</a:t>
            </a:r>
            <a:endParaRPr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Design Scheduled</a:t>
            </a:r>
            <a:r>
              <a:rPr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Emails.</a:t>
            </a:r>
            <a:endParaRPr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pc="-5" dirty="0">
                <a:solidFill>
                  <a:srgbClr val="5C5C5C"/>
                </a:solidFill>
                <a:latin typeface="Arial"/>
                <a:cs typeface="Arial"/>
              </a:rPr>
              <a:t>Build Interactive Emails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9495" y="581835"/>
            <a:ext cx="8159115" cy="62581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280"/>
              </a:spcBef>
            </a:pP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Email</a:t>
            </a:r>
            <a:r>
              <a:rPr sz="2400" b="1" spc="-2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Studio</a:t>
            </a:r>
            <a:endParaRPr sz="2400" dirty="0">
              <a:solidFill>
                <a:srgbClr val="92D050"/>
              </a:solidFill>
              <a:latin typeface="+mj-lt"/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9A302-6C14-4EE6-82A6-D92D8C15CE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6</a:t>
            </a:fld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876" y="576072"/>
            <a:ext cx="8159115" cy="62517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75"/>
              </a:spcBef>
            </a:pPr>
            <a:r>
              <a:rPr lang="en-US" sz="2400" b="1" dirty="0">
                <a:solidFill>
                  <a:srgbClr val="92D050"/>
                </a:solidFill>
                <a:latin typeface="+mj-lt"/>
                <a:cs typeface="Arial" panose="020B0604020202020204" pitchFamily="34" charset="0"/>
              </a:rPr>
              <a:t>Email</a:t>
            </a:r>
            <a:r>
              <a:rPr lang="en-US" sz="2400" b="1" spc="-20" dirty="0">
                <a:solidFill>
                  <a:srgbClr val="92D05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92D050"/>
                </a:solidFill>
                <a:latin typeface="+mj-lt"/>
                <a:cs typeface="Arial" panose="020B0604020202020204" pitchFamily="34" charset="0"/>
              </a:rPr>
              <a:t>Studio</a:t>
            </a:r>
            <a:r>
              <a:rPr lang="en-US" sz="2400" b="1" spc="-40" dirty="0">
                <a:solidFill>
                  <a:srgbClr val="92D05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92D050"/>
                </a:solidFill>
                <a:latin typeface="+mj-lt"/>
                <a:cs typeface="Arial" panose="020B0604020202020204" pitchFamily="34" charset="0"/>
              </a:rPr>
              <a:t>Overview</a:t>
            </a:r>
            <a:endParaRPr sz="2400" dirty="0">
              <a:solidFill>
                <a:srgbClr val="92D050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2400300"/>
            <a:ext cx="8133588" cy="42434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1627" y="1504556"/>
            <a:ext cx="8067611" cy="449482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5"/>
              </a:spcBef>
            </a:pPr>
            <a:r>
              <a:rPr sz="1500" spc="-5" dirty="0">
                <a:solidFill>
                  <a:srgbClr val="5C5C5C"/>
                </a:solidFill>
                <a:latin typeface="Arial"/>
                <a:cs typeface="Arial"/>
              </a:rPr>
              <a:t>The Overview</a:t>
            </a:r>
            <a:r>
              <a:rPr sz="1500" spc="2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C5C5C"/>
                </a:solidFill>
                <a:latin typeface="Arial"/>
                <a:cs typeface="Arial"/>
              </a:rPr>
              <a:t>page</a:t>
            </a:r>
            <a:r>
              <a:rPr sz="150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C5C5C"/>
                </a:solidFill>
                <a:latin typeface="Arial"/>
                <a:cs typeface="Arial"/>
              </a:rPr>
              <a:t>is</a:t>
            </a:r>
            <a:r>
              <a:rPr sz="1500" dirty="0">
                <a:solidFill>
                  <a:srgbClr val="5C5C5C"/>
                </a:solidFill>
                <a:latin typeface="Arial"/>
                <a:cs typeface="Arial"/>
              </a:rPr>
              <a:t> the</a:t>
            </a:r>
            <a:r>
              <a:rPr sz="15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C5C5C"/>
                </a:solidFill>
                <a:latin typeface="Arial"/>
                <a:cs typeface="Arial"/>
              </a:rPr>
              <a:t>workspace</a:t>
            </a:r>
            <a:r>
              <a:rPr sz="15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sz="15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C5C5C"/>
                </a:solidFill>
                <a:latin typeface="Arial"/>
                <a:cs typeface="Arial"/>
              </a:rPr>
              <a:t>see</a:t>
            </a:r>
            <a:r>
              <a:rPr sz="15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C5C5C"/>
                </a:solidFill>
                <a:latin typeface="Arial"/>
                <a:cs typeface="Arial"/>
              </a:rPr>
              <a:t>when</a:t>
            </a:r>
            <a:r>
              <a:rPr sz="1500" spc="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C5C5C"/>
                </a:solidFill>
                <a:latin typeface="Arial"/>
                <a:cs typeface="Arial"/>
              </a:rPr>
              <a:t>you</a:t>
            </a:r>
            <a:r>
              <a:rPr sz="15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C5C5C"/>
                </a:solidFill>
                <a:latin typeface="Arial"/>
                <a:cs typeface="Arial"/>
              </a:rPr>
              <a:t>access</a:t>
            </a:r>
            <a:r>
              <a:rPr sz="15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C5C5C"/>
                </a:solidFill>
                <a:latin typeface="Arial"/>
                <a:cs typeface="Arial"/>
              </a:rPr>
              <a:t>Email</a:t>
            </a:r>
            <a:r>
              <a:rPr sz="15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C5C5C"/>
                </a:solidFill>
                <a:latin typeface="Arial"/>
                <a:cs typeface="Arial"/>
              </a:rPr>
              <a:t>Studio from</a:t>
            </a:r>
            <a:r>
              <a:rPr sz="15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C5C5C"/>
                </a:solidFill>
                <a:latin typeface="Arial"/>
                <a:cs typeface="Arial"/>
              </a:rPr>
              <a:t>the </a:t>
            </a:r>
            <a:r>
              <a:rPr sz="1500" spc="-40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C5C5C"/>
                </a:solidFill>
                <a:latin typeface="Arial"/>
                <a:cs typeface="Arial"/>
              </a:rPr>
              <a:t>Marketing</a:t>
            </a:r>
            <a:r>
              <a:rPr sz="15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C5C5C"/>
                </a:solidFill>
                <a:latin typeface="Arial"/>
                <a:cs typeface="Arial"/>
              </a:rPr>
              <a:t>Cloud.</a:t>
            </a:r>
            <a:r>
              <a:rPr sz="1500" spc="-1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C5C5C"/>
                </a:solidFill>
                <a:latin typeface="Arial"/>
                <a:cs typeface="Arial"/>
              </a:rPr>
              <a:t>It</a:t>
            </a:r>
            <a:r>
              <a:rPr sz="15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C5C5C"/>
                </a:solidFill>
                <a:latin typeface="Arial"/>
                <a:cs typeface="Arial"/>
              </a:rPr>
              <a:t>contains</a:t>
            </a:r>
            <a:r>
              <a:rPr sz="15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C5C5C"/>
                </a:solidFill>
                <a:latin typeface="Arial"/>
                <a:cs typeface="Arial"/>
              </a:rPr>
              <a:t>easy-access</a:t>
            </a:r>
            <a:r>
              <a:rPr sz="15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5C5C5C"/>
                </a:solidFill>
                <a:latin typeface="Arial"/>
                <a:cs typeface="Arial"/>
              </a:rPr>
              <a:t>links</a:t>
            </a:r>
            <a:r>
              <a:rPr sz="1500" spc="-1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C5C5C"/>
                </a:solidFill>
                <a:latin typeface="Arial"/>
                <a:cs typeface="Arial"/>
              </a:rPr>
              <a:t>to</a:t>
            </a:r>
            <a:r>
              <a:rPr sz="1500" spc="-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C5C5C"/>
                </a:solidFill>
                <a:latin typeface="Arial"/>
                <a:cs typeface="Arial"/>
              </a:rPr>
              <a:t>your</a:t>
            </a:r>
            <a:r>
              <a:rPr sz="1500" spc="5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C5C5C"/>
                </a:solidFill>
                <a:latin typeface="Arial"/>
                <a:cs typeface="Arial"/>
              </a:rPr>
              <a:t>most</a:t>
            </a:r>
            <a:r>
              <a:rPr sz="1500" spc="-2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C5C5C"/>
                </a:solidFill>
                <a:latin typeface="Arial"/>
                <a:cs typeface="Arial"/>
              </a:rPr>
              <a:t>recently-used</a:t>
            </a:r>
            <a:r>
              <a:rPr sz="1500" spc="-30" dirty="0">
                <a:solidFill>
                  <a:srgbClr val="5C5C5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C5C5C"/>
                </a:solidFill>
                <a:latin typeface="Arial"/>
                <a:cs typeface="Arial"/>
              </a:rPr>
              <a:t>items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64FC784-1835-42F2-A80F-06A9E26B20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7</a:t>
            </a:fld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9495" y="548640"/>
            <a:ext cx="8065134" cy="0"/>
          </a:xfrm>
          <a:custGeom>
            <a:avLst/>
            <a:gdLst/>
            <a:ahLst/>
            <a:cxnLst/>
            <a:rect l="l" t="t" r="r" b="b"/>
            <a:pathLst>
              <a:path w="8065134">
                <a:moveTo>
                  <a:pt x="8064881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9496" y="576072"/>
            <a:ext cx="8159115" cy="625812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55448" rIns="0" bIns="9144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80"/>
              </a:spcBef>
            </a:pP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Email Studio</a:t>
            </a:r>
            <a:r>
              <a:rPr sz="2400" b="1" spc="-2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dirty="0">
                <a:solidFill>
                  <a:srgbClr val="92D050"/>
                </a:solidFill>
                <a:latin typeface="+mj-lt"/>
                <a:cs typeface="Arial"/>
              </a:rPr>
              <a:t>–</a:t>
            </a:r>
            <a:r>
              <a:rPr sz="2400" b="1" spc="-10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Primary</a:t>
            </a:r>
            <a:r>
              <a:rPr sz="2400" b="1" spc="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5" dirty="0">
                <a:solidFill>
                  <a:srgbClr val="92D050"/>
                </a:solidFill>
                <a:latin typeface="+mj-lt"/>
                <a:cs typeface="Arial"/>
              </a:rPr>
              <a:t>Navigation</a:t>
            </a:r>
            <a:r>
              <a:rPr sz="2400" b="1" spc="-15" dirty="0">
                <a:solidFill>
                  <a:srgbClr val="92D050"/>
                </a:solidFill>
                <a:latin typeface="+mj-lt"/>
                <a:cs typeface="Arial"/>
              </a:rPr>
              <a:t> </a:t>
            </a:r>
            <a:r>
              <a:rPr sz="2400" b="1" spc="-30" dirty="0">
                <a:solidFill>
                  <a:srgbClr val="92D050"/>
                </a:solidFill>
                <a:latin typeface="+mj-lt"/>
                <a:cs typeface="Arial"/>
              </a:rPr>
              <a:t>Toolbar</a:t>
            </a:r>
            <a:endParaRPr sz="2400" dirty="0">
              <a:solidFill>
                <a:srgbClr val="92D050"/>
              </a:solidFill>
              <a:latin typeface="+mj-lt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8433"/>
              </p:ext>
            </p:extLst>
          </p:nvPr>
        </p:nvGraphicFramePr>
        <p:xfrm>
          <a:off x="558799" y="1524000"/>
          <a:ext cx="8126095" cy="4475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63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3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Tabs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5C5C5C"/>
                      </a:solidFill>
                      <a:prstDash val="solid"/>
                    </a:lnL>
                    <a:lnR w="12700">
                      <a:solidFill>
                        <a:srgbClr val="5C5C5C"/>
                      </a:solidFill>
                      <a:prstDash val="solid"/>
                    </a:lnR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5C5C5C"/>
                      </a:solidFill>
                      <a:prstDash val="solid"/>
                    </a:lnL>
                    <a:lnR w="12700">
                      <a:solidFill>
                        <a:srgbClr val="5C5C5C"/>
                      </a:solidFill>
                      <a:prstDash val="solid"/>
                    </a:lnR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796"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Overview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5C5C5C"/>
                      </a:solidFill>
                      <a:prstDash val="solid"/>
                    </a:lnL>
                    <a:lnR w="12700">
                      <a:solidFill>
                        <a:srgbClr val="5C5C5C"/>
                      </a:solidFill>
                      <a:prstDash val="solid"/>
                    </a:lnR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7973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2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Overview</a:t>
                      </a:r>
                      <a:r>
                        <a:rPr sz="1400" spc="1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page</a:t>
                      </a:r>
                      <a:r>
                        <a:rPr sz="1400" spc="-2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contains</a:t>
                      </a:r>
                      <a:r>
                        <a:rPr sz="1400" spc="-4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easy-access</a:t>
                      </a:r>
                      <a:r>
                        <a:rPr sz="1400" spc="-5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links</a:t>
                      </a:r>
                      <a:r>
                        <a:rPr sz="1400" spc="-1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2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your</a:t>
                      </a:r>
                      <a:r>
                        <a:rPr sz="1400" spc="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most</a:t>
                      </a:r>
                      <a:r>
                        <a:rPr sz="1400" spc="-3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recently- </a:t>
                      </a:r>
                      <a:r>
                        <a:rPr sz="1400" spc="-37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used</a:t>
                      </a:r>
                      <a:r>
                        <a:rPr sz="1400" spc="-3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data.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5C5C5C"/>
                      </a:solidFill>
                      <a:prstDash val="solid"/>
                    </a:lnL>
                    <a:lnR w="12700">
                      <a:solidFill>
                        <a:srgbClr val="5C5C5C"/>
                      </a:solidFill>
                      <a:prstDash val="solid"/>
                    </a:lnR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Content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5C5C5C"/>
                      </a:solidFill>
                      <a:prstDash val="solid"/>
                    </a:lnL>
                    <a:lnR w="12700">
                      <a:solidFill>
                        <a:srgbClr val="5C5C5C"/>
                      </a:solidFill>
                      <a:prstDash val="solid"/>
                    </a:lnR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2606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2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Content</a:t>
                      </a:r>
                      <a:r>
                        <a:rPr sz="1400" spc="-2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tab</a:t>
                      </a:r>
                      <a:r>
                        <a:rPr sz="1400" spc="-2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allows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you</a:t>
                      </a:r>
                      <a:r>
                        <a:rPr sz="1400" spc="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2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create</a:t>
                      </a:r>
                      <a:r>
                        <a:rPr sz="1400" spc="-4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emails,</a:t>
                      </a:r>
                      <a:r>
                        <a:rPr sz="1400" spc="-3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templates,</a:t>
                      </a:r>
                      <a:r>
                        <a:rPr sz="1400" spc="-3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content</a:t>
                      </a:r>
                      <a:r>
                        <a:rPr sz="1400" spc="-5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blocks, </a:t>
                      </a:r>
                      <a:r>
                        <a:rPr sz="1400" spc="-37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2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upload</a:t>
                      </a:r>
                      <a:r>
                        <a:rPr sz="1400" spc="-3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content.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5C5C5C"/>
                      </a:solidFill>
                      <a:prstDash val="solid"/>
                    </a:lnL>
                    <a:lnR w="12700">
                      <a:solidFill>
                        <a:srgbClr val="5C5C5C"/>
                      </a:solidFill>
                      <a:prstDash val="solid"/>
                    </a:lnR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463"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Subscribers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5C5C5C"/>
                      </a:solidFill>
                      <a:prstDash val="solid"/>
                    </a:lnL>
                    <a:lnR w="12700">
                      <a:solidFill>
                        <a:srgbClr val="5C5C5C"/>
                      </a:solidFill>
                      <a:prstDash val="solid"/>
                    </a:lnR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247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2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Subscribers</a:t>
                      </a:r>
                      <a:r>
                        <a:rPr sz="1400" spc="-5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tab</a:t>
                      </a:r>
                      <a:r>
                        <a:rPr sz="1400" spc="-2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lets</a:t>
                      </a:r>
                      <a:r>
                        <a:rPr sz="1400" spc="-3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you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create</a:t>
                      </a:r>
                      <a:r>
                        <a:rPr sz="1400" spc="-3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lists</a:t>
                      </a:r>
                      <a:r>
                        <a:rPr sz="1400" spc="-1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1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groups</a:t>
                      </a:r>
                      <a:r>
                        <a:rPr sz="1400" spc="-3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2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manage</a:t>
                      </a:r>
                      <a:r>
                        <a:rPr sz="1400" spc="-3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those </a:t>
                      </a:r>
                      <a:r>
                        <a:rPr sz="1400" spc="-37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lists and groups. </a:t>
                      </a:r>
                      <a:r>
                        <a:rPr sz="1400" spc="-5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You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can also create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attributes,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data extensions, </a:t>
                      </a:r>
                      <a:r>
                        <a:rPr sz="1400" spc="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measures</a:t>
                      </a:r>
                      <a:r>
                        <a:rPr sz="1400" spc="-4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2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400" spc="-3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filters</a:t>
                      </a:r>
                      <a:r>
                        <a:rPr sz="1400" spc="-2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-2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this</a:t>
                      </a:r>
                      <a:r>
                        <a:rPr sz="1400" spc="-1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tab.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5C5C5C"/>
                      </a:solidFill>
                      <a:prstDash val="solid"/>
                    </a:lnL>
                    <a:lnR w="12700">
                      <a:solidFill>
                        <a:srgbClr val="5C5C5C"/>
                      </a:solidFill>
                      <a:prstDash val="solid"/>
                    </a:lnR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994"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Interactions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5C5C5C"/>
                      </a:solidFill>
                      <a:prstDash val="solid"/>
                    </a:lnL>
                    <a:lnR w="12700">
                      <a:solidFill>
                        <a:srgbClr val="5C5C5C"/>
                      </a:solidFill>
                      <a:prstDash val="solid"/>
                    </a:lnR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512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The Interactions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tab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allows you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to create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activities, messages, </a:t>
                      </a:r>
                      <a:r>
                        <a:rPr sz="1400" spc="-37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2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programs.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5C5C5C"/>
                      </a:solidFill>
                      <a:prstDash val="solid"/>
                    </a:lnL>
                    <a:lnR w="12700">
                      <a:solidFill>
                        <a:srgbClr val="5C5C5C"/>
                      </a:solidFill>
                      <a:prstDash val="solid"/>
                    </a:lnR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038"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b="1" spc="-1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Tracking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5C5C5C"/>
                      </a:solidFill>
                      <a:prstDash val="solid"/>
                    </a:lnL>
                    <a:lnR w="12700">
                      <a:solidFill>
                        <a:srgbClr val="5C5C5C"/>
                      </a:solidFill>
                      <a:prstDash val="solid"/>
                    </a:lnR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965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4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Tracking</a:t>
                      </a:r>
                      <a:r>
                        <a:rPr sz="1400" spc="-4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tab</a:t>
                      </a:r>
                      <a:r>
                        <a:rPr sz="1400" spc="-1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allows you</a:t>
                      </a:r>
                      <a:r>
                        <a:rPr sz="1400" spc="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1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track</a:t>
                      </a:r>
                      <a:r>
                        <a:rPr sz="1400" spc="-3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2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activity</a:t>
                      </a:r>
                      <a:r>
                        <a:rPr sz="1400" spc="-1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1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your</a:t>
                      </a:r>
                      <a:r>
                        <a:rPr sz="1400" spc="-1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email</a:t>
                      </a:r>
                      <a:r>
                        <a:rPr sz="1400" spc="1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37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create</a:t>
                      </a:r>
                      <a:r>
                        <a:rPr sz="1400" spc="-4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reports</a:t>
                      </a:r>
                      <a:r>
                        <a:rPr sz="1400" spc="-3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based</a:t>
                      </a:r>
                      <a:r>
                        <a:rPr sz="1400" spc="-3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400" spc="-2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sz="1400" spc="-3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tracking.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5C5C5C"/>
                      </a:solidFill>
                      <a:prstDash val="solid"/>
                    </a:lnL>
                    <a:lnR w="12700">
                      <a:solidFill>
                        <a:srgbClr val="5C5C5C"/>
                      </a:solidFill>
                      <a:prstDash val="solid"/>
                    </a:lnR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4762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400" b="1" spc="-1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Admin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5C5C5C"/>
                      </a:solidFill>
                      <a:prstDash val="solid"/>
                    </a:lnL>
                    <a:lnR w="12700">
                      <a:solidFill>
                        <a:srgbClr val="5C5C5C"/>
                      </a:solidFill>
                      <a:prstDash val="solid"/>
                    </a:lnR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680"/>
                        </a:lnSpc>
                        <a:spcBef>
                          <a:spcPts val="20"/>
                        </a:spcBef>
                      </a:pP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9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Admin</a:t>
                      </a:r>
                      <a:r>
                        <a:rPr sz="1400" spc="-2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tab</a:t>
                      </a:r>
                      <a:r>
                        <a:rPr sz="1400" spc="-2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provides</a:t>
                      </a:r>
                      <a:r>
                        <a:rPr sz="1400" spc="-1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access</a:t>
                      </a:r>
                      <a:r>
                        <a:rPr sz="1400" spc="-4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400" spc="-2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your</a:t>
                      </a:r>
                      <a:r>
                        <a:rPr sz="1400" spc="-1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account</a:t>
                      </a:r>
                      <a:r>
                        <a:rPr sz="1400" spc="-5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administrator</a:t>
                      </a:r>
                      <a:r>
                        <a:rPr sz="1400" spc="-4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2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configure </a:t>
                      </a:r>
                      <a:r>
                        <a:rPr sz="1400" spc="-37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your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account. On this tab,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you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can define account settings and create </a:t>
                      </a:r>
                      <a:r>
                        <a:rPr sz="1400" spc="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users,</a:t>
                      </a:r>
                      <a:r>
                        <a:rPr sz="1400" spc="-3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send</a:t>
                      </a:r>
                      <a:r>
                        <a:rPr sz="1400" spc="-3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classifications,</a:t>
                      </a:r>
                      <a:r>
                        <a:rPr sz="1400" spc="-3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sender</a:t>
                      </a:r>
                      <a:r>
                        <a:rPr sz="1400" spc="-4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profiles,</a:t>
                      </a:r>
                      <a:r>
                        <a:rPr sz="1400" spc="-3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2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delivery</a:t>
                      </a:r>
                      <a:r>
                        <a:rPr sz="1400" spc="-1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5C5C5C"/>
                          </a:solidFill>
                          <a:latin typeface="Arial"/>
                          <a:cs typeface="Arial"/>
                        </a:rPr>
                        <a:t>profiles.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5C5C5C"/>
                      </a:solidFill>
                      <a:prstDash val="solid"/>
                    </a:lnL>
                    <a:lnR w="12700">
                      <a:solidFill>
                        <a:srgbClr val="5C5C5C"/>
                      </a:solidFill>
                      <a:prstDash val="solid"/>
                    </a:lnR>
                    <a:lnT w="12700">
                      <a:solidFill>
                        <a:srgbClr val="5C5C5C"/>
                      </a:solidFill>
                      <a:prstDash val="solid"/>
                    </a:lnT>
                    <a:lnB w="12700">
                      <a:solidFill>
                        <a:srgbClr val="5C5C5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D1622-C699-45AB-857A-0EB91DCA2E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8</a:t>
            </a:fld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2269" y="2192527"/>
            <a:ext cx="58185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/>
              <a:t>Marketing</a:t>
            </a:r>
            <a:r>
              <a:rPr lang="en-US" sz="2800" spc="-30" dirty="0"/>
              <a:t> </a:t>
            </a:r>
            <a:r>
              <a:rPr lang="en-US" sz="2800" spc="-5" dirty="0"/>
              <a:t>Cloud</a:t>
            </a:r>
            <a:r>
              <a:rPr lang="en-US" sz="2800" spc="-10" dirty="0"/>
              <a:t> </a:t>
            </a:r>
            <a:r>
              <a:rPr lang="en-US" sz="2800" dirty="0"/>
              <a:t>–</a:t>
            </a:r>
            <a:r>
              <a:rPr lang="en-US" sz="2800" spc="-30" dirty="0"/>
              <a:t> </a:t>
            </a:r>
            <a:r>
              <a:rPr lang="en-US" sz="2800" dirty="0"/>
              <a:t>Data</a:t>
            </a:r>
            <a:r>
              <a:rPr lang="en-US" sz="2800" spc="-15" dirty="0"/>
              <a:t> </a:t>
            </a:r>
            <a:r>
              <a:rPr lang="en-US" sz="2800" dirty="0"/>
              <a:t>Extensions</a:t>
            </a:r>
            <a:endParaRPr sz="2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A42AE7-10BC-4A6C-9339-1B82FD791E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15444"/>
          </a:xfrm>
        </p:spPr>
        <p:txBody>
          <a:bodyPr/>
          <a:lstStyle/>
          <a:p>
            <a:fld id="{B6F15528-21DE-4FAA-801E-634DDDAF4B2B}" type="slidenum">
              <a:rPr lang="en-US" sz="1400" smtClean="0"/>
              <a:t>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8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2200</Words>
  <Application>Microsoft Office PowerPoint</Application>
  <PresentationFormat>On-screen Show (4:3)</PresentationFormat>
  <Paragraphs>301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Tahoma</vt:lpstr>
      <vt:lpstr>Wingdings</vt:lpstr>
      <vt:lpstr>Office Theme</vt:lpstr>
      <vt:lpstr>Marketing Cloud – Introduction</vt:lpstr>
      <vt:lpstr>Table of Contents</vt:lpstr>
      <vt:lpstr>What is Salesforce Marketing Cloud?</vt:lpstr>
      <vt:lpstr>Features</vt:lpstr>
      <vt:lpstr>Marketing Cloud – Email Studio</vt:lpstr>
      <vt:lpstr>Email Studio</vt:lpstr>
      <vt:lpstr>Email Studio Overview</vt:lpstr>
      <vt:lpstr>Email Studio – Primary Navigation Toolbar</vt:lpstr>
      <vt:lpstr>Marketing Cloud – Data Extensions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Marketing Cloud – Content Builder</vt:lpstr>
      <vt:lpstr>Content Builder</vt:lpstr>
      <vt:lpstr>Tracking Your Email</vt:lpstr>
      <vt:lpstr>Create and Send First Email</vt:lpstr>
      <vt:lpstr>Create and Send First Email</vt:lpstr>
      <vt:lpstr>Best Practices</vt:lpstr>
      <vt:lpstr>Marketing Cloud – Journey Builder</vt:lpstr>
      <vt:lpstr>PowerPoint Presentation</vt:lpstr>
      <vt:lpstr>Getting started with Journey Builder</vt:lpstr>
      <vt:lpstr>Entry Sources</vt:lpstr>
      <vt:lpstr>PowerPoint Presentation</vt:lpstr>
      <vt:lpstr>PowerPoint Presentation</vt:lpstr>
      <vt:lpstr>Marketing Cloud – Automation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Proposal-PPT-Standard-Template</dc:title>
  <dc:creator>EAMEJIA</dc:creator>
  <cp:lastModifiedBy>Sharma, Kriti</cp:lastModifiedBy>
  <cp:revision>209</cp:revision>
  <dcterms:created xsi:type="dcterms:W3CDTF">2021-04-06T09:49:22Z</dcterms:created>
  <dcterms:modified xsi:type="dcterms:W3CDTF">2021-04-08T05:24:52Z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2021-04-06T00:00:00Z</vt:filetime>
  </property>
</Properties>
</file>