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79" r:id="rId3"/>
    <p:sldId id="256" r:id="rId4"/>
    <p:sldId id="258" r:id="rId5"/>
    <p:sldId id="259" r:id="rId6"/>
    <p:sldId id="261" r:id="rId7"/>
    <p:sldId id="262" r:id="rId8"/>
    <p:sldId id="264" r:id="rId9"/>
    <p:sldId id="278" r:id="rId10"/>
    <p:sldId id="265" r:id="rId11"/>
    <p:sldId id="266" r:id="rId12"/>
    <p:sldId id="280" r:id="rId13"/>
    <p:sldId id="285" r:id="rId14"/>
    <p:sldId id="281" r:id="rId15"/>
    <p:sldId id="282" r:id="rId16"/>
    <p:sldId id="283" r:id="rId17"/>
    <p:sldId id="284" r:id="rId18"/>
    <p:sldId id="267" r:id="rId19"/>
    <p:sldId id="268"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F37B64-CF2A-4C6E-854D-FFFD8AF39974}"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38098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F37B64-CF2A-4C6E-854D-FFFD8AF39974}"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29382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F37B64-CF2A-4C6E-854D-FFFD8AF39974}"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1268026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CB43C6-8C81-4144-939B-4778D36C6803}"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358F9-D461-4EA4-B57B-A8A43DD8F6A8}" type="slidenum">
              <a:rPr lang="en-US" smtClean="0"/>
              <a:t>‹#›</a:t>
            </a:fld>
            <a:endParaRPr lang="en-US"/>
          </a:p>
        </p:txBody>
      </p:sp>
    </p:spTree>
    <p:extLst>
      <p:ext uri="{BB962C8B-B14F-4D97-AF65-F5344CB8AC3E}">
        <p14:creationId xmlns:p14="http://schemas.microsoft.com/office/powerpoint/2010/main" val="404808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F37B64-CF2A-4C6E-854D-FFFD8AF39974}"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344367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F37B64-CF2A-4C6E-854D-FFFD8AF39974}"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116240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F37B64-CF2A-4C6E-854D-FFFD8AF39974}"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192174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F37B64-CF2A-4C6E-854D-FFFD8AF39974}"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158097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F37B64-CF2A-4C6E-854D-FFFD8AF39974}"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52151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37B64-CF2A-4C6E-854D-FFFD8AF39974}"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252985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F37B64-CF2A-4C6E-854D-FFFD8AF39974}"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286031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F37B64-CF2A-4C6E-854D-FFFD8AF39974}"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66268-FA85-4250-B762-6AE8509B5A23}" type="slidenum">
              <a:rPr lang="en-US" smtClean="0"/>
              <a:t>‹#›</a:t>
            </a:fld>
            <a:endParaRPr lang="en-US"/>
          </a:p>
        </p:txBody>
      </p:sp>
    </p:spTree>
    <p:extLst>
      <p:ext uri="{BB962C8B-B14F-4D97-AF65-F5344CB8AC3E}">
        <p14:creationId xmlns:p14="http://schemas.microsoft.com/office/powerpoint/2010/main" val="179976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37B64-CF2A-4C6E-854D-FFFD8AF39974}" type="datetimeFigureOut">
              <a:rPr lang="en-US" smtClean="0"/>
              <a:t>9/17/2020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66268-FA85-4250-B762-6AE8509B5A23}" type="slidenum">
              <a:rPr lang="en-US" smtClean="0"/>
              <a:t>‹#›</a:t>
            </a:fld>
            <a:endParaRPr lang="en-US"/>
          </a:p>
        </p:txBody>
      </p:sp>
    </p:spTree>
    <p:extLst>
      <p:ext uri="{BB962C8B-B14F-4D97-AF65-F5344CB8AC3E}">
        <p14:creationId xmlns:p14="http://schemas.microsoft.com/office/powerpoint/2010/main" val="2458699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Capstone project</a:t>
            </a:r>
            <a:endParaRPr lang="en-US" dirty="0"/>
          </a:p>
        </p:txBody>
      </p:sp>
      <p:sp>
        <p:nvSpPr>
          <p:cNvPr id="3" name="Text Placeholder 2"/>
          <p:cNvSpPr>
            <a:spLocks noGrp="1"/>
          </p:cNvSpPr>
          <p:nvPr>
            <p:ph type="body" idx="1"/>
          </p:nvPr>
        </p:nvSpPr>
        <p:spPr/>
        <p:txBody>
          <a:bodyPr/>
          <a:lstStyle/>
          <a:p>
            <a:pPr marL="0" indent="0" algn="ctr">
              <a:buNone/>
            </a:pPr>
            <a:r>
              <a:rPr lang="en-US" dirty="0" smtClean="0"/>
              <a:t>Car accident Severity </a:t>
            </a:r>
          </a:p>
          <a:p>
            <a:pPr marL="0" indent="0" algn="ctr">
              <a:buNone/>
            </a:pPr>
            <a:r>
              <a:rPr lang="en-US" dirty="0" smtClean="0"/>
              <a:t>Done By :</a:t>
            </a:r>
            <a:r>
              <a:rPr lang="en-US" dirty="0" err="1" smtClean="0"/>
              <a:t>Makram</a:t>
            </a:r>
            <a:r>
              <a:rPr lang="en-US" dirty="0" smtClean="0"/>
              <a:t> </a:t>
            </a:r>
            <a:r>
              <a:rPr lang="en-US" dirty="0" err="1" smtClean="0"/>
              <a:t>Hatoum</a:t>
            </a:r>
            <a:r>
              <a:rPr lang="en-US" dirty="0" smtClean="0"/>
              <a:t> </a:t>
            </a:r>
            <a:endParaRPr lang="en-US" dirty="0"/>
          </a:p>
        </p:txBody>
      </p:sp>
    </p:spTree>
    <p:extLst>
      <p:ext uri="{BB962C8B-B14F-4D97-AF65-F5344CB8AC3E}">
        <p14:creationId xmlns:p14="http://schemas.microsoft.com/office/powerpoint/2010/main" val="140500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3.1 Data Collection </a:t>
            </a:r>
          </a:p>
        </p:txBody>
      </p:sp>
      <p:sp>
        <p:nvSpPr>
          <p:cNvPr id="3" name="Text Placeholder 2"/>
          <p:cNvSpPr>
            <a:spLocks noGrp="1"/>
          </p:cNvSpPr>
          <p:nvPr>
            <p:ph type="body" idx="1"/>
          </p:nvPr>
        </p:nvSpPr>
        <p:spPr/>
        <p:txBody>
          <a:bodyPr/>
          <a:lstStyle/>
          <a:p>
            <a:pPr marR="0" lvl="0" rtl="0"/>
            <a:r>
              <a:rPr lang="en-US" b="1" i="1" u="none" strike="noStrike" baseline="0" smtClean="0">
                <a:solidFill>
                  <a:srgbClr val="000000"/>
                </a:solidFill>
                <a:latin typeface="Calibri" panose="020F0502020204030204" pitchFamily="34" charset="0"/>
              </a:rPr>
              <a:t>The dataset utilized for this venture depends on auto collisions which occurred inside the city of Seattle, Washington from the year 2004 to 2020. This information is in regards to auto crashes the seriousness of every auto collision alongside the time and conditions under which every mishap happened</a:t>
            </a:r>
          </a:p>
        </p:txBody>
      </p:sp>
    </p:spTree>
    <p:extLst>
      <p:ext uri="{BB962C8B-B14F-4D97-AF65-F5344CB8AC3E}">
        <p14:creationId xmlns:p14="http://schemas.microsoft.com/office/powerpoint/2010/main" val="256844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3.2 Exploratory Analysis</a:t>
            </a:r>
            <a:endParaRPr lang="en-US" b="1" i="0" u="none" strike="noStrike" kern="1600" baseline="0" smtClean="0">
              <a:solidFill>
                <a:srgbClr val="000000"/>
              </a:solidFill>
              <a:latin typeface="Calibri" panose="020F0502020204030204" pitchFamily="34" charset="0"/>
            </a:endParaRPr>
          </a:p>
        </p:txBody>
      </p:sp>
      <p:sp>
        <p:nvSpPr>
          <p:cNvPr id="3" name="Text Placeholder 2"/>
          <p:cNvSpPr>
            <a:spLocks noGrp="1"/>
          </p:cNvSpPr>
          <p:nvPr>
            <p:ph type="body" idx="1"/>
          </p:nvPr>
        </p:nvSpPr>
        <p:spPr/>
        <p:txBody>
          <a:bodyPr>
            <a:normAutofit/>
          </a:bodyPr>
          <a:lstStyle/>
          <a:p>
            <a:pPr marR="0" lvl="0" rtl="0"/>
            <a:r>
              <a:rPr lang="en-US" b="1" i="1" u="none" strike="noStrike" baseline="0" dirty="0" smtClean="0">
                <a:solidFill>
                  <a:srgbClr val="000000"/>
                </a:solidFill>
                <a:latin typeface="Calibri" panose="020F0502020204030204" pitchFamily="34" charset="0"/>
              </a:rPr>
              <a:t>After exploring we found that are some are irrelevant and some of the data are missed so the first thing that we do is to clean the data from null values and we will also clean the data form values like Unknown and other since even if we use them as predictor we will not have any meaningful result of them </a:t>
            </a:r>
          </a:p>
        </p:txBody>
      </p:sp>
    </p:spTree>
    <p:extLst>
      <p:ext uri="{BB962C8B-B14F-4D97-AF65-F5344CB8AC3E}">
        <p14:creationId xmlns:p14="http://schemas.microsoft.com/office/powerpoint/2010/main" val="133710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096206" cy="6858001"/>
          </a:xfrm>
          <a:prstGeom prst="rect">
            <a:avLst/>
          </a:prstGeom>
          <a:noFill/>
          <a:ln>
            <a:noFill/>
          </a:ln>
        </p:spPr>
      </p:pic>
      <p:sp>
        <p:nvSpPr>
          <p:cNvPr id="5" name="TextBox 4"/>
          <p:cNvSpPr txBox="1"/>
          <p:nvPr/>
        </p:nvSpPr>
        <p:spPr>
          <a:xfrm>
            <a:off x="7132320" y="-1"/>
            <a:ext cx="5059680" cy="369332"/>
          </a:xfrm>
          <a:prstGeom prst="rect">
            <a:avLst/>
          </a:prstGeom>
          <a:noFill/>
        </p:spPr>
        <p:txBody>
          <a:bodyPr wrap="square" rtlCol="0">
            <a:spAutoFit/>
          </a:bodyPr>
          <a:lstStyle/>
          <a:p>
            <a:r>
              <a:rPr lang="en-US" dirty="0" smtClean="0"/>
              <a:t>Data of severity distribution before balancing</a:t>
            </a:r>
            <a:endParaRPr lang="en-US" dirty="0"/>
          </a:p>
        </p:txBody>
      </p:sp>
    </p:spTree>
    <p:extLst>
      <p:ext uri="{BB962C8B-B14F-4D97-AF65-F5344CB8AC3E}">
        <p14:creationId xmlns:p14="http://schemas.microsoft.com/office/powerpoint/2010/main" val="3996100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7"/>
          <p:cNvPicPr/>
          <p:nvPr/>
        </p:nvPicPr>
        <p:blipFill>
          <a:blip r:embed="rId2">
            <a:extLst>
              <a:ext uri="{28A0092B-C50C-407E-A947-70E740481C1C}">
                <a14:useLocalDpi xmlns:a14="http://schemas.microsoft.com/office/drawing/2010/main" val="0"/>
              </a:ext>
            </a:extLst>
          </a:blip>
          <a:srcRect/>
          <a:stretch>
            <a:fillRect/>
          </a:stretch>
        </p:blipFill>
        <p:spPr bwMode="auto">
          <a:xfrm>
            <a:off x="-278674" y="0"/>
            <a:ext cx="12470674" cy="6858000"/>
          </a:xfrm>
          <a:prstGeom prst="rect">
            <a:avLst/>
          </a:prstGeom>
          <a:noFill/>
          <a:ln>
            <a:noFill/>
          </a:ln>
        </p:spPr>
      </p:pic>
      <p:sp>
        <p:nvSpPr>
          <p:cNvPr id="5" name="TextBox 4"/>
          <p:cNvSpPr txBox="1"/>
          <p:nvPr/>
        </p:nvSpPr>
        <p:spPr>
          <a:xfrm>
            <a:off x="7132320" y="-1"/>
            <a:ext cx="5059680" cy="369332"/>
          </a:xfrm>
          <a:prstGeom prst="rect">
            <a:avLst/>
          </a:prstGeom>
          <a:noFill/>
        </p:spPr>
        <p:txBody>
          <a:bodyPr wrap="square" rtlCol="0">
            <a:spAutoFit/>
          </a:bodyPr>
          <a:lstStyle/>
          <a:p>
            <a:r>
              <a:rPr lang="en-US" dirty="0" smtClean="0"/>
              <a:t>Data of severity distribution after balancing</a:t>
            </a:r>
            <a:endParaRPr lang="en-US" dirty="0"/>
          </a:p>
        </p:txBody>
      </p:sp>
    </p:spTree>
    <p:extLst>
      <p:ext uri="{BB962C8B-B14F-4D97-AF65-F5344CB8AC3E}">
        <p14:creationId xmlns:p14="http://schemas.microsoft.com/office/powerpoint/2010/main" val="68479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9"/>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425685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10"/>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87749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1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64668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12"/>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55577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3.3 Machine Learning Model Selection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26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We will try different model to train and we will choice the best on oh them </a:t>
            </a:r>
          </a:p>
        </p:txBody>
      </p:sp>
      <p:sp>
        <p:nvSpPr>
          <p:cNvPr id="3" name="Text Placeholder 2"/>
          <p:cNvSpPr>
            <a:spLocks noGrp="1"/>
          </p:cNvSpPr>
          <p:nvPr>
            <p:ph type="body" idx="1"/>
          </p:nvPr>
        </p:nvSpPr>
        <p:spPr/>
        <p:txBody>
          <a:bodyPr/>
          <a:lstStyle/>
          <a:p>
            <a:pPr marR="0" lvl="0" rtl="0"/>
            <a:r>
              <a:rPr lang="en-US" b="0" i="0" u="none" strike="noStrike" baseline="0" dirty="0" smtClean="0">
                <a:latin typeface="Times New Roman" panose="02020603050405020304" pitchFamily="18" charset="0"/>
              </a:rPr>
              <a:t>k-nearest </a:t>
            </a:r>
            <a:r>
              <a:rPr lang="en-US" b="0" i="0" u="none" strike="noStrike" baseline="0" dirty="0" smtClean="0">
                <a:latin typeface="Times New Roman" panose="02020603050405020304" pitchFamily="18" charset="0"/>
              </a:rPr>
              <a:t>neighbors</a:t>
            </a:r>
          </a:p>
          <a:p>
            <a:pPr marR="0" lvl="0" rtl="0"/>
            <a:r>
              <a:rPr lang="en-US" dirty="0" smtClean="0">
                <a:latin typeface="Times New Roman" panose="02020603050405020304" pitchFamily="18" charset="0"/>
              </a:rPr>
              <a:t>NVM</a:t>
            </a:r>
          </a:p>
          <a:p>
            <a:pPr lvl="0"/>
            <a:r>
              <a:rPr lang="en-US" b="0" i="0" u="none" strike="noStrike" baseline="0" dirty="0" smtClean="0">
                <a:latin typeface="Times New Roman" panose="02020603050405020304" pitchFamily="18" charset="0"/>
              </a:rPr>
              <a:t>Logistic Regression</a:t>
            </a:r>
          </a:p>
          <a:p>
            <a:r>
              <a:rPr lang="en-US" b="0" i="0" u="none" strike="noStrike" baseline="0" dirty="0" smtClean="0">
                <a:latin typeface="Times New Roman" panose="02020603050405020304" pitchFamily="18" charset="0"/>
              </a:rPr>
              <a:t>Decision-Tree Classifier</a:t>
            </a:r>
          </a:p>
          <a:p>
            <a:pPr marL="0" lvl="0" indent="0">
              <a:buNone/>
            </a:pPr>
            <a:endParaRPr lang="en-US" b="0" i="0" u="none" strike="noStrike" baseline="0" dirty="0" smtClean="0">
              <a:latin typeface="Times New Roman" panose="02020603050405020304" pitchFamily="18" charset="0"/>
            </a:endParaRPr>
          </a:p>
          <a:p>
            <a:pPr lvl="0"/>
            <a:endParaRPr lang="en-US" b="0" i="0" u="none"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402500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R="0" rtl="0"/>
            <a:r>
              <a:rPr lang="en-US" b="1" i="0" u="none" strike="noStrike" kern="1600" baseline="0" dirty="0" smtClean="0">
                <a:latin typeface="Times New Roman" panose="02020603050405020304" pitchFamily="18" charset="0"/>
              </a:rPr>
              <a:t>2. </a:t>
            </a:r>
            <a:r>
              <a:rPr lang="en-US" b="1" i="0" u="none" strike="noStrike" kern="1600" baseline="0" dirty="0" smtClean="0">
                <a:latin typeface="Times New Roman" panose="02020603050405020304" pitchFamily="18" charset="0"/>
              </a:rPr>
              <a:t>Introduction</a:t>
            </a:r>
            <a:r>
              <a:rPr lang="en-US" b="1" i="0" u="none" strike="noStrike" kern="1600" dirty="0" smtClean="0">
                <a:latin typeface="Times New Roman" panose="02020603050405020304" pitchFamily="18" charset="0"/>
              </a:rPr>
              <a:t> </a:t>
            </a:r>
            <a:endParaRPr lang="en-US" b="1" i="0" u="none" strike="noStrike" kern="1600" baseline="0" dirty="0" smtClean="0">
              <a:latin typeface="Times New Roman" panose="02020603050405020304" pitchFamily="18" charset="0"/>
            </a:endParaRPr>
          </a:p>
        </p:txBody>
      </p:sp>
    </p:spTree>
    <p:extLst>
      <p:ext uri="{BB962C8B-B14F-4D97-AF65-F5344CB8AC3E}">
        <p14:creationId xmlns:p14="http://schemas.microsoft.com/office/powerpoint/2010/main" val="2513018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4. Results </a:t>
            </a:r>
          </a:p>
        </p:txBody>
      </p:sp>
    </p:spTree>
    <p:extLst>
      <p:ext uri="{BB962C8B-B14F-4D97-AF65-F5344CB8AC3E}">
        <p14:creationId xmlns:p14="http://schemas.microsoft.com/office/powerpoint/2010/main" val="2631655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4.1 k-nearest neighbors </a:t>
            </a:r>
            <a:endParaRPr lang="en-US" b="1" i="0" u="none" strike="noStrike" kern="1600" baseline="0" smtClean="0">
              <a:solidFill>
                <a:srgbClr val="000000"/>
              </a:solidFill>
              <a:latin typeface="Calibri" panose="020F0502020204030204" pitchFamily="34" charset="0"/>
            </a:endParaRPr>
          </a:p>
        </p:txBody>
      </p:sp>
      <p:sp>
        <p:nvSpPr>
          <p:cNvPr id="3" name="Text Placeholder 2"/>
          <p:cNvSpPr>
            <a:spLocks noGrp="1"/>
          </p:cNvSpPr>
          <p:nvPr>
            <p:ph type="body" idx="1"/>
          </p:nvPr>
        </p:nvSpPr>
        <p:spPr/>
        <p:txBody>
          <a:bodyPr/>
          <a:lstStyle/>
          <a:p>
            <a:pPr marR="0" lvl="0" rtl="0"/>
            <a:r>
              <a:rPr lang="en-US" b="1" i="0" u="none" strike="noStrike" baseline="0" dirty="0" smtClean="0">
                <a:latin typeface="Calibri" panose="020F0502020204030204" pitchFamily="34" charset="0"/>
              </a:rPr>
              <a:t>train </a:t>
            </a:r>
            <a:r>
              <a:rPr lang="en-US" b="1" i="0" u="none" strike="noStrike" baseline="0" dirty="0" smtClean="0">
                <a:latin typeface="Calibri" panose="020F0502020204030204" pitchFamily="34" charset="0"/>
              </a:rPr>
              <a:t>set accuracy: 0.5730409436008677 test set accuracy: 0.574295010845987</a:t>
            </a:r>
          </a:p>
        </p:txBody>
      </p:sp>
    </p:spTree>
    <p:extLst>
      <p:ext uri="{BB962C8B-B14F-4D97-AF65-F5344CB8AC3E}">
        <p14:creationId xmlns:p14="http://schemas.microsoft.com/office/powerpoint/2010/main" val="2989389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4.2 SVM</a:t>
            </a:r>
          </a:p>
        </p:txBody>
      </p:sp>
      <p:sp>
        <p:nvSpPr>
          <p:cNvPr id="3" name="Text Placeholder 2"/>
          <p:cNvSpPr>
            <a:spLocks noGrp="1"/>
          </p:cNvSpPr>
          <p:nvPr>
            <p:ph type="body" idx="1"/>
          </p:nvPr>
        </p:nvSpPr>
        <p:spPr/>
        <p:txBody>
          <a:bodyPr/>
          <a:lstStyle/>
          <a:p>
            <a:pPr marR="0" lvl="0" rtl="0"/>
            <a:r>
              <a:rPr lang="en-US" b="1" i="1" u="none" strike="noStrike" baseline="0" dirty="0" smtClean="0">
                <a:latin typeface="Calibri" panose="020F0502020204030204" pitchFamily="34" charset="0"/>
              </a:rPr>
              <a:t>train </a:t>
            </a:r>
            <a:r>
              <a:rPr lang="en-US" b="1" i="1" u="none" strike="noStrike" baseline="0" dirty="0" smtClean="0">
                <a:latin typeface="Calibri" panose="020F0502020204030204" pitchFamily="34" charset="0"/>
              </a:rPr>
              <a:t>set accuracy: 0.5911175885755604 test set accuracy: 0.5876265365148229</a:t>
            </a:r>
          </a:p>
        </p:txBody>
      </p:sp>
    </p:spTree>
    <p:extLst>
      <p:ext uri="{BB962C8B-B14F-4D97-AF65-F5344CB8AC3E}">
        <p14:creationId xmlns:p14="http://schemas.microsoft.com/office/powerpoint/2010/main" val="391195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4.3 Logistic Regression</a:t>
            </a:r>
          </a:p>
        </p:txBody>
      </p:sp>
      <p:sp>
        <p:nvSpPr>
          <p:cNvPr id="3" name="Text Placeholder 2"/>
          <p:cNvSpPr>
            <a:spLocks noGrp="1"/>
          </p:cNvSpPr>
          <p:nvPr>
            <p:ph type="body" idx="1"/>
          </p:nvPr>
        </p:nvSpPr>
        <p:spPr/>
        <p:txBody>
          <a:bodyPr/>
          <a:lstStyle/>
          <a:p>
            <a:pPr marR="0" lvl="0" rtl="0"/>
            <a:r>
              <a:rPr lang="en-US" b="1" i="1" u="none" strike="noStrike" baseline="0" dirty="0" smtClean="0">
                <a:latin typeface="Times New Roman" panose="02020603050405020304" pitchFamily="18" charset="0"/>
              </a:rPr>
              <a:t>train </a:t>
            </a:r>
            <a:r>
              <a:rPr lang="en-US" b="1" i="1" u="none" strike="noStrike" baseline="0" dirty="0" smtClean="0">
                <a:latin typeface="Times New Roman" panose="02020603050405020304" pitchFamily="18" charset="0"/>
              </a:rPr>
              <a:t>set accuracy: 0.5886546456977585 test set accuracy: 0.5841467823571945</a:t>
            </a:r>
          </a:p>
        </p:txBody>
      </p:sp>
    </p:spTree>
    <p:extLst>
      <p:ext uri="{BB962C8B-B14F-4D97-AF65-F5344CB8AC3E}">
        <p14:creationId xmlns:p14="http://schemas.microsoft.com/office/powerpoint/2010/main" val="50159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4.4 Decision Tree</a:t>
            </a:r>
          </a:p>
        </p:txBody>
      </p:sp>
      <p:sp>
        <p:nvSpPr>
          <p:cNvPr id="3" name="Text Placeholder 2"/>
          <p:cNvSpPr>
            <a:spLocks noGrp="1"/>
          </p:cNvSpPr>
          <p:nvPr>
            <p:ph type="body" idx="1"/>
          </p:nvPr>
        </p:nvSpPr>
        <p:spPr/>
        <p:txBody>
          <a:bodyPr/>
          <a:lstStyle/>
          <a:p>
            <a:pPr marR="0" lvl="0" rtl="0"/>
            <a:r>
              <a:rPr lang="en-US" b="1" i="1" u="none" strike="noStrike" baseline="0" dirty="0" smtClean="0">
                <a:latin typeface="Times New Roman" panose="02020603050405020304" pitchFamily="18" charset="0"/>
              </a:rPr>
              <a:t>train </a:t>
            </a:r>
            <a:r>
              <a:rPr lang="en-US" b="1" i="1" u="none" strike="noStrike" baseline="0" dirty="0" smtClean="0">
                <a:latin typeface="Times New Roman" panose="02020603050405020304" pitchFamily="18" charset="0"/>
              </a:rPr>
              <a:t>set accuracy: 0.5014280549530007 test set accuracy: 0.5871475054229935</a:t>
            </a:r>
          </a:p>
        </p:txBody>
      </p:sp>
    </p:spTree>
    <p:extLst>
      <p:ext uri="{BB962C8B-B14F-4D97-AF65-F5344CB8AC3E}">
        <p14:creationId xmlns:p14="http://schemas.microsoft.com/office/powerpoint/2010/main" val="175603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5. Discussion</a:t>
            </a:r>
          </a:p>
        </p:txBody>
      </p:sp>
      <p:sp>
        <p:nvSpPr>
          <p:cNvPr id="3" name="Text Placeholder 2"/>
          <p:cNvSpPr>
            <a:spLocks noGrp="1"/>
          </p:cNvSpPr>
          <p:nvPr>
            <p:ph type="body" idx="1"/>
          </p:nvPr>
        </p:nvSpPr>
        <p:spPr/>
        <p:txBody>
          <a:bodyPr/>
          <a:lstStyle/>
          <a:p>
            <a:pPr marL="0" marR="0" lvl="0" indent="0" rtl="0">
              <a:buNone/>
            </a:pPr>
            <a:r>
              <a:rPr lang="en-US" b="1" i="1" u="none" strike="noStrike" baseline="0" dirty="0" smtClean="0">
                <a:latin typeface="Times New Roman" panose="02020603050405020304" pitchFamily="18" charset="0"/>
              </a:rPr>
              <a:t>	</a:t>
            </a:r>
            <a:endParaRPr lang="en-US" b="1" i="1" u="none" strike="noStrike" baseline="0" dirty="0" smtClean="0">
              <a:latin typeface="Times New Roman" panose="02020603050405020304" pitchFamily="18" charset="0"/>
            </a:endParaRPr>
          </a:p>
          <a:p>
            <a:pPr marL="0" marR="0" lvl="0" indent="0" rtl="0">
              <a:buNone/>
            </a:pPr>
            <a:endParaRPr lang="en-US" b="1" i="1" dirty="0">
              <a:latin typeface="Times New Roman" panose="02020603050405020304" pitchFamily="18" charset="0"/>
            </a:endParaRPr>
          </a:p>
          <a:p>
            <a:pPr marL="0" marR="0" lvl="0" indent="0" rtl="0">
              <a:buNone/>
            </a:pPr>
            <a:endParaRPr lang="en-US" b="1" i="1" u="none" strike="noStrike" baseline="0" dirty="0" smtClean="0">
              <a:latin typeface="Times New Roman" panose="02020603050405020304" pitchFamily="18" charset="0"/>
            </a:endParaRPr>
          </a:p>
          <a:p>
            <a:pPr marL="0" marR="0" lvl="0" indent="0" rtl="0">
              <a:buNone/>
            </a:pPr>
            <a:endParaRPr lang="en-US" b="1" i="1" dirty="0">
              <a:latin typeface="Times New Roman" panose="02020603050405020304" pitchFamily="18" charset="0"/>
            </a:endParaRPr>
          </a:p>
          <a:p>
            <a:pPr marL="0" marR="0" lvl="0" indent="0" rtl="0">
              <a:buNone/>
            </a:pPr>
            <a:endParaRPr lang="en-US" b="1" i="1" u="none" strike="noStrike" baseline="0" dirty="0" smtClean="0">
              <a:latin typeface="Times New Roman" panose="02020603050405020304" pitchFamily="18" charset="0"/>
            </a:endParaRPr>
          </a:p>
          <a:p>
            <a:pPr marL="0" marR="0" lvl="0" indent="0" rtl="0">
              <a:buNone/>
            </a:pPr>
            <a:endParaRPr lang="en-US" b="1" i="1" u="none" strike="noStrike" baseline="0" dirty="0" smtClean="0">
              <a:latin typeface="Times New Roman" panose="02020603050405020304" pitchFamily="18" charset="0"/>
            </a:endParaRPr>
          </a:p>
          <a:p>
            <a:pPr marR="0" lvl="0" rtl="0"/>
            <a:r>
              <a:rPr lang="en-US" b="1" i="1" u="none" strike="noStrike" baseline="0" dirty="0" smtClean="0">
                <a:latin typeface="Times New Roman" panose="02020603050405020304" pitchFamily="18" charset="0"/>
              </a:rPr>
              <a:t>According to the above table we make the decision to use SVM model since it have the highest F1-score </a:t>
            </a:r>
          </a:p>
        </p:txBody>
      </p:sp>
      <p:graphicFrame>
        <p:nvGraphicFramePr>
          <p:cNvPr id="4" name="Table 3"/>
          <p:cNvGraphicFramePr>
            <a:graphicFrameLocks noGrp="1"/>
          </p:cNvGraphicFramePr>
          <p:nvPr>
            <p:extLst>
              <p:ext uri="{D42A27DB-BD31-4B8C-83A1-F6EECF244321}">
                <p14:modId xmlns:p14="http://schemas.microsoft.com/office/powerpoint/2010/main" val="3888922319"/>
              </p:ext>
            </p:extLst>
          </p:nvPr>
        </p:nvGraphicFramePr>
        <p:xfrm>
          <a:off x="838200" y="1825625"/>
          <a:ext cx="10515600" cy="2363200"/>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3252995446"/>
                    </a:ext>
                  </a:extLst>
                </a:gridCol>
                <a:gridCol w="3505200">
                  <a:extLst>
                    <a:ext uri="{9D8B030D-6E8A-4147-A177-3AD203B41FA5}">
                      <a16:colId xmlns:a16="http://schemas.microsoft.com/office/drawing/2014/main" val="3396697871"/>
                    </a:ext>
                  </a:extLst>
                </a:gridCol>
                <a:gridCol w="3505200">
                  <a:extLst>
                    <a:ext uri="{9D8B030D-6E8A-4147-A177-3AD203B41FA5}">
                      <a16:colId xmlns:a16="http://schemas.microsoft.com/office/drawing/2014/main" val="2481295162"/>
                    </a:ext>
                  </a:extLst>
                </a:gridCol>
              </a:tblGrid>
              <a:tr h="472640">
                <a:tc>
                  <a:txBody>
                    <a:bodyPr/>
                    <a:lstStyle/>
                    <a:p>
                      <a:pPr marL="0" marR="0">
                        <a:spcBef>
                          <a:spcPts val="1200"/>
                        </a:spcBef>
                        <a:spcAft>
                          <a:spcPts val="300"/>
                        </a:spcAft>
                      </a:pPr>
                      <a:r>
                        <a:rPr lang="en-US" sz="1100">
                          <a:effectLst/>
                        </a:rPr>
                        <a:t>Algorithm</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dirty="0" err="1">
                          <a:effectLst/>
                        </a:rPr>
                        <a:t>Jaccard</a:t>
                      </a:r>
                      <a:endParaRPr lang="en-US" sz="1100" b="1"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a:effectLst/>
                        </a:rPr>
                        <a:t>F1-score</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52161383"/>
                  </a:ext>
                </a:extLst>
              </a:tr>
              <a:tr h="472640">
                <a:tc>
                  <a:txBody>
                    <a:bodyPr/>
                    <a:lstStyle/>
                    <a:p>
                      <a:pPr marL="0" marR="0">
                        <a:spcBef>
                          <a:spcPts val="1200"/>
                        </a:spcBef>
                        <a:spcAft>
                          <a:spcPts val="300"/>
                        </a:spcAft>
                      </a:pPr>
                      <a:r>
                        <a:rPr lang="en-US" sz="1100">
                          <a:effectLst/>
                        </a:rPr>
                        <a:t>KNN</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dirty="0">
                          <a:effectLst/>
                        </a:rPr>
                        <a:t>0.342225</a:t>
                      </a:r>
                      <a:endParaRPr lang="en-US" sz="1100" b="1"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a:effectLst/>
                        </a:rPr>
                        <a:t>0.566901</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38697007"/>
                  </a:ext>
                </a:extLst>
              </a:tr>
              <a:tr h="472640">
                <a:tc>
                  <a:txBody>
                    <a:bodyPr/>
                    <a:lstStyle/>
                    <a:p>
                      <a:pPr marL="0" marR="0">
                        <a:spcBef>
                          <a:spcPts val="1200"/>
                        </a:spcBef>
                        <a:spcAft>
                          <a:spcPts val="300"/>
                        </a:spcAft>
                      </a:pPr>
                      <a:r>
                        <a:rPr lang="en-US" sz="1100">
                          <a:effectLst/>
                        </a:rPr>
                        <a:t>Decision Tree</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a:effectLst/>
                        </a:rPr>
                        <a:t>0.413015</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a:effectLst/>
                        </a:rPr>
                        <a:t>0.587134</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5733439"/>
                  </a:ext>
                </a:extLst>
              </a:tr>
              <a:tr h="472640">
                <a:tc>
                  <a:txBody>
                    <a:bodyPr/>
                    <a:lstStyle/>
                    <a:p>
                      <a:pPr marL="0" marR="0">
                        <a:spcBef>
                          <a:spcPts val="1200"/>
                        </a:spcBef>
                        <a:spcAft>
                          <a:spcPts val="300"/>
                        </a:spcAft>
                      </a:pPr>
                      <a:r>
                        <a:rPr lang="en-US" sz="1100">
                          <a:effectLst/>
                        </a:rPr>
                        <a:t>SVM</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a:effectLst/>
                        </a:rPr>
                        <a:t>0.424762</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a:effectLst/>
                        </a:rPr>
                        <a:t>0.587402</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89402269"/>
                  </a:ext>
                </a:extLst>
              </a:tr>
              <a:tr h="472640">
                <a:tc>
                  <a:txBody>
                    <a:bodyPr/>
                    <a:lstStyle/>
                    <a:p>
                      <a:pPr marL="0" marR="0">
                        <a:spcBef>
                          <a:spcPts val="1200"/>
                        </a:spcBef>
                        <a:spcAft>
                          <a:spcPts val="300"/>
                        </a:spcAft>
                      </a:pPr>
                      <a:r>
                        <a:rPr lang="en-US" sz="1100">
                          <a:effectLst/>
                        </a:rPr>
                        <a:t>LogisticRegression</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a:effectLst/>
                        </a:rPr>
                        <a:t>0.451674</a:t>
                      </a:r>
                      <a:endParaRPr lang="en-US" sz="1100" b="1" i="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1200"/>
                        </a:spcBef>
                        <a:spcAft>
                          <a:spcPts val="300"/>
                        </a:spcAft>
                      </a:pPr>
                      <a:r>
                        <a:rPr lang="en-US" sz="1100" dirty="0">
                          <a:effectLst/>
                        </a:rPr>
                        <a:t>0.579692</a:t>
                      </a:r>
                      <a:endParaRPr lang="en-US" sz="1100" b="1" i="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25567145"/>
                  </a:ext>
                </a:extLst>
              </a:tr>
            </a:tbl>
          </a:graphicData>
        </a:graphic>
      </p:graphicFrame>
    </p:spTree>
    <p:extLst>
      <p:ext uri="{BB962C8B-B14F-4D97-AF65-F5344CB8AC3E}">
        <p14:creationId xmlns:p14="http://schemas.microsoft.com/office/powerpoint/2010/main" val="204801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6. Conclusion </a:t>
            </a:r>
          </a:p>
        </p:txBody>
      </p:sp>
      <p:sp>
        <p:nvSpPr>
          <p:cNvPr id="3" name="Text Placeholder 2"/>
          <p:cNvSpPr>
            <a:spLocks noGrp="1"/>
          </p:cNvSpPr>
          <p:nvPr>
            <p:ph type="body" idx="1"/>
          </p:nvPr>
        </p:nvSpPr>
        <p:spPr/>
        <p:txBody>
          <a:bodyPr/>
          <a:lstStyle/>
          <a:p>
            <a:pPr marR="0" lvl="0" rtl="0"/>
            <a:r>
              <a:rPr lang="en-US" b="1" i="1" u="none" strike="noStrike" baseline="0" smtClean="0">
                <a:latin typeface="Times New Roman" panose="02020603050405020304" pitchFamily="18" charset="0"/>
              </a:rPr>
              <a:t>According to the data taken coursera and by using WEATHER, ROADCOND, LIGHTCOND, ADDRTYPE, JUNCTIONTYPE as predictors we find that we can’t rely very much on them since the best prediction percent is less than 80% and even if we use more predictors from the data we will find that these predictors have a lot of biased information like speeding for example in this case we don’t know the type of drivers that are using the road and if they are speeders or not</a:t>
            </a:r>
          </a:p>
        </p:txBody>
      </p:sp>
    </p:spTree>
    <p:extLst>
      <p:ext uri="{BB962C8B-B14F-4D97-AF65-F5344CB8AC3E}">
        <p14:creationId xmlns:p14="http://schemas.microsoft.com/office/powerpoint/2010/main" val="107020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dirty="0" smtClean="0">
                <a:latin typeface="Times New Roman" panose="02020603050405020304" pitchFamily="18" charset="0"/>
              </a:rPr>
              <a:t>1.1 Background</a:t>
            </a:r>
            <a:endParaRPr lang="en-US" b="1" i="0" u="none" strike="noStrike" kern="1600"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lvl="0"/>
            <a:r>
              <a:rPr lang="en-US" b="0" i="0" u="none" strike="noStrike" baseline="0" dirty="0" smtClean="0">
                <a:solidFill>
                  <a:srgbClr val="000000"/>
                </a:solidFill>
                <a:latin typeface="Calibri" panose="020F0502020204030204" pitchFamily="34" charset="0"/>
              </a:rPr>
              <a:t> The whole world is looking for a way to prevent car accidents from happening in their area car accidents can cause a several of problems to both governments and individuals Fatalities and car jamming are part of the problems added on that the cost of health care systems</a:t>
            </a:r>
          </a:p>
        </p:txBody>
      </p:sp>
    </p:spTree>
    <p:extLst>
      <p:ext uri="{BB962C8B-B14F-4D97-AF65-F5344CB8AC3E}">
        <p14:creationId xmlns:p14="http://schemas.microsoft.com/office/powerpoint/2010/main" val="31744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dirty="0" smtClean="0">
                <a:latin typeface="Times New Roman" panose="02020603050405020304" pitchFamily="18" charset="0"/>
              </a:rPr>
              <a:t>1.2</a:t>
            </a:r>
            <a:r>
              <a:rPr lang="en-US" b="1" i="0" u="none" strike="noStrike" kern="1600" dirty="0" smtClean="0">
                <a:latin typeface="Times New Roman" panose="02020603050405020304" pitchFamily="18" charset="0"/>
              </a:rPr>
              <a:t> </a:t>
            </a:r>
            <a:r>
              <a:rPr lang="en-US" b="1" i="0" u="none" strike="noStrike" kern="1600" baseline="0" dirty="0" smtClean="0">
                <a:latin typeface="Times New Roman" panose="02020603050405020304" pitchFamily="18" charset="0"/>
              </a:rPr>
              <a:t>Problem </a:t>
            </a:r>
            <a:endParaRPr lang="en-US" b="1" i="0" u="none" strike="noStrike" kern="1600"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marR="0" lvl="0" rtl="0"/>
            <a:r>
              <a:rPr lang="en-US" b="0" i="0" u="none" strike="noStrike" baseline="0" dirty="0" smtClean="0">
                <a:solidFill>
                  <a:srgbClr val="000000"/>
                </a:solidFill>
                <a:latin typeface="Calibri" panose="020F0502020204030204" pitchFamily="34" charset="0"/>
              </a:rPr>
              <a:t>Seattle is like any other place in the world suffer from car accident and according to collision data 30% Of mischance leads to harm collision which is close to 1/3 of all car accidents this considered a tall number. our mission is to try to know the pattern of these accident and if we can predict what cause the high count of severities</a:t>
            </a:r>
            <a:r>
              <a:rPr lang="en-US" b="0" i="0" u="none" strike="noStrike" baseline="0" dirty="0" smtClean="0">
                <a:solidFill>
                  <a:srgbClr val="000000"/>
                </a:solidFill>
                <a:latin typeface="Calibri" panose="020F0502020204030204" pitchFamily="34" charset="0"/>
              </a:rPr>
              <a:t>.</a:t>
            </a:r>
            <a:endParaRPr lang="en-US" b="0" i="0" u="none" strike="noStrike" baseline="0"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11478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dirty="0" smtClean="0">
                <a:latin typeface="Times New Roman" panose="02020603050405020304" pitchFamily="18" charset="0"/>
              </a:rPr>
              <a:t>1.3 Stakeholders </a:t>
            </a:r>
            <a:endParaRPr lang="en-US" b="1" i="0" u="none" strike="noStrike" kern="1600"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lvl="0"/>
            <a:r>
              <a:rPr lang="en-US" b="1" i="1" u="none" strike="noStrike" baseline="0" dirty="0" smtClean="0">
                <a:latin typeface="Calibri" panose="020F0502020204030204" pitchFamily="34" charset="0"/>
              </a:rPr>
              <a:t>The intended interest group of this project is Seattle government, police, salvage gatherings, and to wrap things up, vehicle protection foundations. The model and its outcomes will give some guidance to the intended interest group to settle on smart choices for diminishing the quantity of accidents and severity</a:t>
            </a:r>
          </a:p>
          <a:p>
            <a:endParaRPr lang="en-US" dirty="0"/>
          </a:p>
        </p:txBody>
      </p:sp>
    </p:spTree>
    <p:extLst>
      <p:ext uri="{BB962C8B-B14F-4D97-AF65-F5344CB8AC3E}">
        <p14:creationId xmlns:p14="http://schemas.microsoft.com/office/powerpoint/2010/main" val="29908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dirty="0" smtClean="0">
                <a:latin typeface="Times New Roman" panose="02020603050405020304" pitchFamily="18" charset="0"/>
              </a:rPr>
              <a:t>2. Understanding Data </a:t>
            </a:r>
          </a:p>
        </p:txBody>
      </p:sp>
    </p:spTree>
    <p:extLst>
      <p:ext uri="{BB962C8B-B14F-4D97-AF65-F5344CB8AC3E}">
        <p14:creationId xmlns:p14="http://schemas.microsoft.com/office/powerpoint/2010/main" val="142337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latin typeface="Times New Roman" panose="02020603050405020304" pitchFamily="18" charset="0"/>
              </a:rPr>
              <a:t>2.1 Data Cleaning </a:t>
            </a:r>
          </a:p>
        </p:txBody>
      </p:sp>
      <p:sp>
        <p:nvSpPr>
          <p:cNvPr id="3" name="Text Placeholder 2"/>
          <p:cNvSpPr>
            <a:spLocks noGrp="1"/>
          </p:cNvSpPr>
          <p:nvPr>
            <p:ph type="body" idx="1"/>
          </p:nvPr>
        </p:nvSpPr>
        <p:spPr/>
        <p:txBody>
          <a:bodyPr>
            <a:normAutofit fontScale="62500" lnSpcReduction="20000"/>
          </a:bodyPr>
          <a:lstStyle/>
          <a:p>
            <a:pPr marR="0" lvl="0" rtl="0"/>
            <a:r>
              <a:rPr lang="en-US" b="1" i="1" u="none" strike="noStrike" baseline="0" smtClean="0">
                <a:solidFill>
                  <a:srgbClr val="000000"/>
                </a:solidFill>
                <a:latin typeface="Calibri" panose="020F0502020204030204" pitchFamily="34" charset="0"/>
              </a:rPr>
              <a:t>There is a great deal of issues in the informational collection. The dataset has complete perceptions of 194673 record with variety of records that can be used. Above all else, the all-out dataset was high variety in the lengths of pretty much every segment of the dataset. The dataset had a great deal of void segments which could have been useful if the information had been available there. These segments included </a:t>
            </a:r>
            <a:r>
              <a:rPr lang="en-US" b="1" i="1" u="none" strike="noStrike" baseline="0" smtClean="0">
                <a:solidFill>
                  <a:srgbClr val="000000"/>
                </a:solidFill>
                <a:latin typeface="Times New Roman" panose="02020603050405020304" pitchFamily="18" charset="0"/>
              </a:rPr>
              <a:t>speed or not, cross walk key, hit parked car,</a:t>
            </a:r>
          </a:p>
          <a:p>
            <a:pPr marR="0" lvl="0" rtl="0"/>
            <a:r>
              <a:rPr lang="en-US" b="1" i="1" u="none" strike="noStrike" baseline="0" smtClean="0">
                <a:solidFill>
                  <a:srgbClr val="000000"/>
                </a:solidFill>
                <a:latin typeface="Calibri" panose="020F0502020204030204" pitchFamily="34" charset="0"/>
              </a:rPr>
              <a:t>In order to proceed we have first to clean our data as mentioned we have a lot null values in valuable columns like weather, road condition, and light condition (visibility) we will drop the rows that contains null values in this columns we will also drop the rows that contains any unknown data like (unknown and others) we will also replace the text into integers </a:t>
            </a:r>
          </a:p>
          <a:p>
            <a:pPr marR="0" lvl="0" rtl="0"/>
            <a:r>
              <a:rPr lang="en-US" b="1" i="1" u="none" strike="noStrike" baseline="0" smtClean="0">
                <a:solidFill>
                  <a:srgbClr val="000000"/>
                </a:solidFill>
                <a:latin typeface="Calibri" panose="020F0502020204030204" pitchFamily="34" charset="0"/>
              </a:rPr>
              <a:t>In weather we will replace Clear by 0 Blowing Sand Dirt Fog/Smog/Smoke by 2 Overcast by 3 Partly Cloudy by 4 Raining by 5 Severe Crosswind by 6 Sleet/Hail/Freezing by 7 Snowing by 8 </a:t>
            </a:r>
          </a:p>
          <a:p>
            <a:pPr marR="0" lvl="0" rtl="0"/>
            <a:r>
              <a:rPr lang="en-US" b="1" i="1" u="none" strike="noStrike" baseline="0" smtClean="0">
                <a:solidFill>
                  <a:srgbClr val="000000"/>
                </a:solidFill>
                <a:latin typeface="Calibri" panose="020F0502020204030204" pitchFamily="34" charset="0"/>
              </a:rPr>
              <a:t>road condition we will replace Wet by 0 Dry by 1 Snow/Slush by 2 Ice by 3 Sand/Mud/Dirt by 4 Standing Water by 5 Oil by 6 </a:t>
            </a:r>
          </a:p>
          <a:p>
            <a:pPr marR="0" lvl="0" rtl="0"/>
            <a:r>
              <a:rPr lang="en-US" b="1" i="1" u="none" strike="noStrike" baseline="0" smtClean="0">
                <a:solidFill>
                  <a:srgbClr val="000000"/>
                </a:solidFill>
                <a:latin typeface="Calibri" panose="020F0502020204030204" pitchFamily="34" charset="0"/>
              </a:rPr>
              <a:t>light condition we will replace Daylight by 0 Dark - Street Lights On by 1 Dark - No Street Lights by 2 Dusk by 3 Dawn by 4 Dark - Street Lights Off by 5 Dark - Unknown Lighting by 6</a:t>
            </a:r>
          </a:p>
          <a:p>
            <a:pPr marR="0" lvl="0" rtl="0"/>
            <a:r>
              <a:rPr lang="en-US" b="1" i="1" u="none" strike="noStrike" baseline="0" smtClean="0">
                <a:solidFill>
                  <a:srgbClr val="000000"/>
                </a:solidFill>
                <a:latin typeface="Calibri" panose="020F0502020204030204" pitchFamily="34" charset="0"/>
              </a:rPr>
              <a:t>address type we will replace Intersection by 0   Block by 1 Alley 2</a:t>
            </a:r>
          </a:p>
          <a:p>
            <a:pPr marR="0" lvl="0" rtl="0"/>
            <a:r>
              <a:rPr lang="en-US" b="1" i="1" u="none" strike="noStrike" baseline="0" smtClean="0">
                <a:solidFill>
                  <a:srgbClr val="000000"/>
                </a:solidFill>
                <a:latin typeface="Calibri" panose="020F0502020204030204" pitchFamily="34" charset="0"/>
              </a:rPr>
              <a:t>we tried to use SPEEDING but we find that a lot of fields are null only 4.8 % have data wich mean we cannot use it as predic</a:t>
            </a:r>
            <a:endParaRPr lang="en-US" b="1" i="1" u="none" strike="noStrike" baseline="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7725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pture2"/>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ln>
            <a:noFill/>
          </a:ln>
        </p:spPr>
      </p:pic>
    </p:spTree>
    <p:extLst>
      <p:ext uri="{BB962C8B-B14F-4D97-AF65-F5344CB8AC3E}">
        <p14:creationId xmlns:p14="http://schemas.microsoft.com/office/powerpoint/2010/main" val="242560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3"/>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096206" cy="6858000"/>
          </a:xfrm>
          <a:prstGeom prst="rect">
            <a:avLst/>
          </a:prstGeom>
          <a:noFill/>
        </p:spPr>
      </p:pic>
    </p:spTree>
    <p:extLst>
      <p:ext uri="{BB962C8B-B14F-4D97-AF65-F5344CB8AC3E}">
        <p14:creationId xmlns:p14="http://schemas.microsoft.com/office/powerpoint/2010/main" val="1261334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817</Words>
  <Application>Microsoft Office PowerPoint</Application>
  <PresentationFormat>Widescreen</PresentationFormat>
  <Paragraphs>65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Capstone project</vt:lpstr>
      <vt:lpstr>2. Introduction </vt:lpstr>
      <vt:lpstr>1.1 Background</vt:lpstr>
      <vt:lpstr>1.2 Problem </vt:lpstr>
      <vt:lpstr>1.3 Stakeholders </vt:lpstr>
      <vt:lpstr>2. Understanding Data </vt:lpstr>
      <vt:lpstr>2.1 Data Cleaning </vt:lpstr>
      <vt:lpstr>PowerPoint Presentation</vt:lpstr>
      <vt:lpstr>PowerPoint Presentation</vt:lpstr>
      <vt:lpstr>3.1 Data Collection </vt:lpstr>
      <vt:lpstr>3.2 Exploratory Analysis</vt:lpstr>
      <vt:lpstr>PowerPoint Presentation</vt:lpstr>
      <vt:lpstr>PowerPoint Presentation</vt:lpstr>
      <vt:lpstr>PowerPoint Presentation</vt:lpstr>
      <vt:lpstr>PowerPoint Presentation</vt:lpstr>
      <vt:lpstr>PowerPoint Presentation</vt:lpstr>
      <vt:lpstr>PowerPoint Presentation</vt:lpstr>
      <vt:lpstr>3.3 Machine Learning Model Selection</vt:lpstr>
      <vt:lpstr>We will try different model to train and we will choice the best on oh them </vt:lpstr>
      <vt:lpstr>4. Results </vt:lpstr>
      <vt:lpstr>4.1 k-nearest neighbors </vt:lpstr>
      <vt:lpstr>4.2 SVM</vt:lpstr>
      <vt:lpstr>4.3 Logistic Regression</vt:lpstr>
      <vt:lpstr>4.4 Decision Tree</vt:lpstr>
      <vt:lpstr>5. Discussion</vt:lpstr>
      <vt:lpstr>6.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Background</dc:title>
  <dc:creator>Windows User</dc:creator>
  <cp:lastModifiedBy>Windows User</cp:lastModifiedBy>
  <cp:revision>5</cp:revision>
  <dcterms:created xsi:type="dcterms:W3CDTF">2020-09-17T13:10:40Z</dcterms:created>
  <dcterms:modified xsi:type="dcterms:W3CDTF">2020-09-17T17:32:25Z</dcterms:modified>
</cp:coreProperties>
</file>