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8" r:id="rId3"/>
    <p:sldId id="260" r:id="rId4"/>
    <p:sldId id="261" r:id="rId5"/>
    <p:sldId id="262" r:id="rId6"/>
    <p:sldId id="263" r:id="rId7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984" y="-90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pPr/>
              <a:t>19.04.2014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accent4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pPr/>
              <a:t>19.04.2014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accent4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pPr/>
              <a:t>19.04.2014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accent4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accent4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4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19.04.2014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x-none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pPr/>
              <a:t>19.04.2014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x-none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pPr/>
              <a:t>19.04.2014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pPr/>
              <a:t>19.04.2014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pPr/>
              <a:t>19.04.2014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4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de-DE" smtClean="0"/>
              <a:pPr/>
              <a:t>19.04.2014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188537" y="6308725"/>
            <a:ext cx="3383463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err="1" smtClean="0"/>
              <a:t>Autonomous</a:t>
            </a:r>
            <a:r>
              <a:rPr lang="de-CH" sz="800" b="1" baseline="0" dirty="0" smtClean="0"/>
              <a:t> Systems Lab</a:t>
            </a:r>
            <a:endParaRPr lang="de-CH" sz="800" dirty="0"/>
          </a:p>
        </p:txBody>
      </p:sp>
      <p:pic>
        <p:nvPicPr>
          <p:cNvPr id="8" name="Picture 7" descr="asl_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74" y="6351644"/>
            <a:ext cx="785197" cy="3605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Semester </a:t>
            </a:r>
            <a:r>
              <a:rPr lang="de-CH" dirty="0" smtClean="0"/>
              <a:t>Thesis</a:t>
            </a:r>
            <a:endParaRPr lang="de-CH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Estimation of Actuation Configuration for a Multi-Actuated </a:t>
            </a:r>
            <a:r>
              <a:rPr lang="en-US" dirty="0" smtClean="0"/>
              <a:t>Blimp</a:t>
            </a:r>
            <a:endParaRPr lang="de-CH" dirty="0"/>
          </a:p>
        </p:txBody>
      </p:sp>
      <p:sp>
        <p:nvSpPr>
          <p:cNvPr id="10" name="Untertitel 1"/>
          <p:cNvSpPr txBox="1">
            <a:spLocks/>
          </p:cNvSpPr>
          <p:nvPr/>
        </p:nvSpPr>
        <p:spPr>
          <a:xfrm>
            <a:off x="323850" y="5103626"/>
            <a:ext cx="8496300" cy="832940"/>
          </a:xfrm>
          <a:prstGeom prst="rect">
            <a:avLst/>
          </a:prstGeom>
          <a:noFill/>
          <a:ln>
            <a:noFill/>
          </a:ln>
        </p:spPr>
        <p:txBody>
          <a:bodyPr vert="horz" lIns="144000" tIns="108000" rIns="14400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Students</a:t>
            </a:r>
            <a:r>
              <a:rPr kumimoji="0" lang="de-CH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	Matthias</a:t>
            </a:r>
            <a:r>
              <a:rPr kumimoji="0" lang="de-CH" sz="1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Krebs		</a:t>
            </a:r>
            <a:r>
              <a:rPr kumimoji="0" lang="de-CH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Advisors</a:t>
            </a:r>
            <a:r>
              <a:rPr kumimoji="0" lang="de-CH" sz="1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	</a:t>
            </a:r>
            <a:r>
              <a:rPr kumimoji="0" lang="de-CH" sz="1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Kostas Alexis</a:t>
            </a:r>
            <a:endParaRPr kumimoji="0" lang="de-CH" sz="1800" b="0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baseline="0" dirty="0" smtClean="0">
                <a:solidFill>
                  <a:schemeClr val="bg1"/>
                </a:solidFill>
              </a:rPr>
              <a:t>		Simon</a:t>
            </a:r>
            <a:r>
              <a:rPr lang="de-CH" dirty="0" smtClean="0">
                <a:solidFill>
                  <a:schemeClr val="bg1"/>
                </a:solidFill>
              </a:rPr>
              <a:t> Laube				Markus Achtelik</a:t>
            </a:r>
            <a:endParaRPr kumimoji="0" lang="de-CH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itchFamily="2" charset="2"/>
              <a:buNone/>
              <a:tabLst/>
              <a:defRPr/>
            </a:pP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19.04.2014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Context</a:t>
            </a:r>
            <a:r>
              <a:rPr lang="de-CH" dirty="0" smtClean="0"/>
              <a:t> / General Description</a:t>
            </a:r>
            <a:endParaRPr lang="de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2142494"/>
          </a:xfrm>
        </p:spPr>
        <p:txBody>
          <a:bodyPr/>
          <a:lstStyle/>
          <a:p>
            <a:r>
              <a:rPr lang="de-CH" dirty="0" err="1" smtClean="0"/>
              <a:t>Nonlinear</a:t>
            </a:r>
            <a:r>
              <a:rPr lang="de-CH" dirty="0" smtClean="0"/>
              <a:t> Least </a:t>
            </a:r>
            <a:r>
              <a:rPr lang="de-CH" dirty="0" err="1" smtClean="0"/>
              <a:t>Squares</a:t>
            </a:r>
            <a:r>
              <a:rPr lang="de-CH" dirty="0" smtClean="0"/>
              <a:t> </a:t>
            </a:r>
            <a:r>
              <a:rPr lang="de-CH" dirty="0" err="1" smtClean="0"/>
              <a:t>Optimization</a:t>
            </a:r>
            <a:endParaRPr lang="de-CH" dirty="0" smtClean="0"/>
          </a:p>
          <a:p>
            <a:pPr lvl="1"/>
            <a:r>
              <a:rPr lang="de-CH" dirty="0" smtClean="0"/>
              <a:t> </a:t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  : Angular </a:t>
            </a:r>
            <a:r>
              <a:rPr lang="de-CH" dirty="0" err="1" smtClean="0"/>
              <a:t>acceleration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gyro</a:t>
            </a:r>
            <a:r>
              <a:rPr lang="de-CH" dirty="0" smtClean="0"/>
              <a:t> </a:t>
            </a:r>
            <a:r>
              <a:rPr lang="de-CH" dirty="0" err="1" smtClean="0"/>
              <a:t>measurement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dirty="0" smtClean="0"/>
              <a:t>          : </a:t>
            </a:r>
            <a:r>
              <a:rPr lang="de-CH" dirty="0" err="1" smtClean="0"/>
              <a:t>Nonlinear</a:t>
            </a:r>
            <a:r>
              <a:rPr lang="de-CH" dirty="0" smtClean="0"/>
              <a:t>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  <a:r>
              <a:rPr lang="de-CH" dirty="0" err="1" smtClean="0"/>
              <a:t>depending</a:t>
            </a:r>
            <a:r>
              <a:rPr lang="de-CH" dirty="0" smtClean="0"/>
              <a:t> on </a:t>
            </a:r>
            <a:r>
              <a:rPr lang="de-CH" dirty="0" err="1" smtClean="0"/>
              <a:t>inputs</a:t>
            </a:r>
            <a:r>
              <a:rPr lang="de-CH" dirty="0" smtClean="0"/>
              <a:t>   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parameters</a:t>
            </a:r>
            <a:endParaRPr lang="de-CH" dirty="0" smtClean="0"/>
          </a:p>
          <a:p>
            <a:r>
              <a:rPr lang="de-CH" dirty="0" err="1" smtClean="0"/>
              <a:t>Parametrization</a:t>
            </a:r>
            <a:endParaRPr lang="de-CH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19.04.2014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 </a:t>
            </a:r>
            <a:r>
              <a:rPr lang="de-CH" dirty="0" err="1" smtClean="0"/>
              <a:t>Formulation</a:t>
            </a:r>
            <a:endParaRPr lang="de-CH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/>
        </p:nvGraphicFramePr>
        <p:xfrm>
          <a:off x="1056854" y="2329137"/>
          <a:ext cx="2223329" cy="595222"/>
        </p:xfrm>
        <a:graphic>
          <a:graphicData uri="http://schemas.openxmlformats.org/presentationml/2006/ole">
            <p:oleObj spid="_x0000_s1026" name="Formel" r:id="rId3" imgW="1612800" imgH="4316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056854" y="3377781"/>
          <a:ext cx="735013" cy="314325"/>
        </p:xfrm>
        <a:graphic>
          <a:graphicData uri="http://schemas.openxmlformats.org/presentationml/2006/ole">
            <p:oleObj spid="_x0000_s1027" name="Formel" r:id="rId4" imgW="533160" imgH="22860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056854" y="3063456"/>
          <a:ext cx="227013" cy="314325"/>
        </p:xfrm>
        <a:graphic>
          <a:graphicData uri="http://schemas.openxmlformats.org/presentationml/2006/ole">
            <p:oleObj spid="_x0000_s1028" name="Formel" r:id="rId5" imgW="164880" imgH="22860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6430992" y="3377781"/>
          <a:ext cx="228600" cy="314325"/>
        </p:xfrm>
        <a:graphic>
          <a:graphicData uri="http://schemas.openxmlformats.org/presentationml/2006/ole">
            <p:oleObj spid="_x0000_s1029" name="Formel" r:id="rId6" imgW="164880" imgH="22860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8461585" y="3395033"/>
          <a:ext cx="176213" cy="244475"/>
        </p:xfrm>
        <a:graphic>
          <a:graphicData uri="http://schemas.openxmlformats.org/presentationml/2006/ole">
            <p:oleObj spid="_x0000_s1030" name="Formel" r:id="rId7" imgW="126720" imgH="177480" progId="Equation.3">
              <p:embed/>
            </p:oleObj>
          </a:graphicData>
        </a:graphic>
      </p:graphicFrame>
      <p:sp>
        <p:nvSpPr>
          <p:cNvPr id="12" name="Inhaltsplatzhalter 1"/>
          <p:cNvSpPr txBox="1">
            <a:spLocks/>
          </p:cNvSpPr>
          <p:nvPr/>
        </p:nvSpPr>
        <p:spPr>
          <a:xfrm>
            <a:off x="476250" y="4166558"/>
            <a:ext cx="8496300" cy="1992702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de-CH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845389" y="4166558"/>
            <a:ext cx="3545456" cy="181154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61950" indent="-361950">
              <a:spcBef>
                <a:spcPts val="500"/>
              </a:spcBef>
              <a:buClr>
                <a:schemeClr val="accent4"/>
              </a:buClr>
            </a:pPr>
            <a:r>
              <a:rPr lang="de-CH" sz="2400" b="1" dirty="0" smtClean="0">
                <a:solidFill>
                  <a:schemeClr val="tx1"/>
                </a:solidFill>
              </a:rPr>
              <a:t>Quaternion</a:t>
            </a:r>
          </a:p>
          <a:p>
            <a:pPr marL="361950" indent="-361950">
              <a:spcBef>
                <a:spcPts val="500"/>
              </a:spcBef>
              <a:buClr>
                <a:schemeClr val="accent4"/>
              </a:buClr>
            </a:pP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Singularities</a:t>
            </a:r>
            <a:endParaRPr lang="de-CH" dirty="0" smtClean="0"/>
          </a:p>
          <a:p>
            <a:pPr marL="361950" indent="-361950">
              <a:spcBef>
                <a:spcPts val="500"/>
              </a:spcBef>
              <a:buClr>
                <a:schemeClr val="accent4"/>
              </a:buClr>
            </a:pPr>
            <a:r>
              <a:rPr lang="de-CH" dirty="0" err="1" smtClean="0"/>
              <a:t>Constrained</a:t>
            </a:r>
            <a:endParaRPr lang="de-CH" dirty="0" smtClean="0"/>
          </a:p>
          <a:p>
            <a:pPr marL="361950" indent="-361950">
              <a:spcBef>
                <a:spcPts val="500"/>
              </a:spcBef>
              <a:buClr>
                <a:schemeClr val="accent4"/>
              </a:buClr>
            </a:pPr>
            <a:r>
              <a:rPr lang="de-CH" dirty="0" err="1" smtClean="0"/>
              <a:t>Quadratic</a:t>
            </a:r>
            <a:r>
              <a:rPr lang="de-CH" dirty="0" smtClean="0"/>
              <a:t> </a:t>
            </a:r>
            <a:r>
              <a:rPr lang="de-CH" dirty="0" smtClean="0"/>
              <a:t>model</a:t>
            </a:r>
            <a:endParaRPr lang="de-CH" dirty="0"/>
          </a:p>
        </p:txBody>
      </p:sp>
      <p:sp>
        <p:nvSpPr>
          <p:cNvPr id="15" name="Rechteck 14"/>
          <p:cNvSpPr/>
          <p:nvPr/>
        </p:nvSpPr>
        <p:spPr>
          <a:xfrm>
            <a:off x="4779034" y="4166557"/>
            <a:ext cx="3539830" cy="181154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61950" indent="-361950">
              <a:spcBef>
                <a:spcPts val="500"/>
              </a:spcBef>
              <a:buClr>
                <a:schemeClr val="accent4"/>
              </a:buClr>
            </a:pPr>
            <a:r>
              <a:rPr lang="de-CH" sz="2400" b="1" dirty="0" smtClean="0"/>
              <a:t>Gibbs-Rodriguez</a:t>
            </a:r>
            <a:endParaRPr lang="de-CH" sz="2400" b="1" dirty="0" smtClean="0"/>
          </a:p>
          <a:p>
            <a:pPr marL="361950" indent="-361950">
              <a:spcBef>
                <a:spcPts val="500"/>
              </a:spcBef>
              <a:buClr>
                <a:schemeClr val="accent4"/>
              </a:buClr>
            </a:pPr>
            <a:r>
              <a:rPr lang="de-CH" dirty="0" err="1" smtClean="0"/>
              <a:t>Singularity</a:t>
            </a:r>
            <a:r>
              <a:rPr lang="de-CH" dirty="0" smtClean="0"/>
              <a:t> </a:t>
            </a:r>
            <a:r>
              <a:rPr lang="de-CH" dirty="0" err="1" smtClean="0"/>
              <a:t>at</a:t>
            </a:r>
            <a:r>
              <a:rPr lang="de-CH" dirty="0" smtClean="0"/>
              <a:t> </a:t>
            </a:r>
            <a:endParaRPr lang="de-CH" dirty="0" smtClean="0"/>
          </a:p>
          <a:p>
            <a:pPr marL="361950" indent="-361950">
              <a:spcBef>
                <a:spcPts val="500"/>
              </a:spcBef>
              <a:buClr>
                <a:schemeClr val="accent4"/>
              </a:buClr>
            </a:pPr>
            <a:r>
              <a:rPr lang="de-CH" dirty="0" err="1" smtClean="0"/>
              <a:t>Unconstrained</a:t>
            </a:r>
            <a:endParaRPr lang="de-CH" dirty="0" smtClean="0"/>
          </a:p>
          <a:p>
            <a:pPr marL="361950" indent="-361950">
              <a:spcBef>
                <a:spcPts val="500"/>
              </a:spcBef>
              <a:buClr>
                <a:schemeClr val="accent4"/>
              </a:buClr>
            </a:pPr>
            <a:r>
              <a:rPr lang="de-CH" dirty="0" err="1" smtClean="0"/>
              <a:t>Nonlinear</a:t>
            </a:r>
            <a:r>
              <a:rPr lang="de-CH" dirty="0" smtClean="0"/>
              <a:t> model</a:t>
            </a:r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6892924" y="5536946"/>
          <a:ext cx="1381125" cy="280988"/>
        </p:xfrm>
        <a:graphic>
          <a:graphicData uri="http://schemas.openxmlformats.org/presentationml/2006/ole">
            <p:oleObj spid="_x0000_s1031" name="Formel" r:id="rId8" imgW="1002960" imgH="203040" progId="Equation.3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2870020" y="5346281"/>
          <a:ext cx="1520825" cy="631825"/>
        </p:xfrm>
        <a:graphic>
          <a:graphicData uri="http://schemas.openxmlformats.org/presentationml/2006/ole">
            <p:oleObj spid="_x0000_s1032" name="Formel" r:id="rId9" imgW="1104840" imgH="457200" progId="Equation.3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6275417" y="4834476"/>
          <a:ext cx="768350" cy="280988"/>
        </p:xfrm>
        <a:graphic>
          <a:graphicData uri="http://schemas.openxmlformats.org/presentationml/2006/ole">
            <p:oleObj spid="_x0000_s1033" name="Formel" r:id="rId10" imgW="558720" imgH="203040" progId="Equation.3">
              <p:embed/>
            </p:oleObj>
          </a:graphicData>
        </a:graphic>
      </p:graphicFrame>
      <p:sp>
        <p:nvSpPr>
          <p:cNvPr id="19" name="Rechteck 18"/>
          <p:cNvSpPr/>
          <p:nvPr/>
        </p:nvSpPr>
        <p:spPr>
          <a:xfrm>
            <a:off x="2870020" y="5346280"/>
            <a:ext cx="1520825" cy="631825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/>
          <p:cNvSpPr/>
          <p:nvPr/>
        </p:nvSpPr>
        <p:spPr>
          <a:xfrm>
            <a:off x="6798038" y="5346281"/>
            <a:ext cx="1520825" cy="631825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2157922" y="5115464"/>
          <a:ext cx="558800" cy="351886"/>
        </p:xfrm>
        <a:graphic>
          <a:graphicData uri="http://schemas.openxmlformats.org/presentationml/2006/ole">
            <p:oleObj spid="_x0000_s1034" name="Formel" r:id="rId11" imgW="406080" imgH="253800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19.04.2014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 </a:t>
            </a:r>
            <a:r>
              <a:rPr lang="de-CH" dirty="0" err="1" smtClean="0"/>
              <a:t>Formulation</a:t>
            </a:r>
            <a:endParaRPr lang="de-CH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845389" y="1685880"/>
            <a:ext cx="7473475" cy="1811549"/>
            <a:chOff x="845389" y="1685880"/>
            <a:chExt cx="7473475" cy="1811549"/>
          </a:xfrm>
        </p:grpSpPr>
        <p:sp>
          <p:nvSpPr>
            <p:cNvPr id="14" name="Rechteck 13"/>
            <p:cNvSpPr/>
            <p:nvPr/>
          </p:nvSpPr>
          <p:spPr>
            <a:xfrm>
              <a:off x="845389" y="1685881"/>
              <a:ext cx="3545456" cy="18115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61950" indent="-361950">
                <a:spcBef>
                  <a:spcPts val="500"/>
                </a:spcBef>
                <a:buClr>
                  <a:schemeClr val="accent4"/>
                </a:buClr>
              </a:pPr>
              <a:r>
                <a:rPr lang="de-CH" sz="2400" b="1" dirty="0" smtClean="0">
                  <a:solidFill>
                    <a:schemeClr val="tx1"/>
                  </a:solidFill>
                </a:rPr>
                <a:t>Quaternion</a:t>
              </a:r>
            </a:p>
            <a:p>
              <a:pPr marL="361950" indent="-361950">
                <a:spcBef>
                  <a:spcPts val="500"/>
                </a:spcBef>
                <a:buClr>
                  <a:schemeClr val="accent4"/>
                </a:buClr>
              </a:pPr>
              <a:r>
                <a:rPr lang="de-CH" dirty="0" err="1" smtClean="0"/>
                <a:t>No</a:t>
              </a:r>
              <a:r>
                <a:rPr lang="de-CH" dirty="0" smtClean="0"/>
                <a:t> </a:t>
              </a:r>
              <a:r>
                <a:rPr lang="de-CH" dirty="0" err="1" smtClean="0"/>
                <a:t>Singularities</a:t>
              </a:r>
              <a:endParaRPr lang="de-CH" dirty="0" smtClean="0"/>
            </a:p>
            <a:p>
              <a:pPr marL="361950" indent="-361950">
                <a:spcBef>
                  <a:spcPts val="500"/>
                </a:spcBef>
                <a:buClr>
                  <a:schemeClr val="accent4"/>
                </a:buClr>
              </a:pPr>
              <a:r>
                <a:rPr lang="de-CH" dirty="0" err="1" smtClean="0"/>
                <a:t>Constrained</a:t>
              </a:r>
              <a:endParaRPr lang="de-CH" dirty="0" smtClean="0"/>
            </a:p>
            <a:p>
              <a:pPr marL="361950" indent="-361950">
                <a:spcBef>
                  <a:spcPts val="500"/>
                </a:spcBef>
                <a:buClr>
                  <a:schemeClr val="accent4"/>
                </a:buClr>
              </a:pPr>
              <a:r>
                <a:rPr lang="de-CH" dirty="0" err="1" smtClean="0"/>
                <a:t>Quadratic</a:t>
              </a:r>
              <a:r>
                <a:rPr lang="de-CH" dirty="0" smtClean="0"/>
                <a:t> </a:t>
              </a:r>
              <a:r>
                <a:rPr lang="de-CH" dirty="0" smtClean="0"/>
                <a:t>model</a:t>
              </a:r>
              <a:endParaRPr lang="de-CH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4779034" y="1685880"/>
              <a:ext cx="3539830" cy="1811549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61950" indent="-361950">
                <a:spcBef>
                  <a:spcPts val="500"/>
                </a:spcBef>
                <a:buClr>
                  <a:schemeClr val="accent4"/>
                </a:buClr>
              </a:pPr>
              <a:r>
                <a:rPr lang="de-CH" sz="2400" b="1" dirty="0" smtClean="0"/>
                <a:t>Gibbs-Rodriguez</a:t>
              </a:r>
              <a:endParaRPr lang="de-CH" sz="2400" b="1" dirty="0" smtClean="0"/>
            </a:p>
            <a:p>
              <a:pPr marL="361950" indent="-361950">
                <a:spcBef>
                  <a:spcPts val="500"/>
                </a:spcBef>
                <a:buClr>
                  <a:schemeClr val="accent4"/>
                </a:buClr>
              </a:pPr>
              <a:r>
                <a:rPr lang="de-CH" dirty="0" err="1" smtClean="0"/>
                <a:t>Singularity</a:t>
              </a:r>
              <a:r>
                <a:rPr lang="de-CH" dirty="0" smtClean="0"/>
                <a:t> </a:t>
              </a:r>
              <a:r>
                <a:rPr lang="de-CH" dirty="0" err="1" smtClean="0"/>
                <a:t>at</a:t>
              </a:r>
              <a:r>
                <a:rPr lang="de-CH" dirty="0" smtClean="0"/>
                <a:t> </a:t>
              </a:r>
              <a:endParaRPr lang="de-CH" dirty="0" smtClean="0"/>
            </a:p>
            <a:p>
              <a:pPr marL="361950" indent="-361950">
                <a:spcBef>
                  <a:spcPts val="500"/>
                </a:spcBef>
                <a:buClr>
                  <a:schemeClr val="accent4"/>
                </a:buClr>
              </a:pPr>
              <a:r>
                <a:rPr lang="de-CH" dirty="0" err="1" smtClean="0"/>
                <a:t>Unconstrained</a:t>
              </a:r>
              <a:endParaRPr lang="de-CH" dirty="0" smtClean="0"/>
            </a:p>
            <a:p>
              <a:pPr marL="361950" indent="-361950">
                <a:spcBef>
                  <a:spcPts val="500"/>
                </a:spcBef>
                <a:buClr>
                  <a:schemeClr val="accent4"/>
                </a:buClr>
              </a:pPr>
              <a:r>
                <a:rPr lang="de-CH" dirty="0" err="1" smtClean="0"/>
                <a:t>Nonlinear</a:t>
              </a:r>
              <a:r>
                <a:rPr lang="de-CH" dirty="0" smtClean="0"/>
                <a:t> model</a:t>
              </a:r>
            </a:p>
          </p:txBody>
        </p:sp>
        <p:graphicFrame>
          <p:nvGraphicFramePr>
            <p:cNvPr id="1031" name="Object 7"/>
            <p:cNvGraphicFramePr>
              <a:graphicFrameLocks noChangeAspect="1"/>
            </p:cNvGraphicFramePr>
            <p:nvPr/>
          </p:nvGraphicFramePr>
          <p:xfrm>
            <a:off x="6892924" y="3056269"/>
            <a:ext cx="1381125" cy="280988"/>
          </p:xfrm>
          <a:graphic>
            <a:graphicData uri="http://schemas.openxmlformats.org/presentationml/2006/ole">
              <p:oleObj spid="_x0000_s2055" name="Formel" r:id="rId3" imgW="1002960" imgH="203040" progId="Equation.3">
                <p:embed/>
              </p:oleObj>
            </a:graphicData>
          </a:graphic>
        </p:graphicFrame>
        <p:graphicFrame>
          <p:nvGraphicFramePr>
            <p:cNvPr id="1032" name="Object 8"/>
            <p:cNvGraphicFramePr>
              <a:graphicFrameLocks noChangeAspect="1"/>
            </p:cNvGraphicFramePr>
            <p:nvPr/>
          </p:nvGraphicFramePr>
          <p:xfrm>
            <a:off x="2870020" y="2865604"/>
            <a:ext cx="1520825" cy="631825"/>
          </p:xfrm>
          <a:graphic>
            <a:graphicData uri="http://schemas.openxmlformats.org/presentationml/2006/ole">
              <p:oleObj spid="_x0000_s2056" name="Formel" r:id="rId4" imgW="1104840" imgH="457200" progId="Equation.3">
                <p:embed/>
              </p:oleObj>
            </a:graphicData>
          </a:graphic>
        </p:graphicFrame>
        <p:graphicFrame>
          <p:nvGraphicFramePr>
            <p:cNvPr id="1033" name="Object 9"/>
            <p:cNvGraphicFramePr>
              <a:graphicFrameLocks noChangeAspect="1"/>
            </p:cNvGraphicFramePr>
            <p:nvPr/>
          </p:nvGraphicFramePr>
          <p:xfrm>
            <a:off x="6275417" y="2353799"/>
            <a:ext cx="768350" cy="280988"/>
          </p:xfrm>
          <a:graphic>
            <a:graphicData uri="http://schemas.openxmlformats.org/presentationml/2006/ole">
              <p:oleObj spid="_x0000_s2057" name="Formel" r:id="rId5" imgW="558720" imgH="203040" progId="Equation.3">
                <p:embed/>
              </p:oleObj>
            </a:graphicData>
          </a:graphic>
        </p:graphicFrame>
        <p:sp>
          <p:nvSpPr>
            <p:cNvPr id="19" name="Rechteck 18"/>
            <p:cNvSpPr/>
            <p:nvPr/>
          </p:nvSpPr>
          <p:spPr>
            <a:xfrm>
              <a:off x="2870020" y="2865603"/>
              <a:ext cx="1520825" cy="631825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6798038" y="2865604"/>
              <a:ext cx="1520825" cy="631825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aphicFrame>
          <p:nvGraphicFramePr>
            <p:cNvPr id="1034" name="Object 10"/>
            <p:cNvGraphicFramePr>
              <a:graphicFrameLocks noChangeAspect="1"/>
            </p:cNvGraphicFramePr>
            <p:nvPr/>
          </p:nvGraphicFramePr>
          <p:xfrm>
            <a:off x="2157922" y="2634787"/>
            <a:ext cx="558800" cy="351886"/>
          </p:xfrm>
          <a:graphic>
            <a:graphicData uri="http://schemas.openxmlformats.org/presentationml/2006/ole">
              <p:oleObj spid="_x0000_s2058" name="Formel" r:id="rId6" imgW="406080" imgH="253800" progId="Equation.3">
                <p:embed/>
              </p:oleObj>
            </a:graphicData>
          </a:graphic>
        </p:graphicFrame>
      </p:grpSp>
      <p:pic>
        <p:nvPicPr>
          <p:cNvPr id="2059" name="Picture 11" descr="C:\Users\Matthias\Desktop\residual_contour_quaternions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5389" y="3578388"/>
            <a:ext cx="3170769" cy="2373838"/>
          </a:xfrm>
          <a:prstGeom prst="rect">
            <a:avLst/>
          </a:prstGeom>
          <a:noFill/>
        </p:spPr>
      </p:pic>
      <p:pic>
        <p:nvPicPr>
          <p:cNvPr id="2060" name="Picture 12" descr="C:\Users\Matthias\Desktop\residual_contou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48451" y="3635956"/>
            <a:ext cx="3370413" cy="252330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Video?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19.04.2014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Example</a:t>
            </a:r>
            <a:endParaRPr lang="de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Inputs </a:t>
            </a:r>
            <a:r>
              <a:rPr lang="de-CH" dirty="0" err="1" smtClean="0"/>
              <a:t>bla</a:t>
            </a:r>
            <a:r>
              <a:rPr lang="de-CH" dirty="0" smtClean="0"/>
              <a:t> </a:t>
            </a:r>
            <a:r>
              <a:rPr lang="de-CH" dirty="0" err="1" smtClean="0"/>
              <a:t>bla</a:t>
            </a:r>
            <a:r>
              <a:rPr lang="de-CH" dirty="0" smtClean="0"/>
              <a:t> …</a:t>
            </a:r>
          </a:p>
          <a:p>
            <a:r>
              <a:rPr lang="de-CH" dirty="0" smtClean="0"/>
              <a:t>Text </a:t>
            </a:r>
            <a:r>
              <a:rPr lang="de-CH" dirty="0" err="1" smtClean="0"/>
              <a:t>Cases</a:t>
            </a:r>
            <a:r>
              <a:rPr lang="de-CH" dirty="0" smtClean="0"/>
              <a:t> …</a:t>
            </a:r>
          </a:p>
          <a:p>
            <a:r>
              <a:rPr lang="de-CH" dirty="0" err="1" smtClean="0"/>
              <a:t>Estimate</a:t>
            </a:r>
            <a:r>
              <a:rPr lang="de-CH" dirty="0" smtClean="0"/>
              <a:t> </a:t>
            </a:r>
            <a:r>
              <a:rPr lang="de-CH" dirty="0" err="1" smtClean="0"/>
              <a:t>Accuracy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Result</a:t>
            </a:r>
            <a:r>
              <a:rPr lang="de-CH" dirty="0" smtClean="0"/>
              <a:t> ...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19.04.2014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Outlook</a:t>
            </a:r>
            <a:endParaRPr lang="de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4zu3_ETH8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eth_praesentation_4zu3_ETH8.potx</Template>
  <TotalTime>0</TotalTime>
  <Words>107</Words>
  <Application>Microsoft Macintosh PowerPoint</Application>
  <PresentationFormat>Bildschirmpräsentation 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eth_praesentation_4zu3_ETH8</vt:lpstr>
      <vt:lpstr>Microsoft Formel-Editor 3.0</vt:lpstr>
      <vt:lpstr>Estimation of Actuation Configuration for a Multi-Actuated Blimp</vt:lpstr>
      <vt:lpstr>Context / General Description</vt:lpstr>
      <vt:lpstr>Problem Formulation</vt:lpstr>
      <vt:lpstr>Problem Formulation</vt:lpstr>
      <vt:lpstr>Example</vt:lpstr>
      <vt:lpstr>Outlook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Folienmaster ETH Zürich</dc:title>
  <dc:creator>Andrea Lingk</dc:creator>
  <cp:lastModifiedBy>Matthias Krebs</cp:lastModifiedBy>
  <cp:revision>73</cp:revision>
  <cp:lastPrinted>2013-06-08T11:22:51Z</cp:lastPrinted>
  <dcterms:created xsi:type="dcterms:W3CDTF">2013-05-24T16:23:39Z</dcterms:created>
  <dcterms:modified xsi:type="dcterms:W3CDTF">2014-04-19T10:12:57Z</dcterms:modified>
</cp:coreProperties>
</file>