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9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3" r:id="rId10"/>
    <p:sldId id="271" r:id="rId11"/>
    <p:sldId id="272" r:id="rId12"/>
    <p:sldId id="258" r:id="rId13"/>
    <p:sldId id="260" r:id="rId14"/>
    <p:sldId id="261" r:id="rId15"/>
    <p:sldId id="262" r:id="rId16"/>
    <p:sldId id="263" r:id="rId17"/>
  </p:sldIdLst>
  <p:sldSz cx="9144000" cy="6858000" type="screen4x3"/>
  <p:notesSz cx="6451600" cy="93218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07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5620"/>
    <p:restoredTop sz="80466" autoAdjust="0"/>
  </p:normalViewPr>
  <p:slideViewPr>
    <p:cSldViewPr snapToGrid="0" snapToObjects="1">
      <p:cViewPr varScale="1">
        <p:scale>
          <a:sx n="58" d="100"/>
          <a:sy n="58" d="100"/>
        </p:scale>
        <p:origin x="-1446" y="-84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74"/>
        <p:guide pos="204"/>
        <p:guide pos="555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1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Relationship Id="rId9" Type="http://schemas.openxmlformats.org/officeDocument/2006/relationships/image" Target="../media/image3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795693" cy="466090"/>
          </a:xfrm>
          <a:prstGeom prst="rect">
            <a:avLst/>
          </a:prstGeom>
        </p:spPr>
        <p:txBody>
          <a:bodyPr vert="horz" lIns="90116" tIns="45058" rIns="90116" bIns="45058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654415" y="2"/>
            <a:ext cx="2795693" cy="466090"/>
          </a:xfrm>
          <a:prstGeom prst="rect">
            <a:avLst/>
          </a:prstGeom>
        </p:spPr>
        <p:txBody>
          <a:bodyPr vert="horz" lIns="90116" tIns="45058" rIns="90116" bIns="45058" rtlCol="0"/>
          <a:lstStyle>
            <a:lvl1pPr algn="r">
              <a:defRPr sz="1200"/>
            </a:lvl1pPr>
          </a:lstStyle>
          <a:p>
            <a:fld id="{BCDB334D-D17F-49C4-91DD-37BB7E818209}" type="datetimeFigureOut">
              <a:rPr lang="de-CH" smtClean="0"/>
              <a:pPr/>
              <a:t>21.04.2014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00088"/>
            <a:ext cx="4657725" cy="34940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116" tIns="45058" rIns="90116" bIns="45058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45161" y="4427856"/>
            <a:ext cx="5161280" cy="4194810"/>
          </a:xfrm>
          <a:prstGeom prst="rect">
            <a:avLst/>
          </a:prstGeom>
        </p:spPr>
        <p:txBody>
          <a:bodyPr vert="horz" lIns="90116" tIns="45058" rIns="90116" bIns="45058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8854094"/>
            <a:ext cx="2795693" cy="466090"/>
          </a:xfrm>
          <a:prstGeom prst="rect">
            <a:avLst/>
          </a:prstGeom>
        </p:spPr>
        <p:txBody>
          <a:bodyPr vert="horz" lIns="90116" tIns="45058" rIns="90116" bIns="45058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654415" y="8854094"/>
            <a:ext cx="2795693" cy="466090"/>
          </a:xfrm>
          <a:prstGeom prst="rect">
            <a:avLst/>
          </a:prstGeom>
        </p:spPr>
        <p:txBody>
          <a:bodyPr vert="horz" lIns="90116" tIns="45058" rIns="90116" bIns="45058" rtlCol="0" anchor="b"/>
          <a:lstStyle>
            <a:lvl1pPr algn="r">
              <a:defRPr sz="1200"/>
            </a:lvl1pPr>
          </a:lstStyle>
          <a:p>
            <a:fld id="{A51C0C35-A9A2-4EFD-9BAF-1E52E29E03D1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Position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motors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essential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control</a:t>
            </a:r>
            <a:r>
              <a:rPr lang="de-CH" dirty="0" smtClean="0"/>
              <a:t>, but </a:t>
            </a:r>
            <a:r>
              <a:rPr lang="de-CH" dirty="0" err="1" smtClean="0"/>
              <a:t>uncertain</a:t>
            </a:r>
            <a:r>
              <a:rPr lang="de-CH" dirty="0" smtClean="0"/>
              <a:t> / </a:t>
            </a:r>
            <a:r>
              <a:rPr lang="de-CH" dirty="0" err="1" smtClean="0"/>
              <a:t>unknown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2</a:t>
            </a:fld>
            <a:endParaRPr lang="de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/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4</a:t>
            </a:fld>
            <a:endParaRPr lang="de-C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optimize the model with respect to the actuation configuration we need to make the model dependent on the actuation configuration.</a:t>
            </a:r>
            <a:endParaRPr lang="en-US" b="0" dirty="0" smtClean="0"/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a spherical blimp the configuration of an actuator is described with a position on the hull surface and a rotation which tells us in which direction the x axis of the actuator is pointing.</a:t>
            </a:r>
            <a:endParaRPr lang="en-US" b="0" dirty="0" smtClean="0"/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turns out that this actuator configuration can be expressed with a rotation against the blimps center.</a:t>
            </a:r>
            <a:endParaRPr lang="en-US" b="0" dirty="0" smtClean="0"/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rotations there are a few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parameterisations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each of them having advantages and disadvantages. This basically boils down to one trade-off: either you use minimal representation of a rotation and you have to deal with singularities or you use a non-minimal representation and you have to deal with constraints on these parameters.</a:t>
            </a:r>
            <a:endParaRPr lang="en-US" b="0" dirty="0" smtClean="0"/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decided to use one parameterization which is minimal in the number of parameters and one which does not have the issue of singularities.</a:t>
            </a:r>
            <a:endParaRPr lang="en-US" b="0" dirty="0" smtClean="0"/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choose the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gibbs-rodriguez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quaternion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parameterisation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because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gibbs-rodriguez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 minimal parameters</a:t>
            </a:r>
            <a:endParaRPr lang="en-US" b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5</a:t>
            </a:fld>
            <a:endParaRPr lang="de-CH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results based on simulator data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6</a:t>
            </a:fld>
            <a:endParaRPr lang="de-CH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results based on simulator data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10</a:t>
            </a:fld>
            <a:endParaRPr lang="de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8496300" cy="1673412"/>
          </a:xfrm>
          <a:solidFill>
            <a:schemeClr val="accent4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4FBE-0522-49A2-A01E-13F521B4C0B7}" type="datetime1">
              <a:rPr lang="de-DE" smtClean="0"/>
              <a:pPr/>
              <a:t>21.04.2014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Matthias Krebs, Simon Laube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528" t="19025" r="112" b="21320"/>
          <a:stretch/>
        </p:blipFill>
        <p:spPr>
          <a:xfrm>
            <a:off x="323850" y="620713"/>
            <a:ext cx="8496300" cy="280828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8496300" cy="1152128"/>
          </a:xfrm>
          <a:solidFill>
            <a:schemeClr val="accent4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apitelauftak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5616575"/>
          </a:xfrm>
          <a:solidFill>
            <a:schemeClr val="tx1"/>
          </a:solidFill>
        </p:spPr>
        <p:txBody>
          <a:bodyPr lIns="144000" tIns="450000" bIns="0" anchor="t" anchorCtr="0"/>
          <a:lstStyle>
            <a:lvl1pPr>
              <a:lnSpc>
                <a:spcPct val="113000"/>
              </a:lnSpc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6098-E9E1-42B4-9C80-2F52B9453439}" type="datetime1">
              <a:rPr lang="de-DE" smtClean="0"/>
              <a:pPr/>
              <a:t>21.04.2014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Matthias Krebs, Simon Laube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74804412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solidFill>
            <a:schemeClr val="accent4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solidFill>
            <a:schemeClr val="accent4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pPr/>
              <a:t>21.04.2014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Matthias Krebs, Simon Laube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 lang="de-CH" dirty="0"/>
          </a:p>
        </p:txBody>
      </p:sp>
    </p:spTree>
    <p:extLst>
      <p:ext uri="{BB962C8B-B14F-4D97-AF65-F5344CB8AC3E}">
        <p14:creationId xmlns=""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pPr/>
              <a:t>21.04.2014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Matthias Krebs, Simon Laube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 lang="de-CH" dirty="0"/>
          </a:p>
        </p:txBody>
      </p:sp>
    </p:spTree>
    <p:extLst>
      <p:ext uri="{BB962C8B-B14F-4D97-AF65-F5344CB8AC3E}">
        <p14:creationId xmlns="" xmlns:p14="http://schemas.microsoft.com/office/powerpoint/2010/main" val="149029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de-DE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4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1063254"/>
            <a:ext cx="8496299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x-none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980723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2024064"/>
            <a:ext cx="8496300" cy="4210046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pPr/>
              <a:t>21.04.2014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Matthias Krebs, Simon Laube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x-none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628A-2A40-4B37-B167-309C0EBB4BBF}" type="datetime1">
              <a:rPr lang="de-DE" smtClean="0"/>
              <a:pPr/>
              <a:t>21.04.2014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Matthias Krebs, Simon Laube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x-none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1E89-2EE0-4320-B5A2-F15E505D5862}" type="datetime1">
              <a:rPr lang="de-DE" smtClean="0"/>
              <a:pPr/>
              <a:t>21.04.2014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Matthias Krebs, Simon Laube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60B62-60FD-48EF-B2F4-6E7265AD3459}" type="datetime1">
              <a:rPr lang="de-DE" smtClean="0"/>
              <a:pPr/>
              <a:t>21.04.2014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Matthias Krebs, Simon Laube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 lang="de-CH" dirty="0"/>
          </a:p>
        </p:txBody>
      </p:sp>
    </p:spTree>
    <p:extLst>
      <p:ext uri="{BB962C8B-B14F-4D97-AF65-F5344CB8AC3E}">
        <p14:creationId xmlns="" xmlns:p14="http://schemas.microsoft.com/office/powerpoint/2010/main" val="1353896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uftak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91D9-FBFE-4ACC-A99A-BC74A6E03CC5}" type="datetime1">
              <a:rPr lang="de-DE" smtClean="0"/>
              <a:pPr/>
              <a:t>21.04.2014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Matthias Krebs, Simon Laube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323850" y="1565138"/>
            <a:ext cx="8496300" cy="4672150"/>
          </a:xfrm>
          <a:solidFill>
            <a:schemeClr val="tx1"/>
          </a:solidFill>
        </p:spPr>
        <p:txBody>
          <a:bodyPr lIns="144000" tIns="450000"/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Inhalt und Hintergrundfarbe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972000"/>
          </a:xfrm>
          <a:solidFill>
            <a:schemeClr val="tx1"/>
          </a:solidFill>
        </p:spPr>
        <p:txBody>
          <a:bodyPr lIns="140400"/>
          <a:lstStyle>
            <a:lvl1pPr>
              <a:lnSpc>
                <a:spcPct val="100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2629627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4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BD23B19E-8C35-419D-B8B2-87612A89E43F}" type="datetime1">
              <a:rPr lang="de-DE" smtClean="0"/>
              <a:pPr/>
              <a:t>21.04.2014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Matthias Krebs, Simon Laube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188537" y="6308725"/>
            <a:ext cx="3383463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 err="1" smtClean="0"/>
              <a:t>Autonomous</a:t>
            </a:r>
            <a:r>
              <a:rPr lang="de-CH" sz="800" b="1" baseline="0" dirty="0" smtClean="0"/>
              <a:t> Systems Lab</a:t>
            </a:r>
            <a:endParaRPr lang="de-CH" sz="800" dirty="0"/>
          </a:p>
        </p:txBody>
      </p:sp>
      <p:pic>
        <p:nvPicPr>
          <p:cNvPr id="8" name="Picture 7" descr="asl_logo.pd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74" y="6351644"/>
            <a:ext cx="785197" cy="3605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4" r:id="rId9"/>
    <p:sldLayoutId id="2147483663" r:id="rId10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4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4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4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4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7.bin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6.bin"/><Relationship Id="rId9" Type="http://schemas.openxmlformats.org/officeDocument/2006/relationships/oleObject" Target="../embeddings/oleObject1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oleObject" Target="../embeddings/oleObject14.bin"/><Relationship Id="rId7" Type="http://schemas.openxmlformats.org/officeDocument/2006/relationships/image" Target="../media/image38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Semester Thesis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pPr/>
              <a:t>21.04.2014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Krebs, Simon Laube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Estimation of Actuation Configuration for a Multi-Actuated Blimp</a:t>
            </a:r>
            <a:endParaRPr lang="de-CH" dirty="0"/>
          </a:p>
        </p:txBody>
      </p:sp>
      <p:sp>
        <p:nvSpPr>
          <p:cNvPr id="10" name="Untertitel 1"/>
          <p:cNvSpPr txBox="1">
            <a:spLocks/>
          </p:cNvSpPr>
          <p:nvPr/>
        </p:nvSpPr>
        <p:spPr>
          <a:xfrm>
            <a:off x="323850" y="5103626"/>
            <a:ext cx="8496300" cy="832940"/>
          </a:xfrm>
          <a:prstGeom prst="rect">
            <a:avLst/>
          </a:prstGeom>
          <a:noFill/>
          <a:ln>
            <a:noFill/>
          </a:ln>
        </p:spPr>
        <p:txBody>
          <a:bodyPr vert="horz" lIns="144000" tIns="108000" rIns="14400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Students</a:t>
            </a:r>
            <a:r>
              <a:rPr kumimoji="0" lang="de-CH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	Matthias</a:t>
            </a:r>
            <a:r>
              <a:rPr kumimoji="0" lang="de-CH" sz="18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Krebs		</a:t>
            </a:r>
            <a:r>
              <a:rPr kumimoji="0" lang="de-CH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Advisors</a:t>
            </a:r>
            <a:r>
              <a:rPr kumimoji="0" lang="de-CH" sz="18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	Kostas Alexis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Tx/>
              <a:buFont typeface="Wingdings" pitchFamily="2" charset="2"/>
              <a:buNone/>
              <a:tabLst/>
              <a:defRPr/>
            </a:pPr>
            <a:r>
              <a:rPr lang="de-CH" baseline="0" dirty="0" smtClean="0">
                <a:solidFill>
                  <a:schemeClr val="bg1"/>
                </a:solidFill>
              </a:rPr>
              <a:t>		Simon</a:t>
            </a:r>
            <a:r>
              <a:rPr lang="de-CH" dirty="0" smtClean="0">
                <a:solidFill>
                  <a:schemeClr val="bg1"/>
                </a:solidFill>
              </a:rPr>
              <a:t> Laube				Markus Achtelik</a:t>
            </a:r>
            <a:endParaRPr kumimoji="0" lang="de-CH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Tx/>
              <a:buFont typeface="Wingdings" pitchFamily="2" charset="2"/>
              <a:buNone/>
              <a:tabLst/>
              <a:defRPr/>
            </a:pPr>
            <a:endParaRPr kumimoji="0" lang="de-CH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Gibbs-Rodriguez Parameters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pPr/>
              <a:t>21.04.2014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Matthias Krebs, Simon Laube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Current</a:t>
            </a:r>
            <a:r>
              <a:rPr lang="de-CH" dirty="0" smtClean="0"/>
              <a:t> </a:t>
            </a:r>
            <a:r>
              <a:rPr lang="de-CH" dirty="0" err="1" smtClean="0"/>
              <a:t>Results</a:t>
            </a:r>
            <a:endParaRPr lang="de-CH" dirty="0"/>
          </a:p>
        </p:txBody>
      </p:sp>
      <p:pic>
        <p:nvPicPr>
          <p:cNvPr id="24578" name="Picture 2" descr="C:\Users\Matthias\Documents\GitHub\AU_estimator_doc\02_Presentation\0201_Intermediate\drawings\optimization_rodriguez_N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7738" y="2286353"/>
            <a:ext cx="3208613" cy="2919114"/>
          </a:xfrm>
          <a:prstGeom prst="rect">
            <a:avLst/>
          </a:prstGeom>
          <a:noFill/>
        </p:spPr>
      </p:pic>
      <p:pic>
        <p:nvPicPr>
          <p:cNvPr id="24579" name="Picture 3" descr="C:\Users\Matthias\Documents\GitHub\AU_estimator_doc\02_Presentation\0201_Intermediate\drawings\contour_rodriguez_N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5685" y="2586528"/>
            <a:ext cx="3956315" cy="2961947"/>
          </a:xfrm>
          <a:prstGeom prst="rect">
            <a:avLst/>
          </a:prstGeom>
          <a:noFill/>
        </p:spPr>
      </p:pic>
      <p:cxnSp>
        <p:nvCxnSpPr>
          <p:cNvPr id="10" name="Gerade Verbindung mit Pfeil 9"/>
          <p:cNvCxnSpPr/>
          <p:nvPr/>
        </p:nvCxnSpPr>
        <p:spPr>
          <a:xfrm rot="5400000" flipH="1" flipV="1">
            <a:off x="5760874" y="4691665"/>
            <a:ext cx="759590" cy="26801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rot="5400000" flipH="1" flipV="1">
            <a:off x="4975553" y="4186291"/>
            <a:ext cx="1993566" cy="8569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5754414" y="520546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init</a:t>
            </a:r>
            <a:r>
              <a:rPr lang="de-CH" dirty="0" smtClean="0"/>
              <a:t> </a:t>
            </a:r>
            <a:r>
              <a:rPr lang="de-CH" dirty="0" err="1" smtClean="0"/>
              <a:t>position</a:t>
            </a:r>
            <a:endParaRPr lang="de-CH" dirty="0"/>
          </a:p>
        </p:txBody>
      </p:sp>
      <p:sp>
        <p:nvSpPr>
          <p:cNvPr id="16" name="Textfeld 15"/>
          <p:cNvSpPr txBox="1"/>
          <p:nvPr/>
        </p:nvSpPr>
        <p:spPr>
          <a:xfrm>
            <a:off x="5254110" y="5653629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true</a:t>
            </a:r>
            <a:r>
              <a:rPr lang="de-CH" dirty="0" smtClean="0"/>
              <a:t> </a:t>
            </a:r>
            <a:r>
              <a:rPr lang="de-CH" dirty="0" err="1" smtClean="0"/>
              <a:t>position</a:t>
            </a:r>
            <a:endParaRPr lang="de-CH" dirty="0"/>
          </a:p>
        </p:txBody>
      </p:sp>
      <p:sp>
        <p:nvSpPr>
          <p:cNvPr id="20" name="Textfeld 19"/>
          <p:cNvSpPr txBox="1"/>
          <p:nvPr/>
        </p:nvSpPr>
        <p:spPr>
          <a:xfrm>
            <a:off x="1119352" y="5548475"/>
            <a:ext cx="2425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 smtClean="0"/>
              <a:t>Residual </a:t>
            </a:r>
            <a:r>
              <a:rPr lang="de-CH" sz="1200" dirty="0" err="1" smtClean="0"/>
              <a:t>plot</a:t>
            </a:r>
            <a:r>
              <a:rPr lang="de-CH" sz="1200" dirty="0" smtClean="0"/>
              <a:t> in </a:t>
            </a:r>
            <a:r>
              <a:rPr lang="de-CH" sz="1200" dirty="0" err="1" smtClean="0"/>
              <a:t>parameter</a:t>
            </a:r>
            <a:r>
              <a:rPr lang="de-CH" sz="1200" dirty="0" smtClean="0"/>
              <a:t> </a:t>
            </a:r>
            <a:r>
              <a:rPr lang="de-CH" sz="1200" dirty="0" err="1" smtClean="0"/>
              <a:t>space</a:t>
            </a:r>
            <a:endParaRPr lang="de-CH" sz="1200" dirty="0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3" descr="C:\Users\Matthias\Documents\GitHub\AU_estimator_doc\02_Presentation\0201_Intermediate\drawings\contour_quaternions_N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9129" y="2412124"/>
            <a:ext cx="4102839" cy="3241505"/>
          </a:xfrm>
          <a:prstGeom prst="rect">
            <a:avLst/>
          </a:prstGeom>
          <a:noFill/>
        </p:spPr>
      </p:pic>
      <p:pic>
        <p:nvPicPr>
          <p:cNvPr id="25602" name="Picture 2" descr="C:\Users\Matthias\Documents\GitHub\AU_estimator_doc\02_Presentation\0201_Intermediate\drawings\optimization_quaternions_N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30274" y="907002"/>
            <a:ext cx="7668354" cy="5756931"/>
          </a:xfrm>
          <a:prstGeom prst="rect">
            <a:avLst/>
          </a:prstGeom>
          <a:noFill/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Quaternion Parameters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pPr/>
              <a:t>21.04.2014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Matthias Krebs, Simon Laube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Current</a:t>
            </a:r>
            <a:r>
              <a:rPr lang="de-CH" dirty="0" smtClean="0"/>
              <a:t> </a:t>
            </a:r>
            <a:r>
              <a:rPr lang="de-CH" dirty="0" err="1" smtClean="0"/>
              <a:t>Results</a:t>
            </a:r>
            <a:endParaRPr lang="de-CH" dirty="0"/>
          </a:p>
        </p:txBody>
      </p:sp>
      <p:cxnSp>
        <p:nvCxnSpPr>
          <p:cNvPr id="10" name="Gerade Verbindung mit Pfeil 9"/>
          <p:cNvCxnSpPr/>
          <p:nvPr/>
        </p:nvCxnSpPr>
        <p:spPr>
          <a:xfrm rot="5400000" flipH="1" flipV="1">
            <a:off x="5431719" y="4369752"/>
            <a:ext cx="1367119" cy="30431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rot="5400000" flipH="1" flipV="1">
            <a:off x="4360615" y="4108129"/>
            <a:ext cx="2742218" cy="4627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5754414" y="520546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init</a:t>
            </a:r>
            <a:r>
              <a:rPr lang="de-CH" dirty="0" smtClean="0"/>
              <a:t> </a:t>
            </a:r>
            <a:r>
              <a:rPr lang="de-CH" dirty="0" err="1" smtClean="0"/>
              <a:t>position</a:t>
            </a:r>
            <a:endParaRPr lang="de-CH" dirty="0"/>
          </a:p>
        </p:txBody>
      </p:sp>
      <p:sp>
        <p:nvSpPr>
          <p:cNvPr id="16" name="Textfeld 15"/>
          <p:cNvSpPr txBox="1"/>
          <p:nvPr/>
        </p:nvSpPr>
        <p:spPr>
          <a:xfrm>
            <a:off x="5254110" y="5653629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true</a:t>
            </a:r>
            <a:r>
              <a:rPr lang="de-CH" dirty="0" smtClean="0"/>
              <a:t> </a:t>
            </a:r>
            <a:r>
              <a:rPr lang="de-CH" dirty="0" err="1" smtClean="0"/>
              <a:t>position</a:t>
            </a:r>
            <a:endParaRPr lang="de-CH" dirty="0"/>
          </a:p>
        </p:txBody>
      </p:sp>
      <p:sp>
        <p:nvSpPr>
          <p:cNvPr id="13" name="Textfeld 12"/>
          <p:cNvSpPr txBox="1"/>
          <p:nvPr/>
        </p:nvSpPr>
        <p:spPr>
          <a:xfrm>
            <a:off x="1119352" y="5548475"/>
            <a:ext cx="2425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 smtClean="0"/>
              <a:t>Residual </a:t>
            </a:r>
            <a:r>
              <a:rPr lang="de-CH" sz="1200" dirty="0" err="1" smtClean="0"/>
              <a:t>plot</a:t>
            </a:r>
            <a:r>
              <a:rPr lang="de-CH" sz="1200" dirty="0" smtClean="0"/>
              <a:t> in </a:t>
            </a:r>
            <a:r>
              <a:rPr lang="de-CH" sz="1200" dirty="0" err="1" smtClean="0"/>
              <a:t>parameter</a:t>
            </a:r>
            <a:r>
              <a:rPr lang="de-CH" sz="1200" dirty="0" smtClean="0"/>
              <a:t> </a:t>
            </a:r>
            <a:r>
              <a:rPr lang="de-CH" sz="1200" dirty="0" err="1" smtClean="0"/>
              <a:t>space</a:t>
            </a:r>
            <a:endParaRPr lang="de-CH" sz="1200" dirty="0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Control</a:t>
            </a:r>
            <a:r>
              <a:rPr lang="de-CH" dirty="0" smtClean="0"/>
              <a:t> </a:t>
            </a:r>
            <a:r>
              <a:rPr lang="de-CH" dirty="0" err="1" smtClean="0"/>
              <a:t>depends</a:t>
            </a:r>
            <a:r>
              <a:rPr lang="de-CH" dirty="0" smtClean="0"/>
              <a:t> on </a:t>
            </a:r>
            <a:r>
              <a:rPr lang="de-CH" dirty="0" err="1" smtClean="0"/>
              <a:t>simplified</a:t>
            </a:r>
            <a:r>
              <a:rPr lang="de-CH" dirty="0" smtClean="0"/>
              <a:t> model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blimp</a:t>
            </a:r>
            <a:endParaRPr lang="de-CH" dirty="0"/>
          </a:p>
          <a:p>
            <a:pPr lvl="1"/>
            <a:r>
              <a:rPr lang="de-CH" dirty="0" smtClean="0"/>
              <a:t>Fit </a:t>
            </a:r>
            <a:r>
              <a:rPr lang="de-CH" dirty="0" err="1" smtClean="0"/>
              <a:t>paramteres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simplified</a:t>
            </a:r>
            <a:r>
              <a:rPr lang="de-CH" dirty="0" smtClean="0"/>
              <a:t> model s.t. </a:t>
            </a:r>
            <a:r>
              <a:rPr lang="de-CH" dirty="0" err="1" smtClean="0"/>
              <a:t>it</a:t>
            </a:r>
            <a:r>
              <a:rPr lang="de-CH" dirty="0" smtClean="0"/>
              <a:t> </a:t>
            </a:r>
            <a:r>
              <a:rPr lang="de-CH" dirty="0" err="1" smtClean="0"/>
              <a:t>best</a:t>
            </a:r>
            <a:r>
              <a:rPr lang="de-CH" dirty="0" smtClean="0"/>
              <a:t> </a:t>
            </a:r>
            <a:r>
              <a:rPr lang="de-CH" dirty="0" err="1" smtClean="0"/>
              <a:t>fits</a:t>
            </a:r>
            <a:r>
              <a:rPr lang="de-CH" dirty="0" smtClean="0"/>
              <a:t> real </a:t>
            </a:r>
            <a:r>
              <a:rPr lang="de-CH" dirty="0" err="1" smtClean="0"/>
              <a:t>system</a:t>
            </a:r>
            <a:endParaRPr lang="de-CH" dirty="0" smtClean="0"/>
          </a:p>
          <a:p>
            <a:pPr lvl="1"/>
            <a:endParaRPr lang="de-CH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pPr/>
              <a:t>21.04.2014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Krebs, Simon Laube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Context</a:t>
            </a:r>
            <a:r>
              <a:rPr lang="de-CH" dirty="0" smtClean="0"/>
              <a:t> / General Description</a:t>
            </a:r>
            <a:endParaRPr lang="de-CH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23850" y="2024064"/>
            <a:ext cx="8496300" cy="2142494"/>
          </a:xfrm>
        </p:spPr>
        <p:txBody>
          <a:bodyPr/>
          <a:lstStyle/>
          <a:p>
            <a:r>
              <a:rPr lang="de-CH" dirty="0" err="1" smtClean="0"/>
              <a:t>Nonlinear</a:t>
            </a:r>
            <a:r>
              <a:rPr lang="de-CH" dirty="0" smtClean="0"/>
              <a:t> Least </a:t>
            </a:r>
            <a:r>
              <a:rPr lang="de-CH" dirty="0" err="1" smtClean="0"/>
              <a:t>Squares</a:t>
            </a:r>
            <a:r>
              <a:rPr lang="de-CH" dirty="0" smtClean="0"/>
              <a:t> </a:t>
            </a:r>
            <a:r>
              <a:rPr lang="de-CH" dirty="0" err="1" smtClean="0"/>
              <a:t>Optimization</a:t>
            </a:r>
            <a:endParaRPr lang="de-CH" dirty="0" smtClean="0"/>
          </a:p>
          <a:p>
            <a:pPr lvl="1"/>
            <a:r>
              <a:rPr lang="de-CH" dirty="0" smtClean="0"/>
              <a:t> </a:t>
            </a:r>
            <a:br>
              <a:rPr lang="de-CH" dirty="0" smtClean="0"/>
            </a:br>
            <a:r>
              <a:rPr lang="de-CH" dirty="0" smtClean="0"/>
              <a:t> </a:t>
            </a:r>
            <a:br>
              <a:rPr lang="de-CH" dirty="0" smtClean="0"/>
            </a:br>
            <a:r>
              <a:rPr lang="de-CH" dirty="0" smtClean="0"/>
              <a:t>   : Angular </a:t>
            </a:r>
            <a:r>
              <a:rPr lang="de-CH" dirty="0" err="1" smtClean="0"/>
              <a:t>acceleration</a:t>
            </a:r>
            <a:r>
              <a:rPr lang="de-CH" dirty="0" smtClean="0"/>
              <a:t> </a:t>
            </a:r>
            <a:r>
              <a:rPr lang="de-CH" dirty="0" err="1" smtClean="0"/>
              <a:t>from</a:t>
            </a:r>
            <a:r>
              <a:rPr lang="de-CH" dirty="0" smtClean="0"/>
              <a:t> </a:t>
            </a:r>
            <a:r>
              <a:rPr lang="de-CH" dirty="0" err="1" smtClean="0"/>
              <a:t>gyro</a:t>
            </a:r>
            <a:r>
              <a:rPr lang="de-CH" dirty="0" smtClean="0"/>
              <a:t> </a:t>
            </a:r>
            <a:r>
              <a:rPr lang="de-CH" dirty="0" err="1" smtClean="0"/>
              <a:t>measurement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           : </a:t>
            </a:r>
            <a:r>
              <a:rPr lang="de-CH" dirty="0" err="1" smtClean="0"/>
              <a:t>Nonlinear</a:t>
            </a:r>
            <a:r>
              <a:rPr lang="de-CH" dirty="0" smtClean="0"/>
              <a:t> </a:t>
            </a:r>
            <a:r>
              <a:rPr lang="de-CH" dirty="0" err="1" smtClean="0"/>
              <a:t>function</a:t>
            </a:r>
            <a:r>
              <a:rPr lang="de-CH" dirty="0" smtClean="0"/>
              <a:t> </a:t>
            </a:r>
            <a:r>
              <a:rPr lang="de-CH" dirty="0" err="1" smtClean="0"/>
              <a:t>depending</a:t>
            </a:r>
            <a:r>
              <a:rPr lang="de-CH" dirty="0" smtClean="0"/>
              <a:t> on </a:t>
            </a:r>
            <a:r>
              <a:rPr lang="de-CH" dirty="0" err="1" smtClean="0"/>
              <a:t>inputs</a:t>
            </a:r>
            <a:r>
              <a:rPr lang="de-CH" dirty="0" smtClean="0"/>
              <a:t>   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parameters</a:t>
            </a:r>
            <a:endParaRPr lang="de-CH" dirty="0" smtClean="0"/>
          </a:p>
          <a:p>
            <a:r>
              <a:rPr lang="de-CH" dirty="0" err="1" smtClean="0"/>
              <a:t>Parametrization</a:t>
            </a:r>
            <a:endParaRPr lang="de-CH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pPr/>
              <a:t>21.04.2014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Krebs, Simon Laube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Problem </a:t>
            </a:r>
            <a:r>
              <a:rPr lang="de-CH" dirty="0" err="1" smtClean="0"/>
              <a:t>Formulation</a:t>
            </a:r>
            <a:endParaRPr lang="de-CH" dirty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/>
        </p:nvGraphicFramePr>
        <p:xfrm>
          <a:off x="1056854" y="2329137"/>
          <a:ext cx="2223329" cy="595222"/>
        </p:xfrm>
        <a:graphic>
          <a:graphicData uri="http://schemas.openxmlformats.org/presentationml/2006/ole">
            <p:oleObj spid="_x0000_s1026" name="Formel" r:id="rId3" imgW="1612800" imgH="431640" progId="Equation.3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056854" y="3377781"/>
          <a:ext cx="735013" cy="314325"/>
        </p:xfrm>
        <a:graphic>
          <a:graphicData uri="http://schemas.openxmlformats.org/presentationml/2006/ole">
            <p:oleObj spid="_x0000_s1027" name="Formel" r:id="rId4" imgW="533160" imgH="228600" progId="Equation.3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1056854" y="3063456"/>
          <a:ext cx="227013" cy="314325"/>
        </p:xfrm>
        <a:graphic>
          <a:graphicData uri="http://schemas.openxmlformats.org/presentationml/2006/ole">
            <p:oleObj spid="_x0000_s1028" name="Formel" r:id="rId5" imgW="164880" imgH="228600" progId="Equation.3">
              <p:embed/>
            </p:oleObj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6430992" y="3377781"/>
          <a:ext cx="228600" cy="314325"/>
        </p:xfrm>
        <a:graphic>
          <a:graphicData uri="http://schemas.openxmlformats.org/presentationml/2006/ole">
            <p:oleObj spid="_x0000_s1029" name="Formel" r:id="rId6" imgW="164880" imgH="228600" progId="Equation.3">
              <p:embed/>
            </p:oleObj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8461585" y="3395033"/>
          <a:ext cx="176213" cy="244475"/>
        </p:xfrm>
        <a:graphic>
          <a:graphicData uri="http://schemas.openxmlformats.org/presentationml/2006/ole">
            <p:oleObj spid="_x0000_s1030" name="Formel" r:id="rId7" imgW="126720" imgH="177480" progId="Equation.3">
              <p:embed/>
            </p:oleObj>
          </a:graphicData>
        </a:graphic>
      </p:graphicFrame>
      <p:sp>
        <p:nvSpPr>
          <p:cNvPr id="12" name="Inhaltsplatzhalter 1"/>
          <p:cNvSpPr txBox="1">
            <a:spLocks/>
          </p:cNvSpPr>
          <p:nvPr/>
        </p:nvSpPr>
        <p:spPr>
          <a:xfrm>
            <a:off x="476250" y="4166558"/>
            <a:ext cx="8496300" cy="1992702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marL="361950" marR="0" lvl="0" indent="-3619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de-CH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845389" y="4166558"/>
            <a:ext cx="3545456" cy="181154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61950" indent="-361950">
              <a:spcBef>
                <a:spcPts val="500"/>
              </a:spcBef>
              <a:buClr>
                <a:schemeClr val="accent4"/>
              </a:buClr>
            </a:pPr>
            <a:r>
              <a:rPr lang="de-CH" sz="2400" b="1" dirty="0" smtClean="0">
                <a:solidFill>
                  <a:schemeClr val="tx1"/>
                </a:solidFill>
              </a:rPr>
              <a:t>Quaternion</a:t>
            </a:r>
          </a:p>
          <a:p>
            <a:pPr marL="361950" indent="-361950">
              <a:spcBef>
                <a:spcPts val="500"/>
              </a:spcBef>
              <a:buClr>
                <a:schemeClr val="accent4"/>
              </a:buClr>
            </a:pPr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Singularities</a:t>
            </a:r>
            <a:endParaRPr lang="de-CH" dirty="0" smtClean="0"/>
          </a:p>
          <a:p>
            <a:pPr marL="361950" indent="-361950">
              <a:spcBef>
                <a:spcPts val="500"/>
              </a:spcBef>
              <a:buClr>
                <a:schemeClr val="accent4"/>
              </a:buClr>
            </a:pPr>
            <a:r>
              <a:rPr lang="de-CH" dirty="0" err="1" smtClean="0"/>
              <a:t>Constrained</a:t>
            </a:r>
            <a:endParaRPr lang="de-CH" dirty="0" smtClean="0"/>
          </a:p>
          <a:p>
            <a:pPr marL="361950" indent="-361950">
              <a:spcBef>
                <a:spcPts val="500"/>
              </a:spcBef>
              <a:buClr>
                <a:schemeClr val="accent4"/>
              </a:buClr>
            </a:pPr>
            <a:r>
              <a:rPr lang="de-CH" dirty="0" err="1" smtClean="0"/>
              <a:t>Quadratic</a:t>
            </a:r>
            <a:r>
              <a:rPr lang="de-CH" dirty="0" smtClean="0"/>
              <a:t> model</a:t>
            </a:r>
            <a:endParaRPr lang="de-CH" dirty="0"/>
          </a:p>
        </p:txBody>
      </p:sp>
      <p:sp>
        <p:nvSpPr>
          <p:cNvPr id="15" name="Rechteck 14"/>
          <p:cNvSpPr/>
          <p:nvPr/>
        </p:nvSpPr>
        <p:spPr>
          <a:xfrm>
            <a:off x="4779034" y="4166557"/>
            <a:ext cx="3539830" cy="1811549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61950" indent="-361950">
              <a:spcBef>
                <a:spcPts val="500"/>
              </a:spcBef>
              <a:buClr>
                <a:schemeClr val="accent4"/>
              </a:buClr>
            </a:pPr>
            <a:r>
              <a:rPr lang="de-CH" sz="2400" b="1" dirty="0" smtClean="0"/>
              <a:t>Gibbs-Rodriguez</a:t>
            </a:r>
          </a:p>
          <a:p>
            <a:pPr marL="361950" indent="-361950">
              <a:spcBef>
                <a:spcPts val="500"/>
              </a:spcBef>
              <a:buClr>
                <a:schemeClr val="accent4"/>
              </a:buClr>
            </a:pPr>
            <a:r>
              <a:rPr lang="de-CH" dirty="0" err="1" smtClean="0"/>
              <a:t>Singularity</a:t>
            </a:r>
            <a:r>
              <a:rPr lang="de-CH" dirty="0" smtClean="0"/>
              <a:t> </a:t>
            </a:r>
            <a:r>
              <a:rPr lang="de-CH" dirty="0" err="1" smtClean="0"/>
              <a:t>at</a:t>
            </a:r>
            <a:r>
              <a:rPr lang="de-CH" dirty="0" smtClean="0"/>
              <a:t> </a:t>
            </a:r>
          </a:p>
          <a:p>
            <a:pPr marL="361950" indent="-361950">
              <a:spcBef>
                <a:spcPts val="500"/>
              </a:spcBef>
              <a:buClr>
                <a:schemeClr val="accent4"/>
              </a:buClr>
            </a:pPr>
            <a:r>
              <a:rPr lang="de-CH" dirty="0" err="1" smtClean="0"/>
              <a:t>Unconstrained</a:t>
            </a:r>
            <a:endParaRPr lang="de-CH" dirty="0" smtClean="0"/>
          </a:p>
          <a:p>
            <a:pPr marL="361950" indent="-361950">
              <a:spcBef>
                <a:spcPts val="500"/>
              </a:spcBef>
              <a:buClr>
                <a:schemeClr val="accent4"/>
              </a:buClr>
            </a:pPr>
            <a:r>
              <a:rPr lang="de-CH" dirty="0" err="1" smtClean="0"/>
              <a:t>Nonlinear</a:t>
            </a:r>
            <a:r>
              <a:rPr lang="de-CH" dirty="0" smtClean="0"/>
              <a:t> model</a:t>
            </a:r>
          </a:p>
        </p:txBody>
      </p:sp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6892924" y="5536946"/>
          <a:ext cx="1381125" cy="280988"/>
        </p:xfrm>
        <a:graphic>
          <a:graphicData uri="http://schemas.openxmlformats.org/presentationml/2006/ole">
            <p:oleObj spid="_x0000_s1031" name="Formel" r:id="rId8" imgW="1002960" imgH="203040" progId="Equation.3">
              <p:embed/>
            </p:oleObj>
          </a:graphicData>
        </a:graphic>
      </p:graphicFrame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2870020" y="5346281"/>
          <a:ext cx="1520825" cy="631825"/>
        </p:xfrm>
        <a:graphic>
          <a:graphicData uri="http://schemas.openxmlformats.org/presentationml/2006/ole">
            <p:oleObj spid="_x0000_s1032" name="Formel" r:id="rId9" imgW="1104840" imgH="457200" progId="Equation.3">
              <p:embed/>
            </p:oleObj>
          </a:graphicData>
        </a:graphic>
      </p:graphicFrame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6275417" y="4834476"/>
          <a:ext cx="768350" cy="280988"/>
        </p:xfrm>
        <a:graphic>
          <a:graphicData uri="http://schemas.openxmlformats.org/presentationml/2006/ole">
            <p:oleObj spid="_x0000_s1033" name="Formel" r:id="rId10" imgW="558720" imgH="203040" progId="Equation.3">
              <p:embed/>
            </p:oleObj>
          </a:graphicData>
        </a:graphic>
      </p:graphicFrame>
      <p:sp>
        <p:nvSpPr>
          <p:cNvPr id="19" name="Rechteck 18"/>
          <p:cNvSpPr/>
          <p:nvPr/>
        </p:nvSpPr>
        <p:spPr>
          <a:xfrm>
            <a:off x="2870020" y="5346280"/>
            <a:ext cx="1520825" cy="631825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Rechteck 19"/>
          <p:cNvSpPr/>
          <p:nvPr/>
        </p:nvSpPr>
        <p:spPr>
          <a:xfrm>
            <a:off x="6798038" y="5346281"/>
            <a:ext cx="1520825" cy="631825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2157922" y="5115464"/>
          <a:ext cx="558800" cy="351886"/>
        </p:xfrm>
        <a:graphic>
          <a:graphicData uri="http://schemas.openxmlformats.org/presentationml/2006/ole">
            <p:oleObj spid="_x0000_s1034" name="Formel" r:id="rId11" imgW="406080" imgH="253800" progId="Equation.3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pPr/>
              <a:t>21.04.2014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Krebs, Simon Laube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Problem </a:t>
            </a:r>
            <a:r>
              <a:rPr lang="de-CH" dirty="0" err="1" smtClean="0"/>
              <a:t>Formulation</a:t>
            </a:r>
            <a:endParaRPr lang="de-CH" dirty="0"/>
          </a:p>
        </p:txBody>
      </p:sp>
      <p:grpSp>
        <p:nvGrpSpPr>
          <p:cNvPr id="24" name="Gruppieren 23"/>
          <p:cNvGrpSpPr/>
          <p:nvPr/>
        </p:nvGrpSpPr>
        <p:grpSpPr>
          <a:xfrm>
            <a:off x="845389" y="1685880"/>
            <a:ext cx="7473475" cy="1811549"/>
            <a:chOff x="845389" y="1685880"/>
            <a:chExt cx="7473475" cy="1811549"/>
          </a:xfrm>
        </p:grpSpPr>
        <p:sp>
          <p:nvSpPr>
            <p:cNvPr id="14" name="Rechteck 13"/>
            <p:cNvSpPr/>
            <p:nvPr/>
          </p:nvSpPr>
          <p:spPr>
            <a:xfrm>
              <a:off x="845389" y="1685881"/>
              <a:ext cx="3545456" cy="18115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61950" indent="-361950">
                <a:spcBef>
                  <a:spcPts val="500"/>
                </a:spcBef>
                <a:buClr>
                  <a:schemeClr val="accent4"/>
                </a:buClr>
              </a:pPr>
              <a:r>
                <a:rPr lang="de-CH" sz="2400" b="1" dirty="0" smtClean="0">
                  <a:solidFill>
                    <a:schemeClr val="tx1"/>
                  </a:solidFill>
                </a:rPr>
                <a:t>Quaternion</a:t>
              </a:r>
            </a:p>
            <a:p>
              <a:pPr marL="361950" indent="-361950">
                <a:spcBef>
                  <a:spcPts val="500"/>
                </a:spcBef>
                <a:buClr>
                  <a:schemeClr val="accent4"/>
                </a:buClr>
              </a:pPr>
              <a:r>
                <a:rPr lang="de-CH" dirty="0" err="1" smtClean="0"/>
                <a:t>No</a:t>
              </a:r>
              <a:r>
                <a:rPr lang="de-CH" dirty="0" smtClean="0"/>
                <a:t> </a:t>
              </a:r>
              <a:r>
                <a:rPr lang="de-CH" dirty="0" err="1" smtClean="0"/>
                <a:t>Singularities</a:t>
              </a:r>
              <a:endParaRPr lang="de-CH" dirty="0" smtClean="0"/>
            </a:p>
            <a:p>
              <a:pPr marL="361950" indent="-361950">
                <a:spcBef>
                  <a:spcPts val="500"/>
                </a:spcBef>
                <a:buClr>
                  <a:schemeClr val="accent4"/>
                </a:buClr>
              </a:pPr>
              <a:r>
                <a:rPr lang="de-CH" dirty="0" err="1" smtClean="0"/>
                <a:t>Constrained</a:t>
              </a:r>
              <a:endParaRPr lang="de-CH" dirty="0" smtClean="0"/>
            </a:p>
            <a:p>
              <a:pPr marL="361950" indent="-361950">
                <a:spcBef>
                  <a:spcPts val="500"/>
                </a:spcBef>
                <a:buClr>
                  <a:schemeClr val="accent4"/>
                </a:buClr>
              </a:pPr>
              <a:r>
                <a:rPr lang="de-CH" dirty="0" err="1" smtClean="0"/>
                <a:t>Quadratic</a:t>
              </a:r>
              <a:r>
                <a:rPr lang="de-CH" dirty="0" smtClean="0"/>
                <a:t> model</a:t>
              </a:r>
              <a:endParaRPr lang="de-CH" dirty="0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4779034" y="1685880"/>
              <a:ext cx="3539830" cy="1811549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61950" indent="-361950">
                <a:spcBef>
                  <a:spcPts val="500"/>
                </a:spcBef>
                <a:buClr>
                  <a:schemeClr val="accent4"/>
                </a:buClr>
              </a:pPr>
              <a:r>
                <a:rPr lang="de-CH" sz="2400" b="1" dirty="0" smtClean="0"/>
                <a:t>Gibbs-Rodriguez</a:t>
              </a:r>
            </a:p>
            <a:p>
              <a:pPr marL="361950" indent="-361950">
                <a:spcBef>
                  <a:spcPts val="500"/>
                </a:spcBef>
                <a:buClr>
                  <a:schemeClr val="accent4"/>
                </a:buClr>
              </a:pPr>
              <a:r>
                <a:rPr lang="de-CH" dirty="0" err="1" smtClean="0"/>
                <a:t>Singularity</a:t>
              </a:r>
              <a:r>
                <a:rPr lang="de-CH" dirty="0" smtClean="0"/>
                <a:t> </a:t>
              </a:r>
              <a:r>
                <a:rPr lang="de-CH" dirty="0" err="1" smtClean="0"/>
                <a:t>at</a:t>
              </a:r>
              <a:r>
                <a:rPr lang="de-CH" dirty="0" smtClean="0"/>
                <a:t> </a:t>
              </a:r>
            </a:p>
            <a:p>
              <a:pPr marL="361950" indent="-361950">
                <a:spcBef>
                  <a:spcPts val="500"/>
                </a:spcBef>
                <a:buClr>
                  <a:schemeClr val="accent4"/>
                </a:buClr>
              </a:pPr>
              <a:r>
                <a:rPr lang="de-CH" dirty="0" err="1" smtClean="0"/>
                <a:t>Unconstrained</a:t>
              </a:r>
              <a:endParaRPr lang="de-CH" dirty="0" smtClean="0"/>
            </a:p>
            <a:p>
              <a:pPr marL="361950" indent="-361950">
                <a:spcBef>
                  <a:spcPts val="500"/>
                </a:spcBef>
                <a:buClr>
                  <a:schemeClr val="accent4"/>
                </a:buClr>
              </a:pPr>
              <a:r>
                <a:rPr lang="de-CH" dirty="0" err="1" smtClean="0"/>
                <a:t>Nonlinear</a:t>
              </a:r>
              <a:r>
                <a:rPr lang="de-CH" dirty="0" smtClean="0"/>
                <a:t> model</a:t>
              </a:r>
            </a:p>
          </p:txBody>
        </p:sp>
        <p:graphicFrame>
          <p:nvGraphicFramePr>
            <p:cNvPr id="1031" name="Object 7"/>
            <p:cNvGraphicFramePr>
              <a:graphicFrameLocks noChangeAspect="1"/>
            </p:cNvGraphicFramePr>
            <p:nvPr/>
          </p:nvGraphicFramePr>
          <p:xfrm>
            <a:off x="6892924" y="3056269"/>
            <a:ext cx="1381125" cy="280988"/>
          </p:xfrm>
          <a:graphic>
            <a:graphicData uri="http://schemas.openxmlformats.org/presentationml/2006/ole">
              <p:oleObj spid="_x0000_s2055" name="Formel" r:id="rId3" imgW="1002960" imgH="203040" progId="Equation.3">
                <p:embed/>
              </p:oleObj>
            </a:graphicData>
          </a:graphic>
        </p:graphicFrame>
        <p:graphicFrame>
          <p:nvGraphicFramePr>
            <p:cNvPr id="1032" name="Object 8"/>
            <p:cNvGraphicFramePr>
              <a:graphicFrameLocks noChangeAspect="1"/>
            </p:cNvGraphicFramePr>
            <p:nvPr/>
          </p:nvGraphicFramePr>
          <p:xfrm>
            <a:off x="2870020" y="2865604"/>
            <a:ext cx="1520825" cy="631825"/>
          </p:xfrm>
          <a:graphic>
            <a:graphicData uri="http://schemas.openxmlformats.org/presentationml/2006/ole">
              <p:oleObj spid="_x0000_s2056" name="Formel" r:id="rId4" imgW="1104840" imgH="457200" progId="Equation.3">
                <p:embed/>
              </p:oleObj>
            </a:graphicData>
          </a:graphic>
        </p:graphicFrame>
        <p:graphicFrame>
          <p:nvGraphicFramePr>
            <p:cNvPr id="1033" name="Object 9"/>
            <p:cNvGraphicFramePr>
              <a:graphicFrameLocks noChangeAspect="1"/>
            </p:cNvGraphicFramePr>
            <p:nvPr/>
          </p:nvGraphicFramePr>
          <p:xfrm>
            <a:off x="6275417" y="2353799"/>
            <a:ext cx="768350" cy="280988"/>
          </p:xfrm>
          <a:graphic>
            <a:graphicData uri="http://schemas.openxmlformats.org/presentationml/2006/ole">
              <p:oleObj spid="_x0000_s2057" name="Formel" r:id="rId5" imgW="558720" imgH="203040" progId="Equation.3">
                <p:embed/>
              </p:oleObj>
            </a:graphicData>
          </a:graphic>
        </p:graphicFrame>
        <p:sp>
          <p:nvSpPr>
            <p:cNvPr id="19" name="Rechteck 18"/>
            <p:cNvSpPr/>
            <p:nvPr/>
          </p:nvSpPr>
          <p:spPr>
            <a:xfrm>
              <a:off x="2870020" y="2865603"/>
              <a:ext cx="1520825" cy="631825"/>
            </a:xfrm>
            <a:prstGeom prst="rect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" name="Rechteck 19"/>
            <p:cNvSpPr/>
            <p:nvPr/>
          </p:nvSpPr>
          <p:spPr>
            <a:xfrm>
              <a:off x="6798038" y="2865604"/>
              <a:ext cx="1520825" cy="631825"/>
            </a:xfrm>
            <a:prstGeom prst="rect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graphicFrame>
          <p:nvGraphicFramePr>
            <p:cNvPr id="1034" name="Object 10"/>
            <p:cNvGraphicFramePr>
              <a:graphicFrameLocks noChangeAspect="1"/>
            </p:cNvGraphicFramePr>
            <p:nvPr/>
          </p:nvGraphicFramePr>
          <p:xfrm>
            <a:off x="2157922" y="2634787"/>
            <a:ext cx="558800" cy="351886"/>
          </p:xfrm>
          <a:graphic>
            <a:graphicData uri="http://schemas.openxmlformats.org/presentationml/2006/ole">
              <p:oleObj spid="_x0000_s2058" name="Formel" r:id="rId6" imgW="406080" imgH="253800" progId="Equation.3">
                <p:embed/>
              </p:oleObj>
            </a:graphicData>
          </a:graphic>
        </p:graphicFrame>
      </p:grpSp>
      <p:pic>
        <p:nvPicPr>
          <p:cNvPr id="2059" name="Picture 11" descr="C:\Users\Matthias\Desktop\residual_contour_quaternions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45389" y="3578388"/>
            <a:ext cx="3170769" cy="2373838"/>
          </a:xfrm>
          <a:prstGeom prst="rect">
            <a:avLst/>
          </a:prstGeom>
          <a:noFill/>
        </p:spPr>
      </p:pic>
      <p:pic>
        <p:nvPicPr>
          <p:cNvPr id="2060" name="Picture 12" descr="C:\Users\Matthias\Desktop\residual_contour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948451" y="3635956"/>
            <a:ext cx="3370413" cy="2523304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Video?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pPr/>
              <a:t>21.04.2014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Krebs, Simon Laube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Example</a:t>
            </a:r>
            <a:endParaRPr lang="de-CH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Inputs </a:t>
            </a:r>
            <a:r>
              <a:rPr lang="de-CH" dirty="0" err="1" smtClean="0"/>
              <a:t>bla</a:t>
            </a:r>
            <a:r>
              <a:rPr lang="de-CH" dirty="0" smtClean="0"/>
              <a:t> </a:t>
            </a:r>
            <a:r>
              <a:rPr lang="de-CH" dirty="0" err="1" smtClean="0"/>
              <a:t>bla</a:t>
            </a:r>
            <a:r>
              <a:rPr lang="de-CH" dirty="0" smtClean="0"/>
              <a:t> …</a:t>
            </a:r>
          </a:p>
          <a:p>
            <a:r>
              <a:rPr lang="de-CH" dirty="0" smtClean="0"/>
              <a:t>Text </a:t>
            </a:r>
            <a:r>
              <a:rPr lang="de-CH" dirty="0" err="1" smtClean="0"/>
              <a:t>Cases</a:t>
            </a:r>
            <a:r>
              <a:rPr lang="de-CH" dirty="0" smtClean="0"/>
              <a:t> …</a:t>
            </a:r>
          </a:p>
          <a:p>
            <a:r>
              <a:rPr lang="de-CH" dirty="0" err="1" smtClean="0"/>
              <a:t>Estimate</a:t>
            </a:r>
            <a:r>
              <a:rPr lang="de-CH" dirty="0" smtClean="0"/>
              <a:t> </a:t>
            </a:r>
            <a:r>
              <a:rPr lang="de-CH" dirty="0" err="1" smtClean="0"/>
              <a:t>Accuracy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Result</a:t>
            </a:r>
            <a:r>
              <a:rPr lang="de-CH" dirty="0" smtClean="0"/>
              <a:t> ...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pPr/>
              <a:t>21.04.2014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Krebs, Simon Laube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Outlook</a:t>
            </a:r>
            <a:endParaRPr lang="de-CH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pPr/>
              <a:t>21.04.2014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Krebs, Simon Laube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Overview</a:t>
            </a:r>
            <a:endParaRPr lang="de-CH" dirty="0"/>
          </a:p>
        </p:txBody>
      </p:sp>
      <p:pic>
        <p:nvPicPr>
          <p:cNvPr id="17411" name="Picture 3" descr="C:\Users\Matthias\AppData\Local\Microsoft\Windows\INetCache\IE\M3XKW46T\skye_ca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1" y="2222695"/>
            <a:ext cx="4814242" cy="3102867"/>
          </a:xfrm>
          <a:prstGeom prst="rect">
            <a:avLst/>
          </a:prstGeom>
          <a:noFill/>
        </p:spPr>
      </p:pic>
      <p:sp>
        <p:nvSpPr>
          <p:cNvPr id="12" name="Textfeld 11"/>
          <p:cNvSpPr txBox="1"/>
          <p:nvPr/>
        </p:nvSpPr>
        <p:spPr>
          <a:xfrm>
            <a:off x="5211367" y="1955409"/>
            <a:ext cx="3414984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 smtClean="0"/>
              <a:t>Problem</a:t>
            </a:r>
            <a:r>
              <a:rPr lang="en-US" dirty="0" smtClean="0"/>
              <a:t>: Motor to Blimp transformation is essential part of controller</a:t>
            </a:r>
          </a:p>
          <a:p>
            <a:pPr>
              <a:spcBef>
                <a:spcPts val="600"/>
              </a:spcBef>
            </a:pPr>
            <a:r>
              <a:rPr lang="en-US" b="1" dirty="0" smtClean="0"/>
              <a:t>Idea</a:t>
            </a:r>
            <a:r>
              <a:rPr lang="en-US" dirty="0" smtClean="0"/>
              <a:t>: Create blimp model from Motor transformations and fit this model to the system</a:t>
            </a:r>
          </a:p>
          <a:p>
            <a:pPr>
              <a:spcBef>
                <a:spcPts val="600"/>
              </a:spcBef>
            </a:pPr>
            <a:r>
              <a:rPr lang="en-US" b="1" dirty="0" smtClean="0"/>
              <a:t>How</a:t>
            </a:r>
            <a:r>
              <a:rPr lang="en-US" dirty="0" smtClean="0"/>
              <a:t>: Actuate blimp and compare measurements with model output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/>
            </a:r>
            <a:br>
              <a:rPr lang="en-US" dirty="0" smtClean="0"/>
            </a:br>
            <a:endParaRPr lang="de-CH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1E89-2EE0-4320-B5A2-F15E505D5862}" type="datetime1">
              <a:rPr lang="de-DE" smtClean="0"/>
              <a:pPr/>
              <a:t>21.04.2014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Krebs, Simon Laube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Concept</a:t>
            </a:r>
            <a:endParaRPr lang="de-CH" dirty="0"/>
          </a:p>
        </p:txBody>
      </p:sp>
      <p:pic>
        <p:nvPicPr>
          <p:cNvPr id="20485" name="Picture 5" descr="C:\Users\Matthias\Documents\GitHub\AU_estimator_doc\02_Presentation\0201_Intermediate\drawings\concept_4.png"/>
          <p:cNvPicPr>
            <a:picLocks noChangeAspect="1" noChangeArrowheads="1"/>
          </p:cNvPicPr>
          <p:nvPr/>
        </p:nvPicPr>
        <p:blipFill>
          <a:blip r:embed="rId2"/>
          <a:srcRect l="13328" r="21649"/>
          <a:stretch>
            <a:fillRect/>
          </a:stretch>
        </p:blipFill>
        <p:spPr bwMode="auto">
          <a:xfrm>
            <a:off x="3774365" y="1809421"/>
            <a:ext cx="4231952" cy="41907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483" name="Picture 3" descr="C:\Users\Matthias\Documents\GitHub\AU_estimator_doc\02_Presentation\0201_Intermediate\drawings\concept_2.png"/>
          <p:cNvPicPr>
            <a:picLocks noChangeAspect="1" noChangeArrowheads="1"/>
          </p:cNvPicPr>
          <p:nvPr/>
        </p:nvPicPr>
        <p:blipFill>
          <a:blip r:embed="rId3" cstate="print"/>
          <a:srcRect r="17402"/>
          <a:stretch>
            <a:fillRect/>
          </a:stretch>
        </p:blipFill>
        <p:spPr bwMode="auto">
          <a:xfrm>
            <a:off x="918592" y="1809421"/>
            <a:ext cx="2308996" cy="18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484" name="Picture 4" descr="C:\Users\Matthias\Documents\GitHub\AU_estimator_doc\02_Presentation\0201_Intermediate\drawings\concept_3.png"/>
          <p:cNvPicPr>
            <a:picLocks noChangeAspect="1" noChangeArrowheads="1"/>
          </p:cNvPicPr>
          <p:nvPr/>
        </p:nvPicPr>
        <p:blipFill>
          <a:blip r:embed="rId4" cstate="print"/>
          <a:srcRect l="7806" r="17715"/>
          <a:stretch>
            <a:fillRect/>
          </a:stretch>
        </p:blipFill>
        <p:spPr bwMode="auto">
          <a:xfrm>
            <a:off x="918592" y="4003980"/>
            <a:ext cx="2308996" cy="19962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Nach oben gekrümmter Pfeil 9"/>
          <p:cNvSpPr/>
          <p:nvPr/>
        </p:nvSpPr>
        <p:spPr>
          <a:xfrm rot="5400000">
            <a:off x="786425" y="2591225"/>
            <a:ext cx="558114" cy="496303"/>
          </a:xfrm>
          <a:prstGeom prst="curvedUpArrow">
            <a:avLst>
              <a:gd name="adj1" fmla="val 25000"/>
              <a:gd name="adj2" fmla="val 52252"/>
              <a:gd name="adj3" fmla="val 39692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1" name="Nach oben gekrümmter Pfeil 10"/>
          <p:cNvSpPr/>
          <p:nvPr/>
        </p:nvSpPr>
        <p:spPr>
          <a:xfrm rot="1476831" flipH="1">
            <a:off x="1428884" y="5895929"/>
            <a:ext cx="409806" cy="416913"/>
          </a:xfrm>
          <a:prstGeom prst="curvedUpArrow">
            <a:avLst>
              <a:gd name="adj1" fmla="val 25000"/>
              <a:gd name="adj2" fmla="val 52252"/>
              <a:gd name="adj3" fmla="val 39692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2" name="Nach oben gekrümmter Pfeil 11"/>
          <p:cNvSpPr/>
          <p:nvPr/>
        </p:nvSpPr>
        <p:spPr>
          <a:xfrm rot="7641952" flipV="1">
            <a:off x="7114471" y="5117862"/>
            <a:ext cx="662413" cy="496303"/>
          </a:xfrm>
          <a:prstGeom prst="curvedUpArrow">
            <a:avLst>
              <a:gd name="adj1" fmla="val 25000"/>
              <a:gd name="adj2" fmla="val 52252"/>
              <a:gd name="adj3" fmla="val 39692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3" name="Pfeil nach unten 12"/>
          <p:cNvSpPr/>
          <p:nvPr/>
        </p:nvSpPr>
        <p:spPr>
          <a:xfrm>
            <a:off x="1977234" y="3694157"/>
            <a:ext cx="207138" cy="197279"/>
          </a:xfrm>
          <a:prstGeom prst="down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4" name="Pfeil nach unten 13"/>
          <p:cNvSpPr/>
          <p:nvPr/>
        </p:nvSpPr>
        <p:spPr>
          <a:xfrm rot="16200000">
            <a:off x="3356913" y="4862511"/>
            <a:ext cx="207138" cy="197279"/>
          </a:xfrm>
          <a:prstGeom prst="down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1E89-2EE0-4320-B5A2-F15E505D5862}" type="datetime1">
              <a:rPr lang="de-DE" smtClean="0"/>
              <a:pPr/>
              <a:t>21.04.2014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Krebs, Simon Laube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Batch </a:t>
            </a:r>
            <a:r>
              <a:rPr lang="de-CH" dirty="0" err="1" smtClean="0"/>
              <a:t>Optimization</a:t>
            </a:r>
            <a:r>
              <a:rPr lang="de-CH" dirty="0" smtClean="0"/>
              <a:t> </a:t>
            </a:r>
            <a:r>
              <a:rPr lang="de-CH" dirty="0" err="1" smtClean="0"/>
              <a:t>Process</a:t>
            </a:r>
            <a:endParaRPr lang="de-CH" dirty="0"/>
          </a:p>
        </p:txBody>
      </p:sp>
      <p:sp>
        <p:nvSpPr>
          <p:cNvPr id="8" name="Rechteck 7"/>
          <p:cNvSpPr/>
          <p:nvPr/>
        </p:nvSpPr>
        <p:spPr>
          <a:xfrm>
            <a:off x="756742" y="3310759"/>
            <a:ext cx="1608082" cy="104052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Actuator</a:t>
            </a:r>
            <a:r>
              <a:rPr lang="de-CH" dirty="0" smtClean="0"/>
              <a:t> Input Pattern    .</a:t>
            </a:r>
            <a:endParaRPr lang="de-CH" dirty="0"/>
          </a:p>
        </p:txBody>
      </p:sp>
      <p:sp>
        <p:nvSpPr>
          <p:cNvPr id="9" name="Abgerundetes Rechteck 8"/>
          <p:cNvSpPr/>
          <p:nvPr/>
        </p:nvSpPr>
        <p:spPr>
          <a:xfrm>
            <a:off x="3042745" y="1811776"/>
            <a:ext cx="1923393" cy="105629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Abgerundetes Rechteck 9"/>
          <p:cNvSpPr/>
          <p:nvPr/>
        </p:nvSpPr>
        <p:spPr>
          <a:xfrm>
            <a:off x="3042745" y="4809743"/>
            <a:ext cx="1923393" cy="105629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Model</a:t>
            </a:r>
          </a:p>
          <a:p>
            <a:pPr algn="ctr"/>
            <a:endParaRPr lang="de-CH" dirty="0"/>
          </a:p>
        </p:txBody>
      </p:sp>
      <p:sp>
        <p:nvSpPr>
          <p:cNvPr id="11" name="Abgerundetes Rechteck 10"/>
          <p:cNvSpPr/>
          <p:nvPr/>
        </p:nvSpPr>
        <p:spPr>
          <a:xfrm>
            <a:off x="6014231" y="3310759"/>
            <a:ext cx="1923393" cy="105629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Optimization</a:t>
            </a:r>
            <a:r>
              <a:rPr lang="de-CH" dirty="0" smtClean="0"/>
              <a:t> </a:t>
            </a:r>
            <a:r>
              <a:rPr lang="de-CH" dirty="0" err="1" smtClean="0"/>
              <a:t>Algorithm</a:t>
            </a:r>
            <a:endParaRPr lang="de-CH" dirty="0"/>
          </a:p>
        </p:txBody>
      </p:sp>
      <p:sp>
        <p:nvSpPr>
          <p:cNvPr id="12" name="Abgerundetes Rechteck 11"/>
          <p:cNvSpPr/>
          <p:nvPr/>
        </p:nvSpPr>
        <p:spPr>
          <a:xfrm>
            <a:off x="3042745" y="3310759"/>
            <a:ext cx="1923393" cy="105629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Parameters</a:t>
            </a:r>
          </a:p>
          <a:p>
            <a:pPr algn="ctr"/>
            <a:endParaRPr lang="de-CH" dirty="0"/>
          </a:p>
        </p:txBody>
      </p:sp>
      <p:sp>
        <p:nvSpPr>
          <p:cNvPr id="13" name="Flussdiagramm: Daten 12"/>
          <p:cNvSpPr/>
          <p:nvPr/>
        </p:nvSpPr>
        <p:spPr>
          <a:xfrm>
            <a:off x="6014231" y="1811776"/>
            <a:ext cx="1923393" cy="1056290"/>
          </a:xfrm>
          <a:prstGeom prst="flowChartInputOutpu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IMU Data</a:t>
            </a:r>
          </a:p>
          <a:p>
            <a:pPr algn="ctr"/>
            <a:endParaRPr lang="de-CH" dirty="0"/>
          </a:p>
        </p:txBody>
      </p:sp>
      <p:sp>
        <p:nvSpPr>
          <p:cNvPr id="14" name="Flussdiagramm: Daten 13"/>
          <p:cNvSpPr/>
          <p:nvPr/>
        </p:nvSpPr>
        <p:spPr>
          <a:xfrm>
            <a:off x="6014231" y="4809743"/>
            <a:ext cx="1923393" cy="1056290"/>
          </a:xfrm>
          <a:prstGeom prst="flowChartInputOutpu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Model Output</a:t>
            </a:r>
            <a:endParaRPr lang="de-CH" dirty="0"/>
          </a:p>
        </p:txBody>
      </p:sp>
      <p:graphicFrame>
        <p:nvGraphicFramePr>
          <p:cNvPr id="15" name="Objekt 14"/>
          <p:cNvGraphicFramePr>
            <a:graphicFrameLocks noChangeAspect="1"/>
          </p:cNvGraphicFramePr>
          <p:nvPr/>
        </p:nvGraphicFramePr>
        <p:xfrm>
          <a:off x="3494977" y="5360273"/>
          <a:ext cx="1013959" cy="426930"/>
        </p:xfrm>
        <a:graphic>
          <a:graphicData uri="http://schemas.openxmlformats.org/presentationml/2006/ole">
            <p:oleObj spid="_x0000_s23555" name="Formel" r:id="rId4" imgW="482400" imgH="203040" progId="Equation.3">
              <p:embed/>
            </p:oleObj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3865236" y="3822148"/>
          <a:ext cx="266700" cy="371475"/>
        </p:xfrm>
        <a:graphic>
          <a:graphicData uri="http://schemas.openxmlformats.org/presentationml/2006/ole">
            <p:oleObj spid="_x0000_s23556" name="Formel" r:id="rId5" imgW="126720" imgH="177480" progId="Equation.3">
              <p:embed/>
            </p:oleObj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6813768" y="2336087"/>
          <a:ext cx="292100" cy="346075"/>
        </p:xfrm>
        <a:graphic>
          <a:graphicData uri="http://schemas.openxmlformats.org/presentationml/2006/ole">
            <p:oleObj spid="_x0000_s23557" name="Formel" r:id="rId6" imgW="139680" imgH="164880" progId="Equation.3">
              <p:embed/>
            </p:oleObj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1888683" y="3854225"/>
          <a:ext cx="266700" cy="292100"/>
        </p:xfrm>
        <a:graphic>
          <a:graphicData uri="http://schemas.openxmlformats.org/presentationml/2006/ole">
            <p:oleObj spid="_x0000_s23558" name="Formel" r:id="rId7" imgW="126720" imgH="139680" progId="Equation.3">
              <p:embed/>
            </p:oleObj>
          </a:graphicData>
        </a:graphic>
      </p:graphicFrame>
      <p:cxnSp>
        <p:nvCxnSpPr>
          <p:cNvPr id="20" name="Gerade Verbindung mit Pfeil 19"/>
          <p:cNvCxnSpPr>
            <a:stCxn id="8" idx="3"/>
            <a:endCxn id="9" idx="1"/>
          </p:cNvCxnSpPr>
          <p:nvPr/>
        </p:nvCxnSpPr>
        <p:spPr>
          <a:xfrm flipV="1">
            <a:off x="2364824" y="2339921"/>
            <a:ext cx="677921" cy="14911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8" idx="3"/>
            <a:endCxn id="10" idx="1"/>
          </p:cNvCxnSpPr>
          <p:nvPr/>
        </p:nvCxnSpPr>
        <p:spPr>
          <a:xfrm>
            <a:off x="2364824" y="3831021"/>
            <a:ext cx="677921" cy="150686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9" idx="3"/>
            <a:endCxn id="13" idx="2"/>
          </p:cNvCxnSpPr>
          <p:nvPr/>
        </p:nvCxnSpPr>
        <p:spPr>
          <a:xfrm>
            <a:off x="4966138" y="2339921"/>
            <a:ext cx="1240432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endCxn id="11" idx="0"/>
          </p:cNvCxnSpPr>
          <p:nvPr/>
        </p:nvCxnSpPr>
        <p:spPr>
          <a:xfrm rot="5400000">
            <a:off x="6754980" y="3089014"/>
            <a:ext cx="442693" cy="79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4" idx="1"/>
          </p:cNvCxnSpPr>
          <p:nvPr/>
        </p:nvCxnSpPr>
        <p:spPr>
          <a:xfrm rot="5400000" flipH="1" flipV="1">
            <a:off x="6754581" y="4588396"/>
            <a:ext cx="442694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10" idx="3"/>
            <a:endCxn id="14" idx="2"/>
          </p:cNvCxnSpPr>
          <p:nvPr/>
        </p:nvCxnSpPr>
        <p:spPr>
          <a:xfrm>
            <a:off x="4966138" y="5337888"/>
            <a:ext cx="1240432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rot="10800000">
            <a:off x="4966139" y="3822148"/>
            <a:ext cx="1048093" cy="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12" idx="2"/>
            <a:endCxn id="10" idx="0"/>
          </p:cNvCxnSpPr>
          <p:nvPr/>
        </p:nvCxnSpPr>
        <p:spPr>
          <a:xfrm rot="5400000">
            <a:off x="3783095" y="4588396"/>
            <a:ext cx="442694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3559" name="Picture 7" descr="C:\Eigene Dateien\Schule\ETH\9Semester\SemesterThesis\skye_cad_transp.png"/>
          <p:cNvPicPr>
            <a:picLocks noChangeAspect="1" noChangeArrowheads="1"/>
          </p:cNvPicPr>
          <p:nvPr/>
        </p:nvPicPr>
        <p:blipFill>
          <a:blip r:embed="rId8" cstate="print"/>
          <a:srcRect l="14716" r="21902"/>
          <a:stretch>
            <a:fillRect/>
          </a:stretch>
        </p:blipFill>
        <p:spPr bwMode="auto">
          <a:xfrm>
            <a:off x="3333619" y="1575437"/>
            <a:ext cx="1348743" cy="137150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1E89-2EE0-4320-B5A2-F15E505D5862}" type="datetime1">
              <a:rPr lang="de-DE" smtClean="0"/>
              <a:pPr/>
              <a:t>21.04.2014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Krebs, Simon Laube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Model </a:t>
            </a:r>
            <a:r>
              <a:rPr lang="de-CH" dirty="0" err="1" smtClean="0"/>
              <a:t>Function</a:t>
            </a:r>
            <a:endParaRPr lang="de-CH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0513" y="1747008"/>
            <a:ext cx="5003253" cy="531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48862" y="2429514"/>
            <a:ext cx="483112" cy="272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48860" y="2822820"/>
            <a:ext cx="210465" cy="248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929811" y="3192208"/>
            <a:ext cx="220032" cy="220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886947" y="4147307"/>
            <a:ext cx="157849" cy="282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965779" y="3885036"/>
            <a:ext cx="138716" cy="167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6" name="Picture 8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965778" y="3532897"/>
            <a:ext cx="181766" cy="205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feld 14"/>
          <p:cNvSpPr txBox="1"/>
          <p:nvPr/>
        </p:nvSpPr>
        <p:spPr>
          <a:xfrm>
            <a:off x="2853550" y="239750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Thrust</a:t>
            </a:r>
            <a:r>
              <a:rPr lang="de-CH" dirty="0" smtClean="0"/>
              <a:t> </a:t>
            </a:r>
            <a:r>
              <a:rPr lang="de-CH" dirty="0" err="1" smtClean="0"/>
              <a:t>force</a:t>
            </a:r>
            <a:r>
              <a:rPr lang="de-CH" dirty="0" smtClean="0"/>
              <a:t> </a:t>
            </a:r>
            <a:r>
              <a:rPr lang="de-CH" dirty="0" err="1" smtClean="0"/>
              <a:t>transformation</a:t>
            </a:r>
            <a:endParaRPr lang="de-CH" dirty="0" smtClean="0"/>
          </a:p>
        </p:txBody>
      </p:sp>
      <p:sp>
        <p:nvSpPr>
          <p:cNvPr id="16" name="Textfeld 15"/>
          <p:cNvSpPr txBox="1"/>
          <p:nvPr/>
        </p:nvSpPr>
        <p:spPr>
          <a:xfrm>
            <a:off x="2853550" y="2739608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Thrust</a:t>
            </a:r>
            <a:r>
              <a:rPr lang="de-CH" dirty="0" smtClean="0"/>
              <a:t> </a:t>
            </a:r>
            <a:r>
              <a:rPr lang="de-CH" dirty="0" err="1" smtClean="0"/>
              <a:t>force</a:t>
            </a:r>
            <a:r>
              <a:rPr lang="de-CH" dirty="0" smtClean="0"/>
              <a:t> (</a:t>
            </a:r>
            <a:r>
              <a:rPr lang="de-CH" dirty="0" err="1" smtClean="0"/>
              <a:t>input</a:t>
            </a:r>
            <a:r>
              <a:rPr lang="de-CH" dirty="0" smtClean="0"/>
              <a:t>)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2853550" y="3081716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Angular </a:t>
            </a:r>
            <a:r>
              <a:rPr lang="de-CH" dirty="0" err="1" smtClean="0"/>
              <a:t>velocity</a:t>
            </a:r>
            <a:endParaRPr lang="de-CH" dirty="0" smtClean="0"/>
          </a:p>
        </p:txBody>
      </p:sp>
      <p:sp>
        <p:nvSpPr>
          <p:cNvPr id="18" name="Textfeld 17"/>
          <p:cNvSpPr txBox="1"/>
          <p:nvPr/>
        </p:nvSpPr>
        <p:spPr>
          <a:xfrm>
            <a:off x="2853550" y="3423824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Angular </a:t>
            </a:r>
            <a:r>
              <a:rPr lang="de-CH" dirty="0" err="1" smtClean="0"/>
              <a:t>acceleration</a:t>
            </a:r>
            <a:endParaRPr lang="de-CH" dirty="0" smtClean="0"/>
          </a:p>
        </p:txBody>
      </p:sp>
      <p:sp>
        <p:nvSpPr>
          <p:cNvPr id="19" name="Textfeld 18"/>
          <p:cNvSpPr txBox="1"/>
          <p:nvPr/>
        </p:nvSpPr>
        <p:spPr>
          <a:xfrm>
            <a:off x="2853550" y="376593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Radius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2853550" y="4108042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Inertia</a:t>
            </a:r>
            <a:r>
              <a:rPr lang="de-CH" dirty="0" smtClean="0"/>
              <a:t> </a:t>
            </a:r>
            <a:r>
              <a:rPr lang="de-CH" dirty="0" err="1" smtClean="0"/>
              <a:t>tensor</a:t>
            </a:r>
            <a:endParaRPr lang="de-CH" dirty="0" smtClean="0"/>
          </a:p>
        </p:txBody>
      </p:sp>
      <p:sp>
        <p:nvSpPr>
          <p:cNvPr id="21" name="Titel 4"/>
          <p:cNvSpPr txBox="1">
            <a:spLocks/>
          </p:cNvSpPr>
          <p:nvPr/>
        </p:nvSpPr>
        <p:spPr>
          <a:xfrm>
            <a:off x="318590" y="4477374"/>
            <a:ext cx="8496300" cy="520295"/>
          </a:xfrm>
          <a:prstGeom prst="rect">
            <a:avLst/>
          </a:prstGeom>
          <a:noFill/>
        </p:spPr>
        <p:txBody>
          <a:bodyPr vert="horz" lIns="140400" tIns="0" rIns="144000" bIns="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Parameterization</a:t>
            </a:r>
            <a:endParaRPr kumimoji="0" lang="de-CH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630622" y="4997668"/>
            <a:ext cx="4036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Gibbs-Rodriguez	(3)</a:t>
            </a:r>
          </a:p>
          <a:p>
            <a:r>
              <a:rPr lang="de-CH" dirty="0" smtClean="0"/>
              <a:t>Quaternionen	(4)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Iterative </a:t>
            </a:r>
            <a:r>
              <a:rPr lang="de-CH" dirty="0" err="1" smtClean="0"/>
              <a:t>parameter</a:t>
            </a:r>
            <a:r>
              <a:rPr lang="de-CH" dirty="0" smtClean="0"/>
              <a:t> </a:t>
            </a:r>
            <a:r>
              <a:rPr lang="de-CH" dirty="0" err="1" smtClean="0"/>
              <a:t>optimization</a:t>
            </a:r>
            <a:r>
              <a:rPr lang="de-CH" dirty="0" smtClean="0"/>
              <a:t> (2 </a:t>
            </a:r>
            <a:r>
              <a:rPr lang="de-CH" dirty="0" err="1" smtClean="0"/>
              <a:t>actuation</a:t>
            </a:r>
            <a:r>
              <a:rPr lang="de-CH" dirty="0" smtClean="0"/>
              <a:t> </a:t>
            </a:r>
            <a:r>
              <a:rPr lang="de-CH" dirty="0" err="1" smtClean="0"/>
              <a:t>units</a:t>
            </a:r>
            <a:r>
              <a:rPr lang="de-CH" dirty="0" smtClean="0"/>
              <a:t>)</a:t>
            </a:r>
            <a:endParaRPr lang="de-CH" dirty="0"/>
          </a:p>
        </p:txBody>
      </p:sp>
      <p:pic>
        <p:nvPicPr>
          <p:cNvPr id="45057" name="Picture 1" descr="C:\Users\Matthias\Documents\GitHub\AU_estimator_doc\02_Presentation\0201_Intermediate\drawings\optimization_quaternions_N2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9900" t="21157" r="22140" b="21677"/>
          <a:stretch>
            <a:fillRect/>
          </a:stretch>
        </p:blipFill>
        <p:spPr bwMode="auto">
          <a:xfrm>
            <a:off x="4629956" y="2317986"/>
            <a:ext cx="3412671" cy="3403441"/>
          </a:xfrm>
          <a:prstGeom prst="rect">
            <a:avLst/>
          </a:prstGeom>
          <a:noFill/>
        </p:spPr>
      </p:pic>
      <p:pic>
        <p:nvPicPr>
          <p:cNvPr id="45058" name="Picture 2" descr="C:\Users\Matthias\Documents\GitHub\AU_estimator_doc\02_Presentation\0201_Intermediate\drawings\optimization_rodriguez_N2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1706" t="21468" r="21066" b="22236"/>
          <a:stretch>
            <a:fillRect/>
          </a:stretch>
        </p:blipFill>
        <p:spPr bwMode="auto">
          <a:xfrm>
            <a:off x="783767" y="2294700"/>
            <a:ext cx="3328088" cy="3336926"/>
          </a:xfrm>
          <a:prstGeom prst="rect">
            <a:avLst/>
          </a:prstGeom>
          <a:noFill/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pPr/>
              <a:t>21.04.2014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Matthias Krebs, Simon Laube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Current</a:t>
            </a:r>
            <a:r>
              <a:rPr lang="de-CH" dirty="0" smtClean="0"/>
              <a:t> </a:t>
            </a:r>
            <a:r>
              <a:rPr lang="de-CH" dirty="0" err="1" smtClean="0"/>
              <a:t>Results</a:t>
            </a:r>
            <a:endParaRPr lang="de-CH" dirty="0"/>
          </a:p>
        </p:txBody>
      </p:sp>
      <p:cxnSp>
        <p:nvCxnSpPr>
          <p:cNvPr id="35" name="Gerade Verbindung mit Pfeil 34"/>
          <p:cNvCxnSpPr/>
          <p:nvPr/>
        </p:nvCxnSpPr>
        <p:spPr>
          <a:xfrm rot="5400000" flipH="1" flipV="1">
            <a:off x="602933" y="5045587"/>
            <a:ext cx="1224119" cy="6531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rot="16200000" flipV="1">
            <a:off x="1221747" y="3739908"/>
            <a:ext cx="2153642" cy="17471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664362" y="574383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init</a:t>
            </a:r>
            <a:r>
              <a:rPr lang="de-CH" dirty="0" smtClean="0"/>
              <a:t> </a:t>
            </a:r>
            <a:r>
              <a:rPr lang="de-CH" dirty="0" err="1" smtClean="0"/>
              <a:t>position</a:t>
            </a:r>
            <a:endParaRPr lang="de-CH" dirty="0"/>
          </a:p>
        </p:txBody>
      </p:sp>
      <p:sp>
        <p:nvSpPr>
          <p:cNvPr id="38" name="Textfeld 37"/>
          <p:cNvSpPr txBox="1"/>
          <p:nvPr/>
        </p:nvSpPr>
        <p:spPr>
          <a:xfrm>
            <a:off x="2556132" y="5731762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true</a:t>
            </a:r>
            <a:r>
              <a:rPr lang="de-CH" dirty="0" smtClean="0"/>
              <a:t> </a:t>
            </a:r>
            <a:r>
              <a:rPr lang="de-CH" dirty="0" err="1" smtClean="0"/>
              <a:t>position</a:t>
            </a:r>
            <a:endParaRPr lang="de-CH" dirty="0"/>
          </a:p>
        </p:txBody>
      </p:sp>
      <p:cxnSp>
        <p:nvCxnSpPr>
          <p:cNvPr id="39" name="Gerade Verbindung mit Pfeil 38"/>
          <p:cNvCxnSpPr/>
          <p:nvPr/>
        </p:nvCxnSpPr>
        <p:spPr>
          <a:xfrm flipV="1">
            <a:off x="1182333" y="4524863"/>
            <a:ext cx="2533489" cy="116623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rot="5400000" flipH="1" flipV="1">
            <a:off x="2399822" y="4341647"/>
            <a:ext cx="2120981" cy="5763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>
            <a:off x="3389242" y="5029194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 smtClean="0"/>
              <a:t>Rodriquez</a:t>
            </a:r>
            <a:endParaRPr lang="de-CH" b="1" dirty="0"/>
          </a:p>
        </p:txBody>
      </p:sp>
      <p:sp>
        <p:nvSpPr>
          <p:cNvPr id="44" name="Textfeld 43"/>
          <p:cNvSpPr txBox="1"/>
          <p:nvPr/>
        </p:nvSpPr>
        <p:spPr>
          <a:xfrm>
            <a:off x="7220633" y="5029194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 err="1" smtClean="0"/>
              <a:t>Quaternions</a:t>
            </a:r>
            <a:endParaRPr lang="de-CH" b="1"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9" name="Picture 1" descr="C:\Users\Matthias\Documents\GitHub\AU_estimator_doc\02_Presentation\0201_Intermediate\drawings\contour_quaternions_N2_v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8715" y="2340623"/>
            <a:ext cx="4531435" cy="3392518"/>
          </a:xfrm>
          <a:prstGeom prst="rect">
            <a:avLst/>
          </a:prstGeom>
          <a:noFill/>
        </p:spPr>
      </p:pic>
      <p:pic>
        <p:nvPicPr>
          <p:cNvPr id="43010" name="Picture 2" descr="C:\Users\Matthias\Documents\GitHub\AU_estimator_doc\02_Presentation\0201_Intermediate\drawings\contour_rodriguez_N2_v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949" y="2340623"/>
            <a:ext cx="4531435" cy="3392518"/>
          </a:xfrm>
          <a:prstGeom prst="rect">
            <a:avLst/>
          </a:prstGeom>
          <a:noFill/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Residual </a:t>
            </a:r>
            <a:r>
              <a:rPr lang="de-CH" dirty="0" err="1" smtClean="0"/>
              <a:t>grid</a:t>
            </a:r>
            <a:r>
              <a:rPr lang="de-CH" dirty="0" smtClean="0"/>
              <a:t> </a:t>
            </a:r>
            <a:r>
              <a:rPr lang="de-CH" dirty="0" err="1" smtClean="0"/>
              <a:t>plots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pPr/>
              <a:t>21.04.2014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Matthias Krebs, Simon Laube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Current</a:t>
            </a:r>
            <a:r>
              <a:rPr lang="de-CH" dirty="0" smtClean="0"/>
              <a:t> </a:t>
            </a:r>
            <a:r>
              <a:rPr lang="de-CH" dirty="0" err="1" smtClean="0"/>
              <a:t>Results</a:t>
            </a:r>
            <a:endParaRPr lang="de-CH" dirty="0"/>
          </a:p>
        </p:txBody>
      </p:sp>
      <p:sp>
        <p:nvSpPr>
          <p:cNvPr id="18" name="Textfeld 17"/>
          <p:cNvSpPr txBox="1"/>
          <p:nvPr/>
        </p:nvSpPr>
        <p:spPr>
          <a:xfrm>
            <a:off x="1650887" y="5733141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 smtClean="0"/>
              <a:t>Rodriquez</a:t>
            </a:r>
            <a:endParaRPr lang="de-CH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5734101" y="5733141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 err="1" smtClean="0"/>
              <a:t>Quaternions</a:t>
            </a:r>
            <a:endParaRPr lang="de-CH" b="1"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Parameterization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radius</a:t>
            </a:r>
            <a:r>
              <a:rPr lang="de-CH" dirty="0" smtClean="0"/>
              <a:t>, </a:t>
            </a:r>
            <a:r>
              <a:rPr lang="de-CH" dirty="0" err="1" smtClean="0"/>
              <a:t>inertia</a:t>
            </a:r>
            <a:r>
              <a:rPr lang="de-CH" dirty="0" smtClean="0"/>
              <a:t> </a:t>
            </a:r>
            <a:r>
              <a:rPr lang="de-CH" dirty="0" err="1" smtClean="0"/>
              <a:t>tensor</a:t>
            </a:r>
            <a:endParaRPr lang="de-CH" dirty="0" smtClean="0"/>
          </a:p>
          <a:p>
            <a:r>
              <a:rPr lang="de-CH" dirty="0" err="1" smtClean="0"/>
              <a:t>Actuator</a:t>
            </a:r>
            <a:r>
              <a:rPr lang="de-CH" dirty="0" smtClean="0"/>
              <a:t> </a:t>
            </a:r>
            <a:r>
              <a:rPr lang="de-CH" dirty="0" err="1" smtClean="0"/>
              <a:t>input</a:t>
            </a:r>
            <a:r>
              <a:rPr lang="de-CH" dirty="0" smtClean="0"/>
              <a:t> </a:t>
            </a:r>
            <a:r>
              <a:rPr lang="de-CH" dirty="0" err="1" smtClean="0"/>
              <a:t>patterns</a:t>
            </a:r>
            <a:endParaRPr lang="de-CH" dirty="0" smtClean="0"/>
          </a:p>
          <a:p>
            <a:r>
              <a:rPr lang="de-CH" dirty="0" err="1" smtClean="0"/>
              <a:t>Varied</a:t>
            </a:r>
            <a:r>
              <a:rPr lang="de-CH" dirty="0" smtClean="0"/>
              <a:t> </a:t>
            </a:r>
            <a:r>
              <a:rPr lang="de-CH" dirty="0" err="1" smtClean="0"/>
              <a:t>simulation</a:t>
            </a:r>
            <a:r>
              <a:rPr lang="de-CH" dirty="0" smtClean="0"/>
              <a:t> </a:t>
            </a:r>
            <a:r>
              <a:rPr lang="de-CH" dirty="0" err="1" smtClean="0"/>
              <a:t>data</a:t>
            </a:r>
            <a:r>
              <a:rPr lang="de-CH" dirty="0" smtClean="0"/>
              <a:t> </a:t>
            </a:r>
            <a:r>
              <a:rPr lang="de-CH" dirty="0" err="1" smtClean="0"/>
              <a:t>from</a:t>
            </a:r>
            <a:r>
              <a:rPr lang="de-CH" dirty="0" smtClean="0"/>
              <a:t> modular </a:t>
            </a:r>
            <a:r>
              <a:rPr lang="de-CH" dirty="0" err="1" smtClean="0"/>
              <a:t>simulation</a:t>
            </a:r>
            <a:r>
              <a:rPr lang="de-CH" dirty="0" smtClean="0"/>
              <a:t> model</a:t>
            </a:r>
          </a:p>
          <a:p>
            <a:r>
              <a:rPr lang="de-CH" dirty="0" err="1" smtClean="0"/>
              <a:t>Convergence</a:t>
            </a:r>
            <a:r>
              <a:rPr lang="de-CH" dirty="0" smtClean="0"/>
              <a:t> </a:t>
            </a:r>
            <a:r>
              <a:rPr lang="de-CH" dirty="0" err="1" smtClean="0"/>
              <a:t>analysis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pPr/>
              <a:t>21.04.2014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Krebs, Simon Laube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Outlook</a:t>
            </a:r>
            <a:endParaRPr lang="de-CH" dirty="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pPr/>
              <a:t>21.04.2014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Krebs, Simon Laube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th_praesentation_4zu3_ETH8">
  <a:themeElements>
    <a:clrScheme name="ETH Zuerich - Fachwelt">
      <a:dk1>
        <a:sysClr val="windowText" lastClr="000000"/>
      </a:dk1>
      <a:lt1>
        <a:sysClr val="window" lastClr="FFFFFF"/>
      </a:lt1>
      <a:dk2>
        <a:srgbClr val="72791C"/>
      </a:dk2>
      <a:lt2>
        <a:srgbClr val="1269B0"/>
      </a:lt2>
      <a:accent1>
        <a:srgbClr val="91056A"/>
      </a:accent1>
      <a:accent2>
        <a:srgbClr val="6F6F64"/>
      </a:accent2>
      <a:accent3>
        <a:srgbClr val="A8322D"/>
      </a:accent3>
      <a:accent4>
        <a:srgbClr val="007A96"/>
      </a:accent4>
      <a:accent5>
        <a:srgbClr val="956013"/>
      </a:accent5>
      <a:accent6>
        <a:srgbClr val="FFFFFF"/>
      </a:accent6>
      <a:hlink>
        <a:srgbClr val="1269B0"/>
      </a:hlink>
      <a:folHlink>
        <a:srgbClr val="8CB63C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eth_praesentation_4zu3_ETH8.potx</Template>
  <TotalTime>0</TotalTime>
  <Words>532</Words>
  <Application>Microsoft Macintosh PowerPoint</Application>
  <PresentationFormat>Bildschirmpräsentation (4:3)</PresentationFormat>
  <Paragraphs>144</Paragraphs>
  <Slides>16</Slides>
  <Notes>5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8" baseType="lpstr">
      <vt:lpstr>eth_praesentation_4zu3_ETH8</vt:lpstr>
      <vt:lpstr>Formel</vt:lpstr>
      <vt:lpstr>Estimation of Actuation Configuration for a Multi-Actuated Blimp</vt:lpstr>
      <vt:lpstr>Overview</vt:lpstr>
      <vt:lpstr>Concept</vt:lpstr>
      <vt:lpstr>Batch Optimization Process</vt:lpstr>
      <vt:lpstr>Model Function</vt:lpstr>
      <vt:lpstr>Current Results</vt:lpstr>
      <vt:lpstr>Current Results</vt:lpstr>
      <vt:lpstr>Outlook</vt:lpstr>
      <vt:lpstr>Folie 9</vt:lpstr>
      <vt:lpstr>Current Results</vt:lpstr>
      <vt:lpstr>Current Results</vt:lpstr>
      <vt:lpstr>Context / General Description</vt:lpstr>
      <vt:lpstr>Problem Formulation</vt:lpstr>
      <vt:lpstr>Problem Formulation</vt:lpstr>
      <vt:lpstr>Example</vt:lpstr>
      <vt:lpstr>Outlook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Folienmaster ETH Zürich</dc:title>
  <dc:creator>Andrea Lingk</dc:creator>
  <cp:lastModifiedBy>Matthias Krebs</cp:lastModifiedBy>
  <cp:revision>115</cp:revision>
  <cp:lastPrinted>2013-06-08T11:22:51Z</cp:lastPrinted>
  <dcterms:created xsi:type="dcterms:W3CDTF">2013-05-24T16:23:39Z</dcterms:created>
  <dcterms:modified xsi:type="dcterms:W3CDTF">2014-04-21T20:46:27Z</dcterms:modified>
</cp:coreProperties>
</file>