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3" r:id="rId10"/>
  </p:sldIdLst>
  <p:sldSz cx="9144000" cy="6858000" type="screen4x3"/>
  <p:notesSz cx="6451600" cy="9321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aximized">
    <p:restoredLeft sz="15620"/>
    <p:restoredTop sz="80466" autoAdjust="0"/>
  </p:normalViewPr>
  <p:slideViewPr>
    <p:cSldViewPr snapToGrid="0" snapToObjects="1">
      <p:cViewPr varScale="1">
        <p:scale>
          <a:sx n="58" d="100"/>
          <a:sy n="58" d="100"/>
        </p:scale>
        <p:origin x="-1446" y="-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654415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pPr/>
              <a:t>21.04.2014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00088"/>
            <a:ext cx="4657725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16" tIns="45058" rIns="90116" bIns="45058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5161" y="4427856"/>
            <a:ext cx="5161280" cy="4194810"/>
          </a:xfrm>
          <a:prstGeom prst="rect">
            <a:avLst/>
          </a:prstGeom>
        </p:spPr>
        <p:txBody>
          <a:bodyPr vert="horz" lIns="90116" tIns="45058" rIns="90116" bIns="45058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54415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motors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essential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, but </a:t>
            </a:r>
            <a:r>
              <a:rPr lang="de-CH" dirty="0" err="1" smtClean="0"/>
              <a:t>uncertain</a:t>
            </a:r>
            <a:r>
              <a:rPr lang="de-CH" dirty="0" smtClean="0"/>
              <a:t> / </a:t>
            </a:r>
            <a:r>
              <a:rPr lang="de-CH" dirty="0" err="1" smtClean="0"/>
              <a:t>unknown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optimize the model with respect to the actuation configuration we need to make the model dependent on the actuation configuration.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spherical blimp the configuration of an actuator is described with a position on the hull surface and a rotation which tells us in which direction the x axis of the actuator is pointing.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turns out that this actuator configuration can be expressed with a rotation against the blimps center.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rotations there are a few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each of them having advantages and disadvantages. This basically boils down to one trade-off: either you use minimal representation of a rotation and you have to deal with singularities or you use a non-minimal representation and you have to deal with constraints on these parameters.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decided to use one parameterization which is minimal in the number of parameters and one which does not have the issue of singularities.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choose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quaternion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because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minimal parameters</a:t>
            </a:r>
            <a:endParaRPr lang="en-US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based on simulator data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21.04.2014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Semester Thesis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Actuation Configuration for a Multi-Actuated Blimp</a:t>
            </a:r>
            <a:endParaRPr lang="de-CH" dirty="0"/>
          </a:p>
        </p:txBody>
      </p:sp>
      <p:sp>
        <p:nvSpPr>
          <p:cNvPr id="10" name="Untertitel 1"/>
          <p:cNvSpPr txBox="1">
            <a:spLocks/>
          </p:cNvSpPr>
          <p:nvPr/>
        </p:nvSpPr>
        <p:spPr>
          <a:xfrm>
            <a:off x="323850" y="5103626"/>
            <a:ext cx="8496300" cy="832940"/>
          </a:xfrm>
          <a:prstGeom prst="rect">
            <a:avLst/>
          </a:prstGeom>
          <a:noFill/>
          <a:ln>
            <a:noFill/>
          </a:ln>
        </p:spPr>
        <p:txBody>
          <a:bodyPr vert="horz" lIns="144000" tIns="108000" rIns="14400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Matthias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Krebs		</a:t>
            </a:r>
            <a:r>
              <a:rPr kumimoji="0" lang="de-CH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Kostas Alexis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baseline="0" dirty="0" smtClean="0">
                <a:solidFill>
                  <a:schemeClr val="bg1"/>
                </a:solidFill>
              </a:rPr>
              <a:t>		Simon</a:t>
            </a:r>
            <a:r>
              <a:rPr lang="de-CH" dirty="0" smtClean="0">
                <a:solidFill>
                  <a:schemeClr val="bg1"/>
                </a:solidFill>
              </a:rPr>
              <a:t> Laube				Markus Achtelik</a:t>
            </a: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17411" name="Picture 3" descr="C:\Users\Matthias\AppData\Local\Microsoft\Windows\INetCache\IE\M3XKW46T\skye_c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1" y="2222695"/>
            <a:ext cx="4814242" cy="3102867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11367" y="1955409"/>
            <a:ext cx="341498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Problem</a:t>
            </a:r>
            <a:r>
              <a:rPr lang="en-US" dirty="0" smtClean="0"/>
              <a:t>: Motor to Blimp transformation is essential part of controller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Idea</a:t>
            </a:r>
            <a:r>
              <a:rPr lang="en-US" dirty="0" smtClean="0"/>
              <a:t>: Create blimp model from Motor transformations and fit this model to the system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How</a:t>
            </a:r>
            <a:r>
              <a:rPr lang="en-US" dirty="0" smtClean="0"/>
              <a:t>: Actuate blimp and compare measurements with model output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Concept</a:t>
            </a:r>
            <a:endParaRPr lang="de-CH" dirty="0"/>
          </a:p>
        </p:txBody>
      </p:sp>
      <p:pic>
        <p:nvPicPr>
          <p:cNvPr id="20485" name="Picture 5" descr="C:\Users\Matthias\Documents\GitHub\AU_estimator_doc\02_Presentation\0201_Intermediate\drawings\concept_4.png"/>
          <p:cNvPicPr>
            <a:picLocks noChangeAspect="1" noChangeArrowheads="1"/>
          </p:cNvPicPr>
          <p:nvPr/>
        </p:nvPicPr>
        <p:blipFill>
          <a:blip r:embed="rId2"/>
          <a:srcRect l="13328" r="21649"/>
          <a:stretch>
            <a:fillRect/>
          </a:stretch>
        </p:blipFill>
        <p:spPr bwMode="auto">
          <a:xfrm>
            <a:off x="3774365" y="1809421"/>
            <a:ext cx="4231952" cy="4190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3" name="Picture 3" descr="C:\Users\Matthias\Documents\GitHub\AU_estimator_doc\02_Presentation\0201_Intermediate\drawings\concept_2.png"/>
          <p:cNvPicPr>
            <a:picLocks noChangeAspect="1" noChangeArrowheads="1"/>
          </p:cNvPicPr>
          <p:nvPr/>
        </p:nvPicPr>
        <p:blipFill>
          <a:blip r:embed="rId3" cstate="print"/>
          <a:srcRect r="17402"/>
          <a:stretch>
            <a:fillRect/>
          </a:stretch>
        </p:blipFill>
        <p:spPr bwMode="auto">
          <a:xfrm>
            <a:off x="918592" y="1809421"/>
            <a:ext cx="2308996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4" name="Picture 4" descr="C:\Users\Matthias\Documents\GitHub\AU_estimator_doc\02_Presentation\0201_Intermediate\drawings\concept_3.png"/>
          <p:cNvPicPr>
            <a:picLocks noChangeAspect="1" noChangeArrowheads="1"/>
          </p:cNvPicPr>
          <p:nvPr/>
        </p:nvPicPr>
        <p:blipFill>
          <a:blip r:embed="rId4" cstate="print"/>
          <a:srcRect l="7806" r="17715"/>
          <a:stretch>
            <a:fillRect/>
          </a:stretch>
        </p:blipFill>
        <p:spPr bwMode="auto">
          <a:xfrm>
            <a:off x="918592" y="4003980"/>
            <a:ext cx="2308996" cy="1996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Nach oben gekrümmter Pfeil 9"/>
          <p:cNvSpPr/>
          <p:nvPr/>
        </p:nvSpPr>
        <p:spPr>
          <a:xfrm rot="5400000">
            <a:off x="786425" y="2591225"/>
            <a:ext cx="558114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Nach oben gekrümmter Pfeil 10"/>
          <p:cNvSpPr/>
          <p:nvPr/>
        </p:nvSpPr>
        <p:spPr>
          <a:xfrm rot="1476831" flipH="1">
            <a:off x="1428884" y="5895929"/>
            <a:ext cx="409806" cy="41691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Nach oben gekrümmter Pfeil 11"/>
          <p:cNvSpPr/>
          <p:nvPr/>
        </p:nvSpPr>
        <p:spPr>
          <a:xfrm rot="7641952" flipV="1">
            <a:off x="7114471" y="5117862"/>
            <a:ext cx="662413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Pfeil nach unten 12"/>
          <p:cNvSpPr/>
          <p:nvPr/>
        </p:nvSpPr>
        <p:spPr>
          <a:xfrm>
            <a:off x="1977234" y="3694157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Pfeil nach unten 13"/>
          <p:cNvSpPr/>
          <p:nvPr/>
        </p:nvSpPr>
        <p:spPr>
          <a:xfrm rot="16200000">
            <a:off x="3356913" y="4862511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Batch </a:t>
            </a:r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756742" y="3310759"/>
            <a:ext cx="1608082" cy="10405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Actuator</a:t>
            </a:r>
            <a:r>
              <a:rPr lang="de-CH" dirty="0" smtClean="0"/>
              <a:t> Input Pattern    .</a:t>
            </a:r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3042745" y="1811776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3042745" y="4809743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</a:t>
            </a:r>
          </a:p>
          <a:p>
            <a:pPr algn="ctr"/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014231" y="3310759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042745" y="3310759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Parameters</a:t>
            </a:r>
          </a:p>
          <a:p>
            <a:pPr algn="ctr"/>
            <a:endParaRPr lang="de-CH" dirty="0"/>
          </a:p>
        </p:txBody>
      </p:sp>
      <p:sp>
        <p:nvSpPr>
          <p:cNvPr id="13" name="Flussdiagramm: Daten 12"/>
          <p:cNvSpPr/>
          <p:nvPr/>
        </p:nvSpPr>
        <p:spPr>
          <a:xfrm>
            <a:off x="6014231" y="1811776"/>
            <a:ext cx="1923393" cy="1056290"/>
          </a:xfrm>
          <a:prstGeom prst="flowChartInputOutp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IMU Data</a:t>
            </a:r>
          </a:p>
          <a:p>
            <a:pPr algn="ctr"/>
            <a:endParaRPr lang="de-CH" dirty="0"/>
          </a:p>
        </p:txBody>
      </p:sp>
      <p:sp>
        <p:nvSpPr>
          <p:cNvPr id="14" name="Flussdiagramm: Daten 13"/>
          <p:cNvSpPr/>
          <p:nvPr/>
        </p:nvSpPr>
        <p:spPr>
          <a:xfrm>
            <a:off x="6014231" y="4809743"/>
            <a:ext cx="1923393" cy="1056290"/>
          </a:xfrm>
          <a:prstGeom prst="flowChartInputOutp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 Output</a:t>
            </a:r>
            <a:endParaRPr lang="de-CH" dirty="0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3494977" y="5360273"/>
          <a:ext cx="1013959" cy="426930"/>
        </p:xfrm>
        <a:graphic>
          <a:graphicData uri="http://schemas.openxmlformats.org/presentationml/2006/ole">
            <p:oleObj spid="_x0000_s23555" name="Formel" r:id="rId4" imgW="482400" imgH="20304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865236" y="3822148"/>
          <a:ext cx="266700" cy="371475"/>
        </p:xfrm>
        <a:graphic>
          <a:graphicData uri="http://schemas.openxmlformats.org/presentationml/2006/ole">
            <p:oleObj spid="_x0000_s23556" name="Formel" r:id="rId5" imgW="126720" imgH="17748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813768" y="2336087"/>
          <a:ext cx="292100" cy="346075"/>
        </p:xfrm>
        <a:graphic>
          <a:graphicData uri="http://schemas.openxmlformats.org/presentationml/2006/ole">
            <p:oleObj spid="_x0000_s23557" name="Formel" r:id="rId6" imgW="139680" imgH="16488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888683" y="3854225"/>
          <a:ext cx="266700" cy="292100"/>
        </p:xfrm>
        <a:graphic>
          <a:graphicData uri="http://schemas.openxmlformats.org/presentationml/2006/ole">
            <p:oleObj spid="_x0000_s23558" name="Formel" r:id="rId7" imgW="126720" imgH="139680" progId="Equation.3">
              <p:embed/>
            </p:oleObj>
          </a:graphicData>
        </a:graphic>
      </p:graphicFrame>
      <p:cxnSp>
        <p:nvCxnSpPr>
          <p:cNvPr id="20" name="Gerade Verbindung mit Pfeil 19"/>
          <p:cNvCxnSpPr>
            <a:stCxn id="8" idx="3"/>
            <a:endCxn id="9" idx="1"/>
          </p:cNvCxnSpPr>
          <p:nvPr/>
        </p:nvCxnSpPr>
        <p:spPr>
          <a:xfrm flipV="1">
            <a:off x="2364824" y="2339921"/>
            <a:ext cx="677921" cy="1491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10" idx="1"/>
          </p:cNvCxnSpPr>
          <p:nvPr/>
        </p:nvCxnSpPr>
        <p:spPr>
          <a:xfrm>
            <a:off x="2364824" y="3831021"/>
            <a:ext cx="677921" cy="15068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3"/>
            <a:endCxn id="13" idx="2"/>
          </p:cNvCxnSpPr>
          <p:nvPr/>
        </p:nvCxnSpPr>
        <p:spPr>
          <a:xfrm>
            <a:off x="4966138" y="2339921"/>
            <a:ext cx="12404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11" idx="0"/>
          </p:cNvCxnSpPr>
          <p:nvPr/>
        </p:nvCxnSpPr>
        <p:spPr>
          <a:xfrm rot="5400000">
            <a:off x="6754980" y="3089014"/>
            <a:ext cx="442693" cy="7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1"/>
          </p:cNvCxnSpPr>
          <p:nvPr/>
        </p:nvCxnSpPr>
        <p:spPr>
          <a:xfrm rot="5400000" flipH="1" flipV="1">
            <a:off x="6754581" y="458839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3"/>
            <a:endCxn id="14" idx="2"/>
          </p:cNvCxnSpPr>
          <p:nvPr/>
        </p:nvCxnSpPr>
        <p:spPr>
          <a:xfrm>
            <a:off x="4966138" y="5337888"/>
            <a:ext cx="12404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4966139" y="3822148"/>
            <a:ext cx="1048093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2"/>
            <a:endCxn id="10" idx="0"/>
          </p:cNvCxnSpPr>
          <p:nvPr/>
        </p:nvCxnSpPr>
        <p:spPr>
          <a:xfrm rot="5400000">
            <a:off x="3783095" y="458839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559" name="Picture 7" descr="C:\Eigene Dateien\Schule\ETH\9Semester\SemesterThesis\skye_cad_transp.png"/>
          <p:cNvPicPr>
            <a:picLocks noChangeAspect="1" noChangeArrowheads="1"/>
          </p:cNvPicPr>
          <p:nvPr/>
        </p:nvPicPr>
        <p:blipFill>
          <a:blip r:embed="rId8" cstate="print"/>
          <a:srcRect l="14716" r="21902"/>
          <a:stretch>
            <a:fillRect/>
          </a:stretch>
        </p:blipFill>
        <p:spPr bwMode="auto">
          <a:xfrm>
            <a:off x="3333619" y="1575437"/>
            <a:ext cx="1348743" cy="13715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Function</a:t>
            </a:r>
            <a:endParaRPr lang="de-CH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513" y="1747008"/>
            <a:ext cx="5003253" cy="53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8862" y="2429514"/>
            <a:ext cx="483112" cy="27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8860" y="2822820"/>
            <a:ext cx="210465" cy="24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9811" y="3192208"/>
            <a:ext cx="220032" cy="22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86947" y="4147307"/>
            <a:ext cx="157849" cy="28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65779" y="3885036"/>
            <a:ext cx="138716" cy="16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65778" y="3532897"/>
            <a:ext cx="181766" cy="20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feld 14"/>
          <p:cNvSpPr txBox="1"/>
          <p:nvPr/>
        </p:nvSpPr>
        <p:spPr>
          <a:xfrm>
            <a:off x="2853550" y="23975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</a:t>
            </a:r>
            <a:r>
              <a:rPr lang="de-CH" dirty="0" err="1" smtClean="0"/>
              <a:t>transformation</a:t>
            </a:r>
            <a:endParaRPr lang="de-CH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2853550" y="273960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(</a:t>
            </a:r>
            <a:r>
              <a:rPr lang="de-CH" dirty="0" err="1" smtClean="0"/>
              <a:t>input</a:t>
            </a:r>
            <a:r>
              <a:rPr lang="de-CH" dirty="0" smtClean="0"/>
              <a:t>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853550" y="308171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velocity</a:t>
            </a:r>
            <a:endParaRPr lang="de-CH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2853550" y="342382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acceleration</a:t>
            </a:r>
            <a:endParaRPr lang="de-CH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2853550" y="37659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Radius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853550" y="410804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</p:txBody>
      </p:sp>
      <p:sp>
        <p:nvSpPr>
          <p:cNvPr id="21" name="Titel 4"/>
          <p:cNvSpPr txBox="1">
            <a:spLocks/>
          </p:cNvSpPr>
          <p:nvPr/>
        </p:nvSpPr>
        <p:spPr>
          <a:xfrm>
            <a:off x="318590" y="4477374"/>
            <a:ext cx="8496300" cy="520295"/>
          </a:xfrm>
          <a:prstGeom prst="rect">
            <a:avLst/>
          </a:prstGeom>
          <a:noFill/>
        </p:spPr>
        <p:txBody>
          <a:bodyPr vert="horz" lIns="140400" tIns="0" rIns="14400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Parameterization</a:t>
            </a: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30622" y="4997668"/>
            <a:ext cx="403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Gibbs-Rodriguez	(3)</a:t>
            </a:r>
          </a:p>
          <a:p>
            <a:r>
              <a:rPr lang="de-CH" dirty="0" smtClean="0"/>
              <a:t>Quaternionen	(4)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Iterative </a:t>
            </a:r>
            <a:r>
              <a:rPr lang="de-CH" dirty="0" err="1" smtClean="0"/>
              <a:t>parameter</a:t>
            </a:r>
            <a:r>
              <a:rPr lang="de-CH" dirty="0" smtClean="0"/>
              <a:t> </a:t>
            </a:r>
            <a:r>
              <a:rPr lang="de-CH" dirty="0" err="1" smtClean="0"/>
              <a:t>optimization</a:t>
            </a:r>
            <a:r>
              <a:rPr lang="de-CH" dirty="0" smtClean="0"/>
              <a:t> (2 </a:t>
            </a:r>
            <a:r>
              <a:rPr lang="de-CH" dirty="0" err="1" smtClean="0"/>
              <a:t>actuation</a:t>
            </a:r>
            <a:r>
              <a:rPr lang="de-CH" dirty="0" smtClean="0"/>
              <a:t> </a:t>
            </a:r>
            <a:r>
              <a:rPr lang="de-CH" dirty="0" err="1" smtClean="0"/>
              <a:t>units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5057" name="Picture 1" descr="C:\Users\Matthias\Documents\GitHub\AU_estimator_doc\02_Presentation\0201_Intermediate\drawings\optimization_quaternions_N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900" t="21157" r="22140" b="21677"/>
          <a:stretch>
            <a:fillRect/>
          </a:stretch>
        </p:blipFill>
        <p:spPr bwMode="auto">
          <a:xfrm>
            <a:off x="4629956" y="2317986"/>
            <a:ext cx="3412671" cy="3403441"/>
          </a:xfrm>
          <a:prstGeom prst="rect">
            <a:avLst/>
          </a:prstGeom>
          <a:noFill/>
        </p:spPr>
      </p:pic>
      <p:pic>
        <p:nvPicPr>
          <p:cNvPr id="45058" name="Picture 2" descr="C:\Users\Matthias\Documents\GitHub\AU_estimator_doc\02_Presentation\0201_Intermediate\drawings\optimization_rodriguez_N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706" t="21468" r="21066" b="22236"/>
          <a:stretch>
            <a:fillRect/>
          </a:stretch>
        </p:blipFill>
        <p:spPr bwMode="auto">
          <a:xfrm>
            <a:off x="783767" y="2294700"/>
            <a:ext cx="3328088" cy="3336926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cxnSp>
        <p:nvCxnSpPr>
          <p:cNvPr id="35" name="Gerade Verbindung mit Pfeil 34"/>
          <p:cNvCxnSpPr/>
          <p:nvPr/>
        </p:nvCxnSpPr>
        <p:spPr>
          <a:xfrm rot="5400000" flipH="1" flipV="1">
            <a:off x="602933" y="5045587"/>
            <a:ext cx="1224119" cy="6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6200000" flipV="1">
            <a:off x="1221747" y="3739908"/>
            <a:ext cx="2153642" cy="1747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64362" y="57438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38" name="Textfeld 37"/>
          <p:cNvSpPr txBox="1"/>
          <p:nvPr/>
        </p:nvSpPr>
        <p:spPr>
          <a:xfrm>
            <a:off x="2556132" y="573176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1182333" y="4524863"/>
            <a:ext cx="2533489" cy="11662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rot="5400000" flipH="1" flipV="1">
            <a:off x="2399822" y="4341647"/>
            <a:ext cx="2120981" cy="5763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389242" y="502919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Rodriquez</a:t>
            </a:r>
            <a:endParaRPr lang="de-CH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7220633" y="50291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Quaternions</a:t>
            </a:r>
            <a:endParaRPr lang="de-CH" b="1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C:\Users\Matthias\Documents\GitHub\AU_estimator_doc\02_Presentation\0201_Intermediate\drawings\contour_quaternions_N2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8715" y="2340623"/>
            <a:ext cx="4531435" cy="3392518"/>
          </a:xfrm>
          <a:prstGeom prst="rect">
            <a:avLst/>
          </a:prstGeom>
          <a:noFill/>
        </p:spPr>
      </p:pic>
      <p:pic>
        <p:nvPicPr>
          <p:cNvPr id="43010" name="Picture 2" descr="C:\Users\Matthias\Documents\GitHub\AU_estimator_doc\02_Presentation\0201_Intermediate\drawings\contour_rodriguez_N2_v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949" y="2340623"/>
            <a:ext cx="4531435" cy="3392518"/>
          </a:xfrm>
          <a:prstGeom prst="rect">
            <a:avLst/>
          </a:prstGeom>
          <a:noFill/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Residual </a:t>
            </a:r>
            <a:r>
              <a:rPr lang="de-CH" dirty="0" err="1" smtClean="0"/>
              <a:t>grid</a:t>
            </a:r>
            <a:r>
              <a:rPr lang="de-CH" dirty="0" smtClean="0"/>
              <a:t> </a:t>
            </a:r>
            <a:r>
              <a:rPr lang="de-CH" dirty="0" err="1" smtClean="0"/>
              <a:t>plots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1650887" y="573314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Rodriquez</a:t>
            </a:r>
            <a:endParaRPr lang="de-CH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734101" y="573314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Quaternions</a:t>
            </a:r>
            <a:endParaRPr lang="de-CH" b="1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Parameterization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radius</a:t>
            </a:r>
            <a:r>
              <a:rPr lang="de-CH" dirty="0" smtClean="0"/>
              <a:t>, </a:t>
            </a:r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  <a:p>
            <a:r>
              <a:rPr lang="de-CH" dirty="0" err="1" smtClean="0"/>
              <a:t>Actuator</a:t>
            </a:r>
            <a:r>
              <a:rPr lang="de-CH" dirty="0" smtClean="0"/>
              <a:t> </a:t>
            </a:r>
            <a:r>
              <a:rPr lang="de-CH" dirty="0" err="1" smtClean="0"/>
              <a:t>input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 smtClean="0"/>
          </a:p>
          <a:p>
            <a:r>
              <a:rPr lang="de-CH" dirty="0" err="1" smtClean="0"/>
              <a:t>Varied</a:t>
            </a:r>
            <a:r>
              <a:rPr lang="de-CH" dirty="0" smtClean="0"/>
              <a:t> </a:t>
            </a:r>
            <a:r>
              <a:rPr lang="de-CH" dirty="0" err="1" smtClean="0"/>
              <a:t>simulation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modular </a:t>
            </a:r>
            <a:r>
              <a:rPr lang="de-CH" dirty="0" err="1" smtClean="0"/>
              <a:t>simulation</a:t>
            </a:r>
            <a:r>
              <a:rPr lang="de-CH" dirty="0" smtClean="0"/>
              <a:t> model</a:t>
            </a:r>
          </a:p>
          <a:p>
            <a:r>
              <a:rPr lang="de-CH" dirty="0" err="1" smtClean="0"/>
              <a:t>Convergence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0</TotalTime>
  <Words>379</Words>
  <Application>Microsoft Macintosh PowerPoint</Application>
  <PresentationFormat>Bildschirmpräsentation (4:3)</PresentationFormat>
  <Paragraphs>81</Paragraphs>
  <Slides>9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eth_praesentation_4zu3_ETH8</vt:lpstr>
      <vt:lpstr>Formel</vt:lpstr>
      <vt:lpstr>Estimation of Actuation Configuration for a Multi-Actuated Blimp</vt:lpstr>
      <vt:lpstr>Overview</vt:lpstr>
      <vt:lpstr>Concept</vt:lpstr>
      <vt:lpstr>Batch Optimization Process</vt:lpstr>
      <vt:lpstr>Model Function</vt:lpstr>
      <vt:lpstr>Current Results</vt:lpstr>
      <vt:lpstr>Current Results</vt:lpstr>
      <vt:lpstr>Outlook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Matthias Krebs</cp:lastModifiedBy>
  <cp:revision>116</cp:revision>
  <cp:lastPrinted>2013-06-08T11:22:51Z</cp:lastPrinted>
  <dcterms:created xsi:type="dcterms:W3CDTF">2013-05-24T16:23:39Z</dcterms:created>
  <dcterms:modified xsi:type="dcterms:W3CDTF">2014-04-21T20:55:16Z</dcterms:modified>
</cp:coreProperties>
</file>