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3" r:id="rId10"/>
  </p:sldIdLst>
  <p:sldSz cx="9144000" cy="6858000" type="screen4x3"/>
  <p:notesSz cx="6451600" cy="93218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3369" autoAdjust="0"/>
  </p:normalViewPr>
  <p:slideViewPr>
    <p:cSldViewPr snapToGrid="0" snapToObjects="1">
      <p:cViewPr varScale="1">
        <p:scale>
          <a:sx n="68" d="100"/>
          <a:sy n="68" d="100"/>
        </p:scale>
        <p:origin x="-1176" y="-9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795693" cy="466090"/>
          </a:xfrm>
          <a:prstGeom prst="rect">
            <a:avLst/>
          </a:prstGeom>
        </p:spPr>
        <p:txBody>
          <a:bodyPr vert="horz" lIns="90116" tIns="45058" rIns="90116" bIns="45058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654415" y="2"/>
            <a:ext cx="2795693" cy="466090"/>
          </a:xfrm>
          <a:prstGeom prst="rect">
            <a:avLst/>
          </a:prstGeom>
        </p:spPr>
        <p:txBody>
          <a:bodyPr vert="horz" lIns="90116" tIns="45058" rIns="90116" bIns="45058" rtlCol="0"/>
          <a:lstStyle>
            <a:lvl1pPr algn="r">
              <a:defRPr sz="1200"/>
            </a:lvl1pPr>
          </a:lstStyle>
          <a:p>
            <a:fld id="{BCDB334D-D17F-49C4-91DD-37BB7E818209}" type="datetimeFigureOut">
              <a:rPr lang="de-CH" smtClean="0"/>
              <a:pPr/>
              <a:t>22.04.2014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00088"/>
            <a:ext cx="4657725" cy="3494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116" tIns="45058" rIns="90116" bIns="45058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45161" y="4427856"/>
            <a:ext cx="5161280" cy="4194810"/>
          </a:xfrm>
          <a:prstGeom prst="rect">
            <a:avLst/>
          </a:prstGeom>
        </p:spPr>
        <p:txBody>
          <a:bodyPr vert="horz" lIns="90116" tIns="45058" rIns="90116" bIns="45058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8854094"/>
            <a:ext cx="2795693" cy="466090"/>
          </a:xfrm>
          <a:prstGeom prst="rect">
            <a:avLst/>
          </a:prstGeom>
        </p:spPr>
        <p:txBody>
          <a:bodyPr vert="horz" lIns="90116" tIns="45058" rIns="90116" bIns="45058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654415" y="8854094"/>
            <a:ext cx="2795693" cy="466090"/>
          </a:xfrm>
          <a:prstGeom prst="rect">
            <a:avLst/>
          </a:prstGeom>
        </p:spPr>
        <p:txBody>
          <a:bodyPr vert="horz" lIns="90116" tIns="45058" rIns="90116" bIns="45058" rtlCol="0" anchor="b"/>
          <a:lstStyle>
            <a:lvl1pPr algn="r">
              <a:defRPr sz="1200"/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-Skye is a helium blimp with actuators attached to it to stabilize it in the air.</a:t>
            </a:r>
          </a:p>
          <a:p>
            <a:r>
              <a:rPr lang="en-US" dirty="0" smtClean="0"/>
              <a:t>-Each actuator has two degrees of freedom: rotating around one axis and applying a force into the current direction it is pointing. (show AU from </a:t>
            </a:r>
            <a:r>
              <a:rPr lang="en-US" dirty="0" err="1" smtClean="0"/>
              <a:t>skye</a:t>
            </a:r>
            <a:r>
              <a:rPr lang="en-US" dirty="0" smtClean="0"/>
              <a:t>)</a:t>
            </a:r>
          </a:p>
          <a:p>
            <a:r>
              <a:rPr lang="en-US" dirty="0" smtClean="0"/>
              <a:t>-The actuator configuration is an essential part of the control system.</a:t>
            </a:r>
          </a:p>
          <a:p>
            <a:r>
              <a:rPr lang="en-US" dirty="0" smtClean="0"/>
              <a:t>-the control system uses the actuator configuration to derive a simplified model.</a:t>
            </a:r>
          </a:p>
          <a:p>
            <a:r>
              <a:rPr lang="en-US" dirty="0" smtClean="0"/>
              <a:t>-The better the control system knows the actuator configuration, the better it can control the system</a:t>
            </a:r>
          </a:p>
          <a:p>
            <a:r>
              <a:rPr lang="en-US" dirty="0" smtClean="0"/>
              <a:t>-we want to find the actual actuator configuration by observing the system when it is excited by test inputs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-here is the general idea of the process of finding the actuator configuration</a:t>
            </a:r>
          </a:p>
          <a:p>
            <a:r>
              <a:rPr lang="en-US" dirty="0" smtClean="0"/>
              <a:t>-if we turn the actuator on in the indicated direction, the blimp will start to rotate along the red circle</a:t>
            </a:r>
          </a:p>
          <a:p>
            <a:r>
              <a:rPr lang="en-US" dirty="0" smtClean="0"/>
              <a:t>-after this step we know that the actuator must lie somewhere on that circle</a:t>
            </a:r>
          </a:p>
          <a:p>
            <a:r>
              <a:rPr lang="en-US" dirty="0" smtClean="0"/>
              <a:t>-we then can repeat the process with other directions and will get additional circles which intersect with each other at the position of the actuator.</a:t>
            </a:r>
          </a:p>
          <a:p>
            <a:r>
              <a:rPr lang="en-US" dirty="0" smtClean="0"/>
              <a:t>-it turns out that since we know in which direction we rotated the actuator when generating these circles, we can eliminate the wrong candidate position.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-now, intersection circles looks like a good idea, however we can do better with batch optimization</a:t>
            </a:r>
          </a:p>
          <a:p>
            <a:pPr rtl="0"/>
            <a:r>
              <a:rPr lang="en-US" dirty="0" smtClean="0"/>
              <a:t>-here is how this works:</a:t>
            </a:r>
          </a:p>
          <a:p>
            <a:pPr rtl="0"/>
            <a:r>
              <a:rPr lang="en-US" dirty="0" smtClean="0"/>
              <a:t>-we first record a dataset with the IMU by applying a series of actuator inputs to the system.</a:t>
            </a:r>
          </a:p>
          <a:p>
            <a:pPr rtl="0"/>
            <a:r>
              <a:rPr lang="en-US" dirty="0" smtClean="0"/>
              <a:t>-then we start with initial guesses</a:t>
            </a:r>
            <a:r>
              <a:rPr lang="en-US" baseline="0" dirty="0" smtClean="0"/>
              <a:t> </a:t>
            </a:r>
            <a:r>
              <a:rPr lang="en-US" dirty="0" smtClean="0"/>
              <a:t>about the parameters for the actuator configuration and feed our simplified system model with the same actuator inputs.</a:t>
            </a:r>
          </a:p>
          <a:p>
            <a:pPr rtl="0"/>
            <a:r>
              <a:rPr lang="en-US" dirty="0" smtClean="0"/>
              <a:t>-when the parameters are correct the data from the model will match with the measured dataset.</a:t>
            </a:r>
          </a:p>
          <a:p>
            <a:pPr rtl="0"/>
            <a:r>
              <a:rPr lang="en-US" dirty="0" smtClean="0"/>
              <a:t>-here comes the batch optimization algorithm (any Nonlinear </a:t>
            </a:r>
            <a:r>
              <a:rPr lang="en-US" dirty="0" err="1" smtClean="0"/>
              <a:t>LeastSquares</a:t>
            </a:r>
            <a:r>
              <a:rPr lang="en-US" dirty="0" smtClean="0"/>
              <a:t> Solver, e.g. using a </a:t>
            </a:r>
            <a:r>
              <a:rPr lang="en-US" dirty="0" err="1" smtClean="0"/>
              <a:t>Levenberg</a:t>
            </a:r>
            <a:r>
              <a:rPr lang="en-US" dirty="0" smtClean="0"/>
              <a:t>-Marquardt</a:t>
            </a:r>
            <a:r>
              <a:rPr lang="en-US" baseline="0" dirty="0" smtClean="0"/>
              <a:t> Algorithm)</a:t>
            </a:r>
            <a:r>
              <a:rPr lang="en-US" dirty="0" smtClean="0"/>
              <a:t>, into play:</a:t>
            </a:r>
          </a:p>
          <a:p>
            <a:pPr rtl="0"/>
            <a:r>
              <a:rPr lang="en-US" dirty="0" smtClean="0"/>
              <a:t>-in each iteration it compares the model output with the measured IMU dataset and adjusts the parameters accordingly to improve the model output.</a:t>
            </a:r>
          </a:p>
          <a:p>
            <a:pPr rtl="0"/>
            <a:r>
              <a:rPr lang="en-US" dirty="0" smtClean="0"/>
              <a:t>-this process repeats until the model reproduces the measured dataset best.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-here is the model function we use to optimize the parameters.</a:t>
            </a: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-the important part is that the matrix C depends on the actuator configuration.</a:t>
            </a: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 maps the forces u which are in the coordinate systems of the actuators to the resulting moment that acts on the system.</a:t>
            </a: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-for a spherical blimp the configuration of an actuator is described with a position on the hull and the direction its x axis points.</a:t>
            </a: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-one way to describe this is by using a rotation against the blimps center.</a:t>
            </a: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-for rotations there are several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parameterisations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each of them with their own advantages and disadvantages.</a:t>
            </a: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-the main trade-off is that either you use minimal representation of the rotation and have to deal with singularities</a:t>
            </a: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-or you use non-minimal representation and you have to deal with constraints in the optimization problem</a:t>
            </a: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-in this work we are evaluating two different types of parameters:</a:t>
            </a: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-Gibbs-Rodriguez which is a minimal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parametrisation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</a:t>
            </a: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Quaternions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which is a non-minimal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parametrisation</a:t>
            </a:r>
            <a:endParaRPr lang="en-US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-to describe the actuator configuration we need one set of rotation parameters for each actuator.</a:t>
            </a:r>
            <a:endParaRPr lang="en-US" b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-currently we use a modular simulator we built to create different datasets for testing the optimization algorithms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-it allows us to gradually introduce non ideal effects the real system has and additionally we are also able to create systems with a different number of actuators and actuator configurations to test the algorithms.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-what we can see in the plots here is a typical optimization process with two actuators on the blimp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-the initial guess of the algorithm is the green dot and it works its  way up to the true position which is the red dot.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-what we can see (in this example) is that the quaternion parameterization converges faster than the Rodriguez parameterization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-here we can see plots of the parameter space around the true parameter value for one actuator.</a:t>
            </a:r>
          </a:p>
          <a:p>
            <a:r>
              <a:rPr lang="en-US" dirty="0" smtClean="0"/>
              <a:t>-what we see here is that the error function in the quaternion parameter space has a much nicer shape than the </a:t>
            </a:r>
            <a:r>
              <a:rPr lang="en-US" dirty="0" err="1" smtClean="0"/>
              <a:t>rodriguez</a:t>
            </a:r>
            <a:r>
              <a:rPr lang="en-US" dirty="0" smtClean="0"/>
              <a:t> </a:t>
            </a:r>
            <a:r>
              <a:rPr lang="en-US" dirty="0" err="1" smtClean="0"/>
              <a:t>parametrisation</a:t>
            </a:r>
            <a:endParaRPr lang="en-US" dirty="0" smtClean="0"/>
          </a:p>
          <a:p>
            <a:r>
              <a:rPr lang="en-US" dirty="0" smtClean="0"/>
              <a:t>-this explains the faster convergence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-for the next steps of this thesis we will try to parameterize the radius and inertial tensor in a similar way</a:t>
            </a:r>
          </a:p>
          <a:p>
            <a:r>
              <a:rPr lang="en-US" dirty="0" smtClean="0"/>
              <a:t>-another important topic will be to analyze which input patterns guarantee a fast,</a:t>
            </a:r>
            <a:r>
              <a:rPr lang="en-US" baseline="0" dirty="0" smtClean="0"/>
              <a:t> </a:t>
            </a:r>
            <a:r>
              <a:rPr lang="en-US" dirty="0" smtClean="0"/>
              <a:t>accurate, and robust convergence of the algorithm</a:t>
            </a:r>
          </a:p>
          <a:p>
            <a:r>
              <a:rPr lang="en-US" dirty="0" smtClean="0"/>
              <a:t>-we will evaluate the performance for different initial parameter guesses, system measurement noise and actuator configurations</a:t>
            </a:r>
          </a:p>
          <a:p>
            <a:r>
              <a:rPr lang="en-US" dirty="0" smtClean="0"/>
              <a:t>-and more convergence analysis of the optimization problem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4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pPr/>
              <a:t>22.04.2014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4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pPr/>
              <a:t>22.04.2014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4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4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22.04.2014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22.04.2014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4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22.04.2014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22.04.2014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22.04.2014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pPr/>
              <a:t>22.04.2014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pPr/>
              <a:t>22.04.2014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4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pPr/>
              <a:t>22.04.2014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88537" y="6308725"/>
            <a:ext cx="3383463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err="1" smtClean="0"/>
              <a:t>Autonomous</a:t>
            </a:r>
            <a:r>
              <a:rPr lang="de-CH" sz="800" b="1" baseline="0" dirty="0" smtClean="0"/>
              <a:t> Systems Lab</a:t>
            </a:r>
            <a:endParaRPr lang="de-CH" sz="800" dirty="0"/>
          </a:p>
        </p:txBody>
      </p:sp>
      <p:pic>
        <p:nvPicPr>
          <p:cNvPr id="8" name="Picture 7" descr="asl_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0074" y="6351644"/>
            <a:ext cx="785197" cy="3605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Semester Thesis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22.04.2014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Estimation of Actuation Configuration for a Multi-Actuated Blimp</a:t>
            </a:r>
            <a:endParaRPr lang="de-CH" dirty="0"/>
          </a:p>
        </p:txBody>
      </p:sp>
      <p:sp>
        <p:nvSpPr>
          <p:cNvPr id="10" name="Untertitel 1"/>
          <p:cNvSpPr txBox="1">
            <a:spLocks/>
          </p:cNvSpPr>
          <p:nvPr/>
        </p:nvSpPr>
        <p:spPr>
          <a:xfrm>
            <a:off x="323850" y="5103626"/>
            <a:ext cx="8496300" cy="832940"/>
          </a:xfrm>
          <a:prstGeom prst="rect">
            <a:avLst/>
          </a:prstGeom>
          <a:noFill/>
          <a:ln>
            <a:noFill/>
          </a:ln>
        </p:spPr>
        <p:txBody>
          <a:bodyPr vert="horz" lIns="144000" tIns="108000" rIns="14400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Students</a:t>
            </a:r>
            <a:r>
              <a:rPr kumimoji="0" lang="de-CH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Matthias</a:t>
            </a:r>
            <a:r>
              <a:rPr kumimoji="0" lang="de-CH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Krebs		</a:t>
            </a:r>
            <a:r>
              <a:rPr kumimoji="0" lang="de-CH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Advisors</a:t>
            </a:r>
            <a:r>
              <a:rPr kumimoji="0" lang="de-CH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Kostas Alexis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baseline="0" dirty="0" smtClean="0">
                <a:solidFill>
                  <a:schemeClr val="bg1"/>
                </a:solidFill>
              </a:rPr>
              <a:t>		Simon</a:t>
            </a:r>
            <a:r>
              <a:rPr lang="de-CH" dirty="0" smtClean="0">
                <a:solidFill>
                  <a:schemeClr val="bg1"/>
                </a:solidFill>
              </a:rPr>
              <a:t> Laube				Markus Achtelik</a:t>
            </a:r>
            <a:endParaRPr kumimoji="0" lang="de-CH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22.04.2014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endParaRPr lang="de-CH" dirty="0"/>
          </a:p>
        </p:txBody>
      </p:sp>
      <p:pic>
        <p:nvPicPr>
          <p:cNvPr id="17411" name="Picture 3" descr="C:\Users\Matthias\AppData\Local\Microsoft\Windows\INetCache\IE\M3XKW46T\skye_c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1" y="2222695"/>
            <a:ext cx="4814242" cy="3102867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5211367" y="1955409"/>
            <a:ext cx="3414984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/>
              <a:t>Problem</a:t>
            </a:r>
            <a:r>
              <a:rPr lang="en-US" dirty="0" smtClean="0"/>
              <a:t>: Motor to Blimp transformation is essential part of controller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Idea</a:t>
            </a:r>
            <a:r>
              <a:rPr lang="en-US" dirty="0" smtClean="0"/>
              <a:t>: Create blimp model from Motor transformations and fit this model to the system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How</a:t>
            </a:r>
            <a:r>
              <a:rPr lang="en-US" dirty="0" smtClean="0"/>
              <a:t>: Actuate blimp and compare measurements with model output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22.04.2014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Concept</a:t>
            </a:r>
            <a:endParaRPr lang="de-CH" dirty="0"/>
          </a:p>
        </p:txBody>
      </p:sp>
      <p:pic>
        <p:nvPicPr>
          <p:cNvPr id="20485" name="Picture 5" descr="C:\Users\Matthias\Documents\GitHub\AU_estimator_doc\02_Presentation\0201_Intermediate\drawings\concept_4.png"/>
          <p:cNvPicPr>
            <a:picLocks noChangeAspect="1" noChangeArrowheads="1"/>
          </p:cNvPicPr>
          <p:nvPr/>
        </p:nvPicPr>
        <p:blipFill>
          <a:blip r:embed="rId3"/>
          <a:srcRect l="13328" r="21649"/>
          <a:stretch>
            <a:fillRect/>
          </a:stretch>
        </p:blipFill>
        <p:spPr bwMode="auto">
          <a:xfrm>
            <a:off x="3774365" y="1809421"/>
            <a:ext cx="4231952" cy="4190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483" name="Picture 3" descr="C:\Users\Matthias\Documents\GitHub\AU_estimator_doc\02_Presentation\0201_Intermediate\drawings\concept_2.png"/>
          <p:cNvPicPr>
            <a:picLocks noChangeAspect="1" noChangeArrowheads="1"/>
          </p:cNvPicPr>
          <p:nvPr/>
        </p:nvPicPr>
        <p:blipFill>
          <a:blip r:embed="rId4" cstate="print"/>
          <a:srcRect r="17402"/>
          <a:stretch>
            <a:fillRect/>
          </a:stretch>
        </p:blipFill>
        <p:spPr bwMode="auto">
          <a:xfrm>
            <a:off x="918592" y="1809421"/>
            <a:ext cx="2308996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484" name="Picture 4" descr="C:\Users\Matthias\Documents\GitHub\AU_estimator_doc\02_Presentation\0201_Intermediate\drawings\concept_3.png"/>
          <p:cNvPicPr>
            <a:picLocks noChangeAspect="1" noChangeArrowheads="1"/>
          </p:cNvPicPr>
          <p:nvPr/>
        </p:nvPicPr>
        <p:blipFill>
          <a:blip r:embed="rId5" cstate="print"/>
          <a:srcRect l="7806" r="17715"/>
          <a:stretch>
            <a:fillRect/>
          </a:stretch>
        </p:blipFill>
        <p:spPr bwMode="auto">
          <a:xfrm>
            <a:off x="918592" y="4003980"/>
            <a:ext cx="2308996" cy="1996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Nach oben gekrümmter Pfeil 9"/>
          <p:cNvSpPr/>
          <p:nvPr/>
        </p:nvSpPr>
        <p:spPr>
          <a:xfrm rot="5400000">
            <a:off x="786425" y="2591225"/>
            <a:ext cx="558114" cy="496303"/>
          </a:xfrm>
          <a:prstGeom prst="curvedUpArrow">
            <a:avLst>
              <a:gd name="adj1" fmla="val 25000"/>
              <a:gd name="adj2" fmla="val 52252"/>
              <a:gd name="adj3" fmla="val 39692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Nach oben gekrümmter Pfeil 10"/>
          <p:cNvSpPr/>
          <p:nvPr/>
        </p:nvSpPr>
        <p:spPr>
          <a:xfrm rot="1476831" flipH="1">
            <a:off x="1428884" y="5895929"/>
            <a:ext cx="409806" cy="416913"/>
          </a:xfrm>
          <a:prstGeom prst="curvedUpArrow">
            <a:avLst>
              <a:gd name="adj1" fmla="val 25000"/>
              <a:gd name="adj2" fmla="val 52252"/>
              <a:gd name="adj3" fmla="val 39692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2" name="Nach oben gekrümmter Pfeil 11"/>
          <p:cNvSpPr/>
          <p:nvPr/>
        </p:nvSpPr>
        <p:spPr>
          <a:xfrm rot="7641952" flipV="1">
            <a:off x="7114471" y="5117862"/>
            <a:ext cx="662413" cy="496303"/>
          </a:xfrm>
          <a:prstGeom prst="curvedUpArrow">
            <a:avLst>
              <a:gd name="adj1" fmla="val 25000"/>
              <a:gd name="adj2" fmla="val 52252"/>
              <a:gd name="adj3" fmla="val 39692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3" name="Pfeil nach unten 12"/>
          <p:cNvSpPr/>
          <p:nvPr/>
        </p:nvSpPr>
        <p:spPr>
          <a:xfrm>
            <a:off x="1977234" y="3694157"/>
            <a:ext cx="207138" cy="197279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Pfeil nach unten 13"/>
          <p:cNvSpPr/>
          <p:nvPr/>
        </p:nvSpPr>
        <p:spPr>
          <a:xfrm rot="16200000">
            <a:off x="3356913" y="4862511"/>
            <a:ext cx="207138" cy="197279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22.04.2014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Batch </a:t>
            </a:r>
            <a:r>
              <a:rPr lang="de-CH" dirty="0" err="1" smtClean="0"/>
              <a:t>Optimization</a:t>
            </a:r>
            <a:r>
              <a:rPr lang="de-CH" dirty="0" smtClean="0"/>
              <a:t> </a:t>
            </a:r>
            <a:r>
              <a:rPr lang="de-CH" dirty="0" err="1" smtClean="0"/>
              <a:t>Process</a:t>
            </a:r>
            <a:endParaRPr lang="de-CH" dirty="0"/>
          </a:p>
        </p:txBody>
      </p:sp>
      <p:cxnSp>
        <p:nvCxnSpPr>
          <p:cNvPr id="20" name="Gerade Verbindung mit Pfeil 19"/>
          <p:cNvCxnSpPr>
            <a:endCxn id="9" idx="1"/>
          </p:cNvCxnSpPr>
          <p:nvPr/>
        </p:nvCxnSpPr>
        <p:spPr>
          <a:xfrm flipV="1">
            <a:off x="2364824" y="2477081"/>
            <a:ext cx="677921" cy="149110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364824" y="3968181"/>
            <a:ext cx="677921" cy="150686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9" idx="3"/>
          </p:cNvCxnSpPr>
          <p:nvPr/>
        </p:nvCxnSpPr>
        <p:spPr>
          <a:xfrm>
            <a:off x="4966138" y="2477081"/>
            <a:ext cx="1240432" cy="1588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endCxn id="11" idx="0"/>
          </p:cNvCxnSpPr>
          <p:nvPr/>
        </p:nvCxnSpPr>
        <p:spPr>
          <a:xfrm rot="5400000">
            <a:off x="6754980" y="3226174"/>
            <a:ext cx="442693" cy="7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4" idx="1"/>
          </p:cNvCxnSpPr>
          <p:nvPr/>
        </p:nvCxnSpPr>
        <p:spPr>
          <a:xfrm rot="5400000" flipH="1" flipV="1">
            <a:off x="6754581" y="4725556"/>
            <a:ext cx="44269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4" idx="2"/>
          </p:cNvCxnSpPr>
          <p:nvPr/>
        </p:nvCxnSpPr>
        <p:spPr>
          <a:xfrm>
            <a:off x="4966138" y="5475048"/>
            <a:ext cx="12404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10800000">
            <a:off x="4966139" y="3959308"/>
            <a:ext cx="1048093" cy="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rot="5400000">
            <a:off x="3783095" y="4725556"/>
            <a:ext cx="44269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Abgerundetes Rechteck 8"/>
          <p:cNvSpPr/>
          <p:nvPr/>
        </p:nvSpPr>
        <p:spPr>
          <a:xfrm>
            <a:off x="3042745" y="1948936"/>
            <a:ext cx="1923393" cy="105629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Abgerundetes Rechteck 10"/>
          <p:cNvSpPr/>
          <p:nvPr/>
        </p:nvSpPr>
        <p:spPr>
          <a:xfrm>
            <a:off x="6014231" y="3447919"/>
            <a:ext cx="1923393" cy="105629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Optimization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endParaRPr lang="de-CH" dirty="0"/>
          </a:p>
        </p:txBody>
      </p:sp>
      <p:sp>
        <p:nvSpPr>
          <p:cNvPr id="14" name="Flussdiagramm: Daten 13"/>
          <p:cNvSpPr/>
          <p:nvPr/>
        </p:nvSpPr>
        <p:spPr>
          <a:xfrm>
            <a:off x="6014231" y="4946903"/>
            <a:ext cx="1923393" cy="1056290"/>
          </a:xfrm>
          <a:prstGeom prst="flowChartInputOutpu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Model Output</a:t>
            </a:r>
            <a:endParaRPr lang="de-CH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3042745" y="4946903"/>
            <a:ext cx="1923393" cy="1056290"/>
            <a:chOff x="3042745" y="4809743"/>
            <a:chExt cx="1923393" cy="1056290"/>
          </a:xfrm>
        </p:grpSpPr>
        <p:sp>
          <p:nvSpPr>
            <p:cNvPr id="10" name="Abgerundetes Rechteck 9"/>
            <p:cNvSpPr/>
            <p:nvPr/>
          </p:nvSpPr>
          <p:spPr>
            <a:xfrm>
              <a:off x="3042745" y="4809743"/>
              <a:ext cx="1923393" cy="105629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Model</a:t>
              </a:r>
            </a:p>
            <a:p>
              <a:pPr algn="ctr"/>
              <a:endParaRPr lang="de-CH" dirty="0"/>
            </a:p>
          </p:txBody>
        </p:sp>
        <p:graphicFrame>
          <p:nvGraphicFramePr>
            <p:cNvPr id="15" name="Objekt 14"/>
            <p:cNvGraphicFramePr>
              <a:graphicFrameLocks noChangeAspect="1"/>
            </p:cNvGraphicFramePr>
            <p:nvPr/>
          </p:nvGraphicFramePr>
          <p:xfrm>
            <a:off x="3494977" y="5360273"/>
            <a:ext cx="1013959" cy="426930"/>
          </p:xfrm>
          <a:graphic>
            <a:graphicData uri="http://schemas.openxmlformats.org/presentationml/2006/ole">
              <p:oleObj spid="_x0000_s23555" name="Formel" r:id="rId4" imgW="482400" imgH="203040" progId="Equation.3">
                <p:embed/>
              </p:oleObj>
            </a:graphicData>
          </a:graphic>
        </p:graphicFrame>
      </p:grpSp>
      <p:grpSp>
        <p:nvGrpSpPr>
          <p:cNvPr id="30" name="Gruppieren 29"/>
          <p:cNvGrpSpPr/>
          <p:nvPr/>
        </p:nvGrpSpPr>
        <p:grpSpPr>
          <a:xfrm>
            <a:off x="3042745" y="3447919"/>
            <a:ext cx="1923393" cy="1056290"/>
            <a:chOff x="3042745" y="3310759"/>
            <a:chExt cx="1923393" cy="1056290"/>
          </a:xfrm>
        </p:grpSpPr>
        <p:sp>
          <p:nvSpPr>
            <p:cNvPr id="12" name="Abgerundetes Rechteck 11"/>
            <p:cNvSpPr/>
            <p:nvPr/>
          </p:nvSpPr>
          <p:spPr>
            <a:xfrm>
              <a:off x="3042745" y="3310759"/>
              <a:ext cx="1923393" cy="105629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Parameters</a:t>
              </a:r>
            </a:p>
            <a:p>
              <a:pPr algn="ctr"/>
              <a:endParaRPr lang="de-CH" dirty="0"/>
            </a:p>
          </p:txBody>
        </p:sp>
        <p:graphicFrame>
          <p:nvGraphicFramePr>
            <p:cNvPr id="23556" name="Object 4"/>
            <p:cNvGraphicFramePr>
              <a:graphicFrameLocks noChangeAspect="1"/>
            </p:cNvGraphicFramePr>
            <p:nvPr/>
          </p:nvGraphicFramePr>
          <p:xfrm>
            <a:off x="3865236" y="3822148"/>
            <a:ext cx="266700" cy="371475"/>
          </p:xfrm>
          <a:graphic>
            <a:graphicData uri="http://schemas.openxmlformats.org/presentationml/2006/ole">
              <p:oleObj spid="_x0000_s23556" name="Formel" r:id="rId5" imgW="126720" imgH="177480" progId="Equation.3">
                <p:embed/>
              </p:oleObj>
            </a:graphicData>
          </a:graphic>
        </p:graphicFrame>
      </p:grpSp>
      <p:grpSp>
        <p:nvGrpSpPr>
          <p:cNvPr id="29" name="Gruppieren 28"/>
          <p:cNvGrpSpPr/>
          <p:nvPr/>
        </p:nvGrpSpPr>
        <p:grpSpPr>
          <a:xfrm>
            <a:off x="756742" y="3447919"/>
            <a:ext cx="1608082" cy="1040524"/>
            <a:chOff x="756742" y="3310759"/>
            <a:chExt cx="1608082" cy="1040524"/>
          </a:xfrm>
        </p:grpSpPr>
        <p:sp>
          <p:nvSpPr>
            <p:cNvPr id="8" name="Rechteck 7"/>
            <p:cNvSpPr/>
            <p:nvPr/>
          </p:nvSpPr>
          <p:spPr>
            <a:xfrm>
              <a:off x="756742" y="3310759"/>
              <a:ext cx="1608082" cy="104052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 err="1" smtClean="0"/>
                <a:t>Actuator</a:t>
              </a:r>
              <a:r>
                <a:rPr lang="de-CH" dirty="0" smtClean="0"/>
                <a:t> Input Pattern    .</a:t>
              </a:r>
              <a:endParaRPr lang="de-CH" dirty="0"/>
            </a:p>
          </p:txBody>
        </p:sp>
        <p:graphicFrame>
          <p:nvGraphicFramePr>
            <p:cNvPr id="23558" name="Object 6"/>
            <p:cNvGraphicFramePr>
              <a:graphicFrameLocks noChangeAspect="1"/>
            </p:cNvGraphicFramePr>
            <p:nvPr/>
          </p:nvGraphicFramePr>
          <p:xfrm>
            <a:off x="1888683" y="3854225"/>
            <a:ext cx="266700" cy="292100"/>
          </p:xfrm>
          <a:graphic>
            <a:graphicData uri="http://schemas.openxmlformats.org/presentationml/2006/ole">
              <p:oleObj spid="_x0000_s23558" name="Formel" r:id="rId6" imgW="126720" imgH="139680" progId="Equation.3">
                <p:embed/>
              </p:oleObj>
            </a:graphicData>
          </a:graphic>
        </p:graphicFrame>
      </p:grpSp>
      <p:pic>
        <p:nvPicPr>
          <p:cNvPr id="23559" name="Picture 7" descr="C:\Eigene Dateien\Schule\ETH\9Semester\SemesterThesis\skye_cad_transp.png"/>
          <p:cNvPicPr>
            <a:picLocks noChangeAspect="1" noChangeArrowheads="1"/>
          </p:cNvPicPr>
          <p:nvPr/>
        </p:nvPicPr>
        <p:blipFill>
          <a:blip r:embed="rId7" cstate="print">
            <a:grayscl/>
          </a:blip>
          <a:srcRect l="14716" r="21902"/>
          <a:stretch>
            <a:fillRect/>
          </a:stretch>
        </p:blipFill>
        <p:spPr bwMode="auto">
          <a:xfrm>
            <a:off x="3333619" y="1712597"/>
            <a:ext cx="1348743" cy="1371503"/>
          </a:xfrm>
          <a:prstGeom prst="rect">
            <a:avLst/>
          </a:prstGeom>
          <a:noFill/>
        </p:spPr>
      </p:pic>
      <p:grpSp>
        <p:nvGrpSpPr>
          <p:cNvPr id="28" name="Gruppieren 27"/>
          <p:cNvGrpSpPr/>
          <p:nvPr/>
        </p:nvGrpSpPr>
        <p:grpSpPr>
          <a:xfrm>
            <a:off x="6014231" y="1948936"/>
            <a:ext cx="1923393" cy="1056290"/>
            <a:chOff x="6014231" y="1811776"/>
            <a:chExt cx="1923393" cy="1056290"/>
          </a:xfrm>
        </p:grpSpPr>
        <p:sp>
          <p:nvSpPr>
            <p:cNvPr id="13" name="Flussdiagramm: Daten 12"/>
            <p:cNvSpPr/>
            <p:nvPr/>
          </p:nvSpPr>
          <p:spPr>
            <a:xfrm>
              <a:off x="6014231" y="1811776"/>
              <a:ext cx="1923393" cy="1056290"/>
            </a:xfrm>
            <a:prstGeom prst="flowChartInputOutpu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IMU Data</a:t>
              </a:r>
            </a:p>
            <a:p>
              <a:pPr algn="ctr"/>
              <a:endParaRPr lang="de-CH" dirty="0"/>
            </a:p>
          </p:txBody>
        </p:sp>
        <p:graphicFrame>
          <p:nvGraphicFramePr>
            <p:cNvPr id="23557" name="Object 5"/>
            <p:cNvGraphicFramePr>
              <a:graphicFrameLocks noChangeAspect="1"/>
            </p:cNvGraphicFramePr>
            <p:nvPr/>
          </p:nvGraphicFramePr>
          <p:xfrm>
            <a:off x="6813768" y="2336087"/>
            <a:ext cx="292100" cy="346075"/>
          </p:xfrm>
          <a:graphic>
            <a:graphicData uri="http://schemas.openxmlformats.org/presentationml/2006/ole">
              <p:oleObj spid="_x0000_s23557" name="Formel" r:id="rId8" imgW="139680" imgH="16488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22.04.2014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err="1" smtClean="0"/>
              <a:t>Function</a:t>
            </a:r>
            <a:endParaRPr lang="de-CH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5085" y="1747008"/>
            <a:ext cx="5003253" cy="53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3434" y="2429514"/>
            <a:ext cx="483112" cy="27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53432" y="2822820"/>
            <a:ext cx="210465" cy="24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34383" y="3192208"/>
            <a:ext cx="220032" cy="22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91519" y="4147307"/>
            <a:ext cx="157849" cy="28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70351" y="3885036"/>
            <a:ext cx="138716" cy="16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670350" y="3532897"/>
            <a:ext cx="181766" cy="20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feld 14"/>
          <p:cNvSpPr txBox="1"/>
          <p:nvPr/>
        </p:nvSpPr>
        <p:spPr>
          <a:xfrm>
            <a:off x="2558122" y="23975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Thrust</a:t>
            </a:r>
            <a:r>
              <a:rPr lang="de-CH" dirty="0" smtClean="0"/>
              <a:t> </a:t>
            </a:r>
            <a:r>
              <a:rPr lang="de-CH" dirty="0" err="1" smtClean="0"/>
              <a:t>force</a:t>
            </a:r>
            <a:r>
              <a:rPr lang="de-CH" dirty="0" smtClean="0"/>
              <a:t> </a:t>
            </a:r>
            <a:r>
              <a:rPr lang="de-CH" dirty="0" err="1" smtClean="0"/>
              <a:t>transformation</a:t>
            </a:r>
            <a:endParaRPr lang="de-CH" dirty="0" smtClean="0"/>
          </a:p>
        </p:txBody>
      </p:sp>
      <p:sp>
        <p:nvSpPr>
          <p:cNvPr id="16" name="Textfeld 15"/>
          <p:cNvSpPr txBox="1"/>
          <p:nvPr/>
        </p:nvSpPr>
        <p:spPr>
          <a:xfrm>
            <a:off x="2558122" y="273960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Thrust</a:t>
            </a:r>
            <a:r>
              <a:rPr lang="de-CH" dirty="0" smtClean="0"/>
              <a:t> </a:t>
            </a:r>
            <a:r>
              <a:rPr lang="de-CH" dirty="0" err="1" smtClean="0"/>
              <a:t>force</a:t>
            </a:r>
            <a:r>
              <a:rPr lang="de-CH" dirty="0" smtClean="0"/>
              <a:t> (</a:t>
            </a:r>
            <a:r>
              <a:rPr lang="de-CH" dirty="0" err="1" smtClean="0"/>
              <a:t>input</a:t>
            </a:r>
            <a:r>
              <a:rPr lang="de-CH" dirty="0" smtClean="0"/>
              <a:t>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558122" y="308171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Angular </a:t>
            </a:r>
            <a:r>
              <a:rPr lang="de-CH" dirty="0" err="1" smtClean="0"/>
              <a:t>velocity</a:t>
            </a:r>
            <a:endParaRPr lang="de-CH" dirty="0" smtClean="0"/>
          </a:p>
        </p:txBody>
      </p:sp>
      <p:sp>
        <p:nvSpPr>
          <p:cNvPr id="18" name="Textfeld 17"/>
          <p:cNvSpPr txBox="1"/>
          <p:nvPr/>
        </p:nvSpPr>
        <p:spPr>
          <a:xfrm>
            <a:off x="2558122" y="3423824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Angular </a:t>
            </a:r>
            <a:r>
              <a:rPr lang="de-CH" dirty="0" err="1" smtClean="0"/>
              <a:t>acceleration</a:t>
            </a:r>
            <a:endParaRPr lang="de-CH" dirty="0" smtClean="0"/>
          </a:p>
        </p:txBody>
      </p:sp>
      <p:sp>
        <p:nvSpPr>
          <p:cNvPr id="19" name="Textfeld 18"/>
          <p:cNvSpPr txBox="1"/>
          <p:nvPr/>
        </p:nvSpPr>
        <p:spPr>
          <a:xfrm>
            <a:off x="2558122" y="376593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Radius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558122" y="410804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Inertia</a:t>
            </a:r>
            <a:r>
              <a:rPr lang="de-CH" dirty="0" smtClean="0"/>
              <a:t> </a:t>
            </a:r>
            <a:r>
              <a:rPr lang="de-CH" dirty="0" err="1" smtClean="0"/>
              <a:t>tensor</a:t>
            </a:r>
            <a:endParaRPr lang="de-CH" dirty="0" smtClean="0"/>
          </a:p>
        </p:txBody>
      </p:sp>
      <p:sp>
        <p:nvSpPr>
          <p:cNvPr id="21" name="Titel 4"/>
          <p:cNvSpPr txBox="1">
            <a:spLocks/>
          </p:cNvSpPr>
          <p:nvPr/>
        </p:nvSpPr>
        <p:spPr>
          <a:xfrm>
            <a:off x="318590" y="4660254"/>
            <a:ext cx="8496300" cy="520295"/>
          </a:xfrm>
          <a:prstGeom prst="rect">
            <a:avLst/>
          </a:prstGeom>
          <a:noFill/>
        </p:spPr>
        <p:txBody>
          <a:bodyPr vert="horz" lIns="140400" tIns="0" rIns="14400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Parameterization</a:t>
            </a:r>
            <a:endParaRPr kumimoji="0" lang="de-CH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30622" y="5180548"/>
            <a:ext cx="403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Gibbs-Rodriguez	(3)</a:t>
            </a:r>
          </a:p>
          <a:p>
            <a:r>
              <a:rPr lang="de-CH" dirty="0" err="1" smtClean="0"/>
              <a:t>Quaternions</a:t>
            </a:r>
            <a:r>
              <a:rPr lang="de-CH" dirty="0" smtClean="0"/>
              <a:t>	(4)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9748" y="1692064"/>
            <a:ext cx="848455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850" y="1812471"/>
            <a:ext cx="8496300" cy="4421639"/>
          </a:xfrm>
        </p:spPr>
        <p:txBody>
          <a:bodyPr/>
          <a:lstStyle/>
          <a:p>
            <a:r>
              <a:rPr lang="de-CH" dirty="0" smtClean="0"/>
              <a:t>Iterative </a:t>
            </a:r>
            <a:r>
              <a:rPr lang="de-CH" dirty="0" err="1" smtClean="0"/>
              <a:t>parameter</a:t>
            </a:r>
            <a:r>
              <a:rPr lang="de-CH" dirty="0" smtClean="0"/>
              <a:t> </a:t>
            </a:r>
            <a:r>
              <a:rPr lang="de-CH" dirty="0" err="1" smtClean="0"/>
              <a:t>o</a:t>
            </a:r>
            <a:r>
              <a:rPr lang="de-CH" dirty="0" err="1" smtClean="0"/>
              <a:t>ptimization</a:t>
            </a:r>
            <a:r>
              <a:rPr lang="de-CH" dirty="0" smtClean="0"/>
              <a:t> </a:t>
            </a:r>
            <a:r>
              <a:rPr lang="de-CH" dirty="0" smtClean="0"/>
              <a:t>(2 </a:t>
            </a:r>
            <a:r>
              <a:rPr lang="de-CH" dirty="0" err="1" smtClean="0"/>
              <a:t>actuation</a:t>
            </a:r>
            <a:r>
              <a:rPr lang="de-CH" dirty="0" smtClean="0"/>
              <a:t> </a:t>
            </a:r>
            <a:r>
              <a:rPr lang="de-CH" dirty="0" err="1" smtClean="0"/>
              <a:t>units</a:t>
            </a:r>
            <a:r>
              <a:rPr lang="de-CH" dirty="0" smtClean="0"/>
              <a:t>)</a:t>
            </a:r>
            <a:endParaRPr lang="de-CH" dirty="0"/>
          </a:p>
        </p:txBody>
      </p:sp>
      <p:pic>
        <p:nvPicPr>
          <p:cNvPr id="45057" name="Picture 1" descr="C:\Users\Matthias\Documents\GitHub\AU_estimator_doc\02_Presentation\0201_Intermediate\drawings\optimization_quaternions_N2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900" t="21157" r="22140" b="21677"/>
          <a:stretch>
            <a:fillRect/>
          </a:stretch>
        </p:blipFill>
        <p:spPr bwMode="auto">
          <a:xfrm>
            <a:off x="4629956" y="2317986"/>
            <a:ext cx="3412671" cy="3403441"/>
          </a:xfrm>
          <a:prstGeom prst="rect">
            <a:avLst/>
          </a:prstGeom>
          <a:noFill/>
        </p:spPr>
      </p:pic>
      <p:pic>
        <p:nvPicPr>
          <p:cNvPr id="45058" name="Picture 2" descr="C:\Users\Matthias\Documents\GitHub\AU_estimator_doc\02_Presentation\0201_Intermediate\drawings\optimization_rodriguez_N2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706" t="21468" r="21066" b="22236"/>
          <a:stretch>
            <a:fillRect/>
          </a:stretch>
        </p:blipFill>
        <p:spPr bwMode="auto">
          <a:xfrm>
            <a:off x="783767" y="2294700"/>
            <a:ext cx="3328088" cy="3336926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22.04.2014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Current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endParaRPr lang="de-CH" dirty="0"/>
          </a:p>
        </p:txBody>
      </p:sp>
      <p:cxnSp>
        <p:nvCxnSpPr>
          <p:cNvPr id="35" name="Gerade Verbindung mit Pfeil 34"/>
          <p:cNvCxnSpPr/>
          <p:nvPr/>
        </p:nvCxnSpPr>
        <p:spPr>
          <a:xfrm rot="5400000" flipH="1" flipV="1">
            <a:off x="602933" y="5045587"/>
            <a:ext cx="1224119" cy="653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16200000" flipV="1">
            <a:off x="913741" y="4047915"/>
            <a:ext cx="2153643" cy="11311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664362" y="57317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init</a:t>
            </a:r>
            <a:r>
              <a:rPr lang="de-CH" dirty="0" smtClean="0"/>
              <a:t> </a:t>
            </a:r>
            <a:r>
              <a:rPr lang="de-CH" dirty="0" err="1" smtClean="0"/>
              <a:t>position</a:t>
            </a:r>
            <a:endParaRPr lang="de-CH" dirty="0"/>
          </a:p>
        </p:txBody>
      </p:sp>
      <p:sp>
        <p:nvSpPr>
          <p:cNvPr id="38" name="Textfeld 37"/>
          <p:cNvSpPr txBox="1"/>
          <p:nvPr/>
        </p:nvSpPr>
        <p:spPr>
          <a:xfrm>
            <a:off x="2278539" y="573176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true</a:t>
            </a:r>
            <a:r>
              <a:rPr lang="de-CH" dirty="0" smtClean="0"/>
              <a:t> </a:t>
            </a:r>
            <a:r>
              <a:rPr lang="de-CH" dirty="0" err="1" smtClean="0"/>
              <a:t>position</a:t>
            </a:r>
            <a:endParaRPr lang="de-CH" dirty="0"/>
          </a:p>
        </p:txBody>
      </p:sp>
      <p:sp>
        <p:nvSpPr>
          <p:cNvPr id="43" name="Textfeld 42"/>
          <p:cNvSpPr txBox="1"/>
          <p:nvPr/>
        </p:nvSpPr>
        <p:spPr>
          <a:xfrm>
            <a:off x="3343522" y="500633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/>
              <a:t>Rodriquez</a:t>
            </a:r>
            <a:endParaRPr lang="de-CH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7289213" y="507491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 smtClean="0"/>
              <a:t>Quaternions</a:t>
            </a:r>
            <a:endParaRPr lang="de-CH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"/>
          <p:cNvSpPr txBox="1">
            <a:spLocks/>
          </p:cNvSpPr>
          <p:nvPr/>
        </p:nvSpPr>
        <p:spPr>
          <a:xfrm>
            <a:off x="323850" y="1812471"/>
            <a:ext cx="849630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Residual </a:t>
            </a:r>
            <a:r>
              <a:rPr kumimoji="0" lang="de-CH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grid</a:t>
            </a:r>
            <a:r>
              <a:rPr kumimoji="0" lang="de-CH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CH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plots</a:t>
            </a: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3009" name="Picture 1" descr="C:\Users\Matthias\Documents\GitHub\AU_estimator_doc\02_Presentation\0201_Intermediate\drawings\contour_quaternions_N2_v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8715" y="2340623"/>
            <a:ext cx="4531435" cy="3392518"/>
          </a:xfrm>
          <a:prstGeom prst="rect">
            <a:avLst/>
          </a:prstGeom>
          <a:noFill/>
        </p:spPr>
      </p:pic>
      <p:pic>
        <p:nvPicPr>
          <p:cNvPr id="43010" name="Picture 2" descr="C:\Users\Matthias\Documents\GitHub\AU_estimator_doc\02_Presentation\0201_Intermediate\drawings\contour_rodriguez_N2_v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949" y="2340623"/>
            <a:ext cx="4531435" cy="3392518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22.04.2014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Current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18" name="Textfeld 17"/>
          <p:cNvSpPr txBox="1"/>
          <p:nvPr/>
        </p:nvSpPr>
        <p:spPr>
          <a:xfrm>
            <a:off x="1650887" y="573314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/>
              <a:t>Rodriquez</a:t>
            </a:r>
            <a:endParaRPr lang="de-CH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5734101" y="573314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 smtClean="0"/>
              <a:t>Quaternions</a:t>
            </a:r>
            <a:endParaRPr lang="de-CH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Parameterization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radius</a:t>
            </a:r>
            <a:r>
              <a:rPr lang="de-CH" dirty="0" smtClean="0"/>
              <a:t>, </a:t>
            </a:r>
            <a:r>
              <a:rPr lang="de-CH" dirty="0" err="1" smtClean="0"/>
              <a:t>inertia</a:t>
            </a:r>
            <a:r>
              <a:rPr lang="de-CH" dirty="0" smtClean="0"/>
              <a:t> </a:t>
            </a:r>
            <a:r>
              <a:rPr lang="de-CH" dirty="0" err="1" smtClean="0"/>
              <a:t>tensor</a:t>
            </a:r>
            <a:endParaRPr lang="de-CH" dirty="0" smtClean="0"/>
          </a:p>
          <a:p>
            <a:r>
              <a:rPr lang="de-CH" dirty="0" err="1" smtClean="0"/>
              <a:t>Actuator</a:t>
            </a:r>
            <a:r>
              <a:rPr lang="de-CH" dirty="0" smtClean="0"/>
              <a:t> </a:t>
            </a:r>
            <a:r>
              <a:rPr lang="de-CH" dirty="0" err="1" smtClean="0"/>
              <a:t>input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endParaRPr lang="de-CH" dirty="0" smtClean="0"/>
          </a:p>
          <a:p>
            <a:r>
              <a:rPr lang="de-CH" dirty="0" err="1" smtClean="0"/>
              <a:t>Varied</a:t>
            </a:r>
            <a:r>
              <a:rPr lang="de-CH" dirty="0" smtClean="0"/>
              <a:t> </a:t>
            </a:r>
            <a:r>
              <a:rPr lang="de-CH" dirty="0" err="1" smtClean="0"/>
              <a:t>simulation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modular </a:t>
            </a:r>
            <a:r>
              <a:rPr lang="de-CH" dirty="0" err="1" smtClean="0"/>
              <a:t>simulation</a:t>
            </a:r>
            <a:r>
              <a:rPr lang="de-CH" dirty="0" smtClean="0"/>
              <a:t> model</a:t>
            </a:r>
          </a:p>
          <a:p>
            <a:r>
              <a:rPr lang="de-CH" dirty="0" err="1" smtClean="0"/>
              <a:t>Convergence</a:t>
            </a:r>
            <a:r>
              <a:rPr lang="de-CH" dirty="0" smtClean="0"/>
              <a:t> </a:t>
            </a:r>
            <a:r>
              <a:rPr lang="de-CH" dirty="0" err="1" smtClean="0"/>
              <a:t>analysis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22.04.2014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Outlook</a:t>
            </a: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22.04.2014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8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eth_praesentation_4zu3_ETH8.potx</Template>
  <TotalTime>0</TotalTime>
  <Words>1005</Words>
  <Application>Microsoft Macintosh PowerPoint</Application>
  <PresentationFormat>Bildschirmpräsentation (4:3)</PresentationFormat>
  <Paragraphs>119</Paragraphs>
  <Slides>9</Slides>
  <Notes>7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eth_praesentation_4zu3_ETH8</vt:lpstr>
      <vt:lpstr>Formel</vt:lpstr>
      <vt:lpstr>Estimation of Actuation Configuration for a Multi-Actuated Blimp</vt:lpstr>
      <vt:lpstr>Overview</vt:lpstr>
      <vt:lpstr>Concept</vt:lpstr>
      <vt:lpstr>Batch Optimization Process</vt:lpstr>
      <vt:lpstr>Model Function</vt:lpstr>
      <vt:lpstr>Current Results</vt:lpstr>
      <vt:lpstr>Current Results</vt:lpstr>
      <vt:lpstr>Outlook</vt:lpstr>
      <vt:lpstr>Folie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Folienmaster ETH Zürich</dc:title>
  <dc:creator>Andrea Lingk</dc:creator>
  <cp:lastModifiedBy>Matthias Krebs</cp:lastModifiedBy>
  <cp:revision>125</cp:revision>
  <cp:lastPrinted>2013-06-08T11:22:51Z</cp:lastPrinted>
  <dcterms:created xsi:type="dcterms:W3CDTF">2013-05-24T16:23:39Z</dcterms:created>
  <dcterms:modified xsi:type="dcterms:W3CDTF">2014-04-22T06:20:29Z</dcterms:modified>
</cp:coreProperties>
</file>