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57" r:id="rId3"/>
    <p:sldId id="263" r:id="rId4"/>
    <p:sldId id="264" r:id="rId5"/>
    <p:sldId id="272" r:id="rId6"/>
    <p:sldId id="273" r:id="rId7"/>
    <p:sldId id="258" r:id="rId8"/>
    <p:sldId id="260" r:id="rId9"/>
    <p:sldId id="266" r:id="rId10"/>
    <p:sldId id="265" r:id="rId11"/>
    <p:sldId id="267" r:id="rId12"/>
    <p:sldId id="268" r:id="rId13"/>
    <p:sldId id="269" r:id="rId14"/>
    <p:sldId id="270" r:id="rId15"/>
    <p:sldId id="275" r:id="rId16"/>
    <p:sldId id="271" r:id="rId17"/>
    <p:sldId id="259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kseq-ste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E7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7" autoAdjust="0"/>
  </p:normalViewPr>
  <p:slideViewPr>
    <p:cSldViewPr>
      <p:cViewPr varScale="1">
        <p:scale>
          <a:sx n="83" d="100"/>
          <a:sy n="83" d="100"/>
        </p:scale>
        <p:origin x="-84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B24DC-133E-4E87-8D50-C80F18AAC3AE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8F32A-6D96-4CE1-9A2F-F8000EE7C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89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8F32A-6D96-4CE1-9A2F-F8000EE7CCF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2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FF6FA7B-6378-440A-A5EF-1248C46EBCD8}" type="datetimeFigureOut">
              <a:rPr lang="ru-RU" smtClean="0"/>
              <a:t>24.12.2014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4467887-F177-440F-8B44-B0D14751764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34462"/>
            <a:ext cx="6172200" cy="1816968"/>
          </a:xfrm>
        </p:spPr>
        <p:txBody>
          <a:bodyPr/>
          <a:lstStyle/>
          <a:p>
            <a:r>
              <a:rPr lang="en-US" dirty="0" smtClean="0"/>
              <a:t>Testarium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13584"/>
            <a:ext cx="6172200" cy="1371600"/>
          </a:xfrm>
        </p:spPr>
        <p:txBody>
          <a:bodyPr/>
          <a:lstStyle/>
          <a:p>
            <a:r>
              <a:rPr lang="en-US" dirty="0" smtClean="0"/>
              <a:t>Research tool to perform experiments and store results like in the repository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5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Quick start. Run</a:t>
            </a:r>
            <a:endParaRPr lang="ru-RU" dirty="0"/>
          </a:p>
        </p:txBody>
      </p:sp>
      <p:sp>
        <p:nvSpPr>
          <p:cNvPr id="6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(is equal to &gt; example.py run)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run with current branch </a:t>
            </a:r>
            <a:r>
              <a:rPr lang="en-US" sz="1800" dirty="0" err="1" smtClean="0"/>
              <a:t>config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run </a:t>
            </a:r>
            <a:r>
              <a:rPr lang="en-US" sz="1800" dirty="0" err="1" smtClean="0">
                <a:solidFill>
                  <a:srgbClr val="00B050"/>
                </a:solidFill>
              </a:rPr>
              <a:t>new_config.json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run and use other </a:t>
            </a:r>
            <a:r>
              <a:rPr lang="en-US" sz="1800" dirty="0" err="1" smtClean="0"/>
              <a:t>config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run -c “</a:t>
            </a:r>
            <a:r>
              <a:rPr lang="en-US" sz="1800" dirty="0" smtClean="0">
                <a:solidFill>
                  <a:srgbClr val="00B050"/>
                </a:solidFill>
              </a:rPr>
              <a:t>my comment</a:t>
            </a:r>
            <a:r>
              <a:rPr lang="en-US" sz="1800" dirty="0" smtClean="0">
                <a:solidFill>
                  <a:srgbClr val="0070C0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1800" dirty="0" smtClean="0"/>
              <a:t>comment your commits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</a:t>
            </a:r>
            <a:r>
              <a:rPr lang="en-US" sz="1800" dirty="0">
                <a:solidFill>
                  <a:srgbClr val="0070C0"/>
                </a:solidFill>
              </a:rPr>
              <a:t>run </a:t>
            </a:r>
            <a:r>
              <a:rPr lang="en-US" sz="1800" dirty="0" smtClean="0">
                <a:solidFill>
                  <a:srgbClr val="0070C0"/>
                </a:solidFill>
              </a:rPr>
              <a:t>-p “</a:t>
            </a:r>
            <a:r>
              <a:rPr lang="en-US" sz="1800" dirty="0" smtClean="0">
                <a:solidFill>
                  <a:srgbClr val="00B050"/>
                </a:solidFill>
              </a:rPr>
              <a:t>c[a]=1; c[b]=2</a:t>
            </a:r>
            <a:r>
              <a:rPr lang="en-US" sz="1800" dirty="0" smtClean="0">
                <a:solidFill>
                  <a:srgbClr val="0070C0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1800" dirty="0" smtClean="0"/>
              <a:t>change parameters “on the fly”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</a:t>
            </a:r>
            <a:r>
              <a:rPr lang="en-US" sz="1800" dirty="0">
                <a:solidFill>
                  <a:srgbClr val="0070C0"/>
                </a:solidFill>
              </a:rPr>
              <a:t>run -p “</a:t>
            </a:r>
            <a:r>
              <a:rPr lang="en-US" sz="1800" dirty="0">
                <a:solidFill>
                  <a:srgbClr val="00B050"/>
                </a:solidFill>
              </a:rPr>
              <a:t>c[a</a:t>
            </a:r>
            <a:r>
              <a:rPr lang="en-US" sz="1800" dirty="0" smtClean="0">
                <a:solidFill>
                  <a:srgbClr val="00B050"/>
                </a:solidFill>
              </a:rPr>
              <a:t>]=[1,2,3]; </a:t>
            </a:r>
            <a:r>
              <a:rPr lang="en-US" sz="1800" dirty="0">
                <a:solidFill>
                  <a:srgbClr val="00B050"/>
                </a:solidFill>
              </a:rPr>
              <a:t>c[b</a:t>
            </a:r>
            <a:r>
              <a:rPr lang="en-US" sz="1800" dirty="0" smtClean="0">
                <a:solidFill>
                  <a:srgbClr val="00B050"/>
                </a:solidFill>
              </a:rPr>
              <a:t>]=</a:t>
            </a:r>
            <a:r>
              <a:rPr lang="en-US" sz="1800" dirty="0" err="1" smtClean="0">
                <a:solidFill>
                  <a:srgbClr val="00B050"/>
                </a:solidFill>
              </a:rPr>
              <a:t>np.linspace</a:t>
            </a:r>
            <a:r>
              <a:rPr lang="en-US" sz="1800" dirty="0" smtClean="0">
                <a:solidFill>
                  <a:srgbClr val="00B050"/>
                </a:solidFill>
              </a:rPr>
              <a:t>(1,10)</a:t>
            </a:r>
            <a:r>
              <a:rPr lang="en-US" sz="1800" dirty="0" smtClean="0">
                <a:solidFill>
                  <a:srgbClr val="0070C0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1800" dirty="0" smtClean="0"/>
              <a:t>use search run (simple parameters combining)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3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Quick start. Diff</a:t>
            </a:r>
            <a:endParaRPr lang="ru-RU" dirty="0"/>
          </a:p>
        </p:txBody>
      </p:sp>
      <p:sp>
        <p:nvSpPr>
          <p:cNvPr id="6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diff </a:t>
            </a:r>
          </a:p>
          <a:p>
            <a:pPr marL="0" indent="0">
              <a:buNone/>
            </a:pPr>
            <a:r>
              <a:rPr lang="en-US" sz="1800" dirty="0" smtClean="0"/>
              <a:t>show difference between </a:t>
            </a:r>
            <a:r>
              <a:rPr lang="en-US" sz="1800" dirty="0"/>
              <a:t>best </a:t>
            </a:r>
            <a:r>
              <a:rPr lang="en-US" sz="1800" dirty="0" smtClean="0"/>
              <a:t>and last </a:t>
            </a:r>
            <a:r>
              <a:rPr lang="en-US" sz="1800" dirty="0" err="1" smtClean="0"/>
              <a:t>config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</a:t>
            </a:r>
            <a:r>
              <a:rPr lang="en-US" sz="1800" dirty="0">
                <a:solidFill>
                  <a:srgbClr val="0070C0"/>
                </a:solidFill>
              </a:rPr>
              <a:t>diff </a:t>
            </a:r>
            <a:r>
              <a:rPr lang="en-US" sz="1800" dirty="0" smtClean="0">
                <a:solidFill>
                  <a:srgbClr val="00B050"/>
                </a:solidFill>
              </a:rPr>
              <a:t>best 1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 smtClean="0"/>
              <a:t>show </a:t>
            </a:r>
            <a:r>
              <a:rPr lang="en-US" sz="1800" dirty="0"/>
              <a:t>difference between </a:t>
            </a:r>
            <a:r>
              <a:rPr lang="en-US" sz="1800" dirty="0" smtClean="0"/>
              <a:t>best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and next the last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diff </a:t>
            </a:r>
            <a:r>
              <a:rPr lang="en-US" sz="1800" dirty="0" smtClean="0">
                <a:solidFill>
                  <a:srgbClr val="00B050"/>
                </a:solidFill>
              </a:rPr>
              <a:t>5 6</a:t>
            </a:r>
          </a:p>
          <a:p>
            <a:pPr marL="0" indent="0">
              <a:buNone/>
            </a:pPr>
            <a:r>
              <a:rPr lang="en-US" sz="1800" dirty="0" smtClean="0"/>
              <a:t>use relative the last positions, -1 is the first commit in branch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</a:t>
            </a:r>
            <a:r>
              <a:rPr lang="en-US" sz="1800" dirty="0">
                <a:solidFill>
                  <a:srgbClr val="0070C0"/>
                </a:solidFill>
              </a:rPr>
              <a:t>diff </a:t>
            </a:r>
            <a:r>
              <a:rPr lang="en-US" sz="1800" dirty="0" smtClean="0">
                <a:solidFill>
                  <a:srgbClr val="00B050"/>
                </a:solidFill>
              </a:rPr>
              <a:t>20140503.120115 6</a:t>
            </a:r>
          </a:p>
          <a:p>
            <a:pPr marL="0" indent="0">
              <a:buNone/>
            </a:pPr>
            <a:r>
              <a:rPr lang="en-US" sz="1800" dirty="0" smtClean="0"/>
              <a:t>use the commit names and mix it with positions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diff </a:t>
            </a:r>
            <a:r>
              <a:rPr lang="en-US" sz="1800" dirty="0" smtClean="0">
                <a:solidFill>
                  <a:srgbClr val="00B050"/>
                </a:solidFill>
              </a:rPr>
              <a:t>best last </a:t>
            </a:r>
            <a:r>
              <a:rPr lang="en-US" sz="1800" dirty="0" smtClean="0">
                <a:solidFill>
                  <a:srgbClr val="0070C0"/>
                </a:solidFill>
              </a:rPr>
              <a:t>--</a:t>
            </a:r>
            <a:r>
              <a:rPr lang="en-US" sz="1800" dirty="0" err="1" smtClean="0">
                <a:solidFill>
                  <a:srgbClr val="0070C0"/>
                </a:solidFill>
              </a:rPr>
              <a:t>branchA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other_branch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--</a:t>
            </a:r>
            <a:r>
              <a:rPr lang="en-US" sz="1800" dirty="0" err="1" smtClean="0">
                <a:solidFill>
                  <a:srgbClr val="0070C0"/>
                </a:solidFill>
              </a:rPr>
              <a:t>branchB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default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best is from </a:t>
            </a:r>
            <a:r>
              <a:rPr lang="en-US" sz="1800" dirty="0" err="1" smtClean="0"/>
              <a:t>other_branch</a:t>
            </a:r>
            <a:r>
              <a:rPr lang="en-US" sz="1800" dirty="0" smtClean="0"/>
              <a:t>, last is from default branch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70C0"/>
              </a:solidFill>
            </a:endParaRPr>
          </a:p>
          <a:p>
            <a:pPr>
              <a:buFont typeface="Wingdings"/>
              <a:buChar char="Ø"/>
            </a:pPr>
            <a:endParaRPr lang="en-US" sz="1800" dirty="0" smtClean="0"/>
          </a:p>
          <a:p>
            <a:pPr>
              <a:buFont typeface="Wingdings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33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Quick start. Log</a:t>
            </a:r>
            <a:endParaRPr lang="ru-RU" dirty="0"/>
          </a:p>
        </p:txBody>
      </p:sp>
      <p:sp>
        <p:nvSpPr>
          <p:cNvPr id="6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log (is equal &gt; example.py log –n </a:t>
            </a:r>
            <a:r>
              <a:rPr lang="en-US" sz="1800" dirty="0">
                <a:solidFill>
                  <a:srgbClr val="00B050"/>
                </a:solidFill>
              </a:rPr>
              <a:t>5</a:t>
            </a:r>
            <a:r>
              <a:rPr lang="en-US" sz="18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/>
              <a:t>show descriptions of last 5 commits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log </a:t>
            </a:r>
            <a:r>
              <a:rPr lang="en-US" sz="1800">
                <a:solidFill>
                  <a:srgbClr val="00B050"/>
                </a:solidFill>
              </a:rPr>
              <a:t>best</a:t>
            </a:r>
            <a:r>
              <a:rPr lang="en-US" sz="1800">
                <a:solidFill>
                  <a:srgbClr val="0070C0"/>
                </a:solidFill>
              </a:rPr>
              <a:t> </a:t>
            </a:r>
            <a:r>
              <a:rPr lang="en-US" sz="1800" dirty="0"/>
              <a:t>|</a:t>
            </a:r>
            <a:r>
              <a:rPr lang="en-US" sz="1800"/>
              <a:t> [ </a:t>
            </a:r>
            <a:r>
              <a:rPr lang="en-US" sz="1800" smtClean="0">
                <a:solidFill>
                  <a:srgbClr val="00B050"/>
                </a:solidFill>
              </a:rPr>
              <a:t>0</a:t>
            </a:r>
            <a:r>
              <a:rPr lang="en-US" sz="1800" dirty="0">
                <a:solidFill>
                  <a:srgbClr val="00B050"/>
                </a:solidFill>
              </a:rPr>
              <a:t>, 1, </a:t>
            </a:r>
            <a:r>
              <a:rPr lang="en-US" sz="1800">
                <a:solidFill>
                  <a:srgbClr val="00B050"/>
                </a:solidFill>
              </a:rPr>
              <a:t>…</a:t>
            </a:r>
            <a:r>
              <a:rPr lang="en-US" sz="1800"/>
              <a:t>]</a:t>
            </a:r>
            <a:r>
              <a:rPr lang="en-US" sz="1800"/>
              <a:t> </a:t>
            </a:r>
            <a:r>
              <a:rPr lang="en-US" sz="1800" dirty="0"/>
              <a:t>|</a:t>
            </a:r>
            <a:r>
              <a:rPr lang="en-US" sz="1800"/>
              <a:t> </a:t>
            </a:r>
            <a:r>
              <a:rPr lang="en-US" sz="1800">
                <a:solidFill>
                  <a:srgbClr val="00B050"/>
                </a:solidFill>
              </a:rPr>
              <a:t>20140512.120023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/>
              <a:t>show description of the best / commit at position  0,1, … or commit </a:t>
            </a:r>
            <a:r>
              <a:rPr lang="en-US" sz="1800"/>
              <a:t>with</a:t>
            </a:r>
            <a:r>
              <a:rPr lang="en-US" sz="1800"/>
              <a:t> name 20140512.120023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US" sz="1800">
                <a:solidFill>
                  <a:srgbClr val="0070C0"/>
                </a:solidFill>
              </a:rPr>
              <a:t>&gt; example.py log </a:t>
            </a:r>
            <a:r>
              <a:rPr lang="en-US" sz="1800">
                <a:solidFill>
                  <a:srgbClr val="00B050"/>
                </a:solidFill>
              </a:rPr>
              <a:t>best</a:t>
            </a:r>
            <a:r>
              <a:rPr lang="en-US" sz="1800">
                <a:solidFill>
                  <a:srgbClr val="0070C0"/>
                </a:solidFill>
              </a:rPr>
              <a:t> </a:t>
            </a:r>
            <a:r>
              <a:rPr lang="ru-RU" sz="1800">
                <a:solidFill>
                  <a:srgbClr val="0070C0"/>
                </a:solidFill>
              </a:rPr>
              <a:t>–</a:t>
            </a:r>
            <a:r>
              <a:rPr lang="en-US" sz="1800">
                <a:solidFill>
                  <a:srgbClr val="0070C0"/>
                </a:solidFill>
              </a:rPr>
              <a:t>n</a:t>
            </a:r>
            <a:r>
              <a:rPr lang="en-US" sz="1800"/>
              <a:t> </a:t>
            </a:r>
            <a:r>
              <a:rPr lang="en-US" sz="1800">
                <a:solidFill>
                  <a:srgbClr val="00B050"/>
                </a:solidFill>
              </a:rPr>
              <a:t>5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show description of </a:t>
            </a:r>
            <a:r>
              <a:rPr lang="en-US" sz="1800"/>
              <a:t>the best among last 5 commits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log </a:t>
            </a:r>
            <a:r>
              <a:rPr lang="en-US" sz="1800">
                <a:solidFill>
                  <a:srgbClr val="0070C0"/>
                </a:solidFill>
              </a:rPr>
              <a:t>-c -k </a:t>
            </a:r>
            <a:r>
              <a:rPr lang="en-US" sz="1800">
                <a:solidFill>
                  <a:srgbClr val="00B050"/>
                </a:solidFill>
              </a:rPr>
              <a:t>a</a:t>
            </a:r>
            <a:r>
              <a:rPr lang="en-US" sz="1800">
                <a:solidFill>
                  <a:srgbClr val="0070C0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b</a:t>
            </a:r>
            <a:r>
              <a:rPr lang="en-US" sz="180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show descriptions </a:t>
            </a:r>
            <a:r>
              <a:rPr lang="en-US" sz="1800"/>
              <a:t>and configs with keys ‘a’ and ‘b’ from config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log -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show descriptions and incremental difference of </a:t>
            </a:r>
            <a:r>
              <a:rPr lang="en-US" sz="1800" dirty="0" err="1"/>
              <a:t>configs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12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Quick start. Where</a:t>
            </a:r>
            <a:endParaRPr lang="ru-RU" dirty="0"/>
          </a:p>
        </p:txBody>
      </p:sp>
      <p:sp>
        <p:nvSpPr>
          <p:cNvPr id="6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“Where” is something like SQL SELECT.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c</a:t>
            </a:r>
            <a:r>
              <a:rPr lang="en-US" sz="1800" dirty="0"/>
              <a:t> – </a:t>
            </a:r>
            <a:r>
              <a:rPr lang="en-US" sz="1800" dirty="0" err="1"/>
              <a:t>config</a:t>
            </a:r>
            <a:r>
              <a:rPr lang="en-US" sz="1800" dirty="0"/>
              <a:t> </a:t>
            </a:r>
            <a:r>
              <a:rPr lang="en-US" sz="1800" dirty="0" err="1"/>
              <a:t>dict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50"/>
                </a:solidFill>
              </a:rPr>
              <a:t>d</a:t>
            </a:r>
            <a:r>
              <a:rPr lang="en-US" sz="1800" dirty="0"/>
              <a:t> – </a:t>
            </a:r>
            <a:r>
              <a:rPr lang="en-US" sz="1800" dirty="0" err="1"/>
              <a:t>desc</a:t>
            </a:r>
            <a:r>
              <a:rPr lang="en-US" sz="1800" dirty="0"/>
              <a:t> </a:t>
            </a:r>
            <a:r>
              <a:rPr lang="en-US" sz="1800" dirty="0" err="1"/>
              <a:t>dict</a:t>
            </a:r>
            <a:r>
              <a:rPr lang="en-US" sz="1800" dirty="0"/>
              <a:t>, you are able to use python code</a:t>
            </a:r>
          </a:p>
          <a:p>
            <a:pPr marL="0" indent="0">
              <a:buNone/>
            </a:pPr>
            <a:r>
              <a:rPr lang="en-US" sz="1800" dirty="0"/>
              <a:t>“Where” is not bind with any branch, it uses all the repository commits 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where “</a:t>
            </a:r>
            <a:r>
              <a:rPr lang="en-US" sz="1800" dirty="0">
                <a:solidFill>
                  <a:srgbClr val="00B050"/>
                </a:solidFill>
              </a:rPr>
              <a:t>c[some]&gt;1 and d[score]&lt;0.2</a:t>
            </a:r>
            <a:r>
              <a:rPr lang="en-US" sz="1800" dirty="0">
                <a:solidFill>
                  <a:srgbClr val="0070C0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1800" dirty="0"/>
              <a:t>show commits that satisfy the condition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Like in Log: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Use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i</a:t>
            </a:r>
            <a:r>
              <a:rPr lang="en-US" sz="1800" dirty="0"/>
              <a:t> to make incremental difference</a:t>
            </a:r>
          </a:p>
          <a:p>
            <a:pPr marL="0" indent="0">
              <a:buNone/>
            </a:pPr>
            <a:r>
              <a:rPr lang="en-US" sz="1800" dirty="0"/>
              <a:t>And </a:t>
            </a:r>
            <a:r>
              <a:rPr lang="en-US" sz="1800" dirty="0">
                <a:solidFill>
                  <a:srgbClr val="0070C0"/>
                </a:solidFill>
              </a:rPr>
              <a:t>-c</a:t>
            </a:r>
            <a:r>
              <a:rPr lang="en-US" sz="1800" dirty="0"/>
              <a:t> to print </a:t>
            </a:r>
            <a:r>
              <a:rPr lang="en-US" sz="1800" dirty="0" err="1"/>
              <a:t>configs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And </a:t>
            </a:r>
            <a:r>
              <a:rPr lang="en-US" sz="1800" dirty="0">
                <a:solidFill>
                  <a:srgbClr val="0070C0"/>
                </a:solidFill>
              </a:rPr>
              <a:t>-k </a:t>
            </a:r>
            <a:r>
              <a:rPr lang="en-US" sz="1800" dirty="0"/>
              <a:t>to print specified keys from </a:t>
            </a:r>
            <a:r>
              <a:rPr lang="en-US" sz="1800" dirty="0" err="1"/>
              <a:t>config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97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Mercurial and </a:t>
            </a:r>
            <a:r>
              <a:rPr lang="en-US" dirty="0" err="1" smtClean="0"/>
              <a:t>git</a:t>
            </a:r>
            <a:r>
              <a:rPr lang="en-US" dirty="0" smtClean="0"/>
              <a:t> bind</a:t>
            </a:r>
            <a:endParaRPr lang="ru-RU" dirty="0"/>
          </a:p>
        </p:txBody>
      </p:sp>
      <p:sp>
        <p:nvSpPr>
          <p:cNvPr id="6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If you create mercurial </a:t>
            </a:r>
            <a:r>
              <a:rPr lang="en-US" sz="1800" dirty="0" smtClean="0"/>
              <a:t>repository </a:t>
            </a:r>
            <a:r>
              <a:rPr lang="en-US" sz="1800" dirty="0" smtClean="0"/>
              <a:t>in your project directory, testarium will commit mercurial/</a:t>
            </a:r>
            <a:r>
              <a:rPr lang="en-US" sz="1800" dirty="0" err="1" smtClean="0"/>
              <a:t>git</a:t>
            </a:r>
            <a:r>
              <a:rPr lang="en-US" sz="1800" dirty="0" smtClean="0"/>
              <a:t> when “run” is called.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Testarium detects </a:t>
            </a:r>
            <a:r>
              <a:rPr lang="en-US" sz="1800" dirty="0" err="1" smtClean="0"/>
              <a:t>git</a:t>
            </a:r>
            <a:r>
              <a:rPr lang="en-US" sz="1800" dirty="0" smtClean="0"/>
              <a:t>/mercurial due to existing .</a:t>
            </a:r>
            <a:r>
              <a:rPr lang="en-US" sz="1800" dirty="0" err="1" smtClean="0"/>
              <a:t>git</a:t>
            </a:r>
            <a:r>
              <a:rPr lang="en-US" sz="1800" dirty="0" smtClean="0"/>
              <a:t>/.hg directory.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If you don’t want to make auto commits in your </a:t>
            </a:r>
            <a:r>
              <a:rPr lang="en-US" sz="1800" dirty="0" err="1" smtClean="0"/>
              <a:t>git</a:t>
            </a:r>
            <a:r>
              <a:rPr lang="en-US" sz="1800" dirty="0" smtClean="0"/>
              <a:t>/mercurial, just put this string into the .testarium/</a:t>
            </a:r>
            <a:r>
              <a:rPr lang="en-US" sz="1800" dirty="0" err="1" smtClean="0"/>
              <a:t>testarium.json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>
                <a:solidFill>
                  <a:srgbClr val="0070C0"/>
                </a:solidFill>
              </a:rPr>
              <a:t>"</a:t>
            </a:r>
            <a:r>
              <a:rPr lang="en-US" sz="1800" dirty="0" err="1">
                <a:solidFill>
                  <a:srgbClr val="0070C0"/>
                </a:solidFill>
              </a:rPr>
              <a:t>coderepos.use</a:t>
            </a:r>
            <a:r>
              <a:rPr lang="en-US" sz="1800" dirty="0">
                <a:solidFill>
                  <a:srgbClr val="0070C0"/>
                </a:solidFill>
              </a:rPr>
              <a:t>": false</a:t>
            </a:r>
          </a:p>
        </p:txBody>
      </p:sp>
    </p:spTree>
    <p:extLst>
      <p:ext uri="{BB962C8B-B14F-4D97-AF65-F5344CB8AC3E}">
        <p14:creationId xmlns:p14="http://schemas.microsoft.com/office/powerpoint/2010/main" val="2622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mail Reports</a:t>
            </a:r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4437112"/>
            <a:ext cx="7467600" cy="41805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Send </a:t>
            </a:r>
            <a:r>
              <a:rPr lang="en-US" sz="2000" dirty="0"/>
              <a:t>forced </a:t>
            </a:r>
            <a:r>
              <a:rPr lang="en-US" sz="2000" dirty="0" smtClean="0"/>
              <a:t>email </a:t>
            </a:r>
            <a:r>
              <a:rPr lang="en-US" sz="2000" dirty="0"/>
              <a:t>reports</a:t>
            </a:r>
            <a:endParaRPr lang="ru-RU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4992284"/>
            <a:ext cx="7467600" cy="1461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</a:t>
            </a:r>
            <a:r>
              <a:rPr lang="en-US" sz="1800" dirty="0" smtClean="0">
                <a:solidFill>
                  <a:srgbClr val="0070C0"/>
                </a:solidFill>
              </a:rPr>
              <a:t>run --</a:t>
            </a:r>
            <a:r>
              <a:rPr lang="en-US" sz="1800" dirty="0" smtClean="0">
                <a:solidFill>
                  <a:srgbClr val="0070C0"/>
                </a:solidFill>
              </a:rPr>
              <a:t>mail</a:t>
            </a:r>
            <a:endParaRPr lang="ru-RU" sz="1800" dirty="0" smtClean="0">
              <a:solidFill>
                <a:srgbClr val="0070C0"/>
              </a:solidFill>
            </a:endParaRPr>
          </a:p>
          <a:p>
            <a:pPr marL="0" indent="0">
              <a:buFont typeface="Wingdings"/>
              <a:buNone/>
            </a:pPr>
            <a:r>
              <a:rPr lang="en-US" sz="1800" dirty="0" smtClean="0"/>
              <a:t>send email</a:t>
            </a:r>
            <a:r>
              <a:rPr lang="ru-RU" sz="1800" dirty="0" smtClean="0"/>
              <a:t> </a:t>
            </a:r>
            <a:r>
              <a:rPr lang="en-US" sz="1800" dirty="0" smtClean="0"/>
              <a:t>report. You should to configure general settings first. </a:t>
            </a:r>
            <a:endParaRPr lang="en-US" sz="1800" dirty="0" smtClean="0"/>
          </a:p>
          <a:p>
            <a:pPr marL="0" indent="0">
              <a:buFont typeface="Wingdings"/>
              <a:buNone/>
            </a:pPr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67544" y="980728"/>
            <a:ext cx="7467600" cy="41805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General </a:t>
            </a:r>
            <a:r>
              <a:rPr lang="en-US" sz="2000" dirty="0" smtClean="0"/>
              <a:t>settings</a:t>
            </a:r>
            <a:endParaRPr lang="ru-RU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1535900"/>
            <a:ext cx="7467600" cy="275719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mail --account </a:t>
            </a:r>
            <a:r>
              <a:rPr lang="en-US" sz="1800" dirty="0" smtClean="0">
                <a:solidFill>
                  <a:srgbClr val="00B050"/>
                </a:solidFill>
              </a:rPr>
              <a:t>makseq@gmail.com </a:t>
            </a:r>
            <a:r>
              <a:rPr lang="en-US" sz="1800" dirty="0" err="1" smtClean="0">
                <a:solidFill>
                  <a:srgbClr val="00B050"/>
                </a:solidFill>
              </a:rPr>
              <a:t>makseq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mypassword</a:t>
            </a:r>
            <a:r>
              <a:rPr lang="en-US" sz="1800" dirty="0">
                <a:solidFill>
                  <a:srgbClr val="00B050"/>
                </a:solidFill>
              </a:rPr>
              <a:t/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 smtClean="0">
                <a:solidFill>
                  <a:srgbClr val="00B050"/>
                </a:solidFill>
              </a:rPr>
              <a:t>	</a:t>
            </a:r>
            <a:r>
              <a:rPr lang="en-US" sz="1800" dirty="0" smtClean="0">
                <a:solidFill>
                  <a:srgbClr val="0070C0"/>
                </a:solidFill>
              </a:rPr>
              <a:t>--</a:t>
            </a:r>
            <a:r>
              <a:rPr lang="en-US" sz="1800" dirty="0" err="1" smtClean="0">
                <a:solidFill>
                  <a:srgbClr val="0070C0"/>
                </a:solidFill>
              </a:rPr>
              <a:t>smtp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err="1" smtClean="0">
                <a:solidFill>
                  <a:srgbClr val="00B050"/>
                </a:solidFill>
              </a:rPr>
              <a:t>smtp.server</a:t>
            </a:r>
            <a:r>
              <a:rPr lang="en-US" sz="1800" dirty="0" smtClean="0">
                <a:solidFill>
                  <a:srgbClr val="00B050"/>
                </a:solidFill>
              </a:rPr>
              <a:t> 587 </a:t>
            </a:r>
            <a:r>
              <a:rPr lang="en-US" sz="1800" dirty="0" smtClean="0">
                <a:solidFill>
                  <a:srgbClr val="0070C0"/>
                </a:solidFill>
              </a:rPr>
              <a:t>--proxy </a:t>
            </a:r>
            <a:r>
              <a:rPr lang="en-US" sz="1800" dirty="0" smtClean="0">
                <a:solidFill>
                  <a:srgbClr val="00B050"/>
                </a:solidFill>
              </a:rPr>
              <a:t>192.168.10.1 8080</a:t>
            </a:r>
            <a:br>
              <a:rPr lang="en-US" sz="1800" dirty="0" smtClean="0">
                <a:solidFill>
                  <a:srgbClr val="00B050"/>
                </a:solidFill>
              </a:rPr>
            </a:br>
            <a:r>
              <a:rPr lang="en-US" sz="1800" dirty="0" smtClean="0">
                <a:solidFill>
                  <a:srgbClr val="00B050"/>
                </a:solidFill>
              </a:rPr>
              <a:t>	</a:t>
            </a:r>
            <a:r>
              <a:rPr lang="en-US" sz="1800" dirty="0">
                <a:solidFill>
                  <a:srgbClr val="0070C0"/>
                </a:solidFill>
              </a:rPr>
              <a:t>--</a:t>
            </a:r>
            <a:r>
              <a:rPr lang="en-US" sz="1800" dirty="0" smtClean="0">
                <a:solidFill>
                  <a:srgbClr val="0070C0"/>
                </a:solidFill>
              </a:rPr>
              <a:t>auto </a:t>
            </a:r>
            <a:r>
              <a:rPr lang="en-US" sz="1800" dirty="0">
                <a:solidFill>
                  <a:srgbClr val="00B050"/>
                </a:solidFill>
              </a:rPr>
              <a:t>[0 | 1 | … | -1]</a:t>
            </a:r>
          </a:p>
          <a:p>
            <a:pPr marL="0" indent="0">
              <a:buFont typeface="Wingdings"/>
              <a:buNone/>
            </a:pPr>
            <a:r>
              <a:rPr lang="en-US" sz="1800" dirty="0" smtClean="0"/>
              <a:t>Setup your mail. If you use </a:t>
            </a:r>
            <a:r>
              <a:rPr lang="en-US" sz="1800" dirty="0" err="1" smtClean="0"/>
              <a:t>gmail</a:t>
            </a:r>
            <a:r>
              <a:rPr lang="en-US" sz="1800" dirty="0" smtClean="0"/>
              <a:t>, you may not specify </a:t>
            </a:r>
            <a:r>
              <a:rPr lang="en-US" sz="1800" dirty="0" err="1" smtClean="0"/>
              <a:t>smtp</a:t>
            </a:r>
            <a:r>
              <a:rPr lang="en-US" sz="1800" dirty="0" smtClean="0"/>
              <a:t> server settings. </a:t>
            </a:r>
            <a:r>
              <a:rPr lang="en-US" sz="1800" dirty="0" smtClean="0">
                <a:solidFill>
                  <a:srgbClr val="0070C0"/>
                </a:solidFill>
              </a:rPr>
              <a:t>--auto </a:t>
            </a:r>
            <a:r>
              <a:rPr lang="en-US" sz="1800" dirty="0" smtClean="0"/>
              <a:t>means </a:t>
            </a:r>
            <a:r>
              <a:rPr lang="en-US" sz="1800" dirty="0" err="1" smtClean="0"/>
              <a:t>autoreport</a:t>
            </a:r>
            <a:r>
              <a:rPr lang="en-US" sz="1800" dirty="0" smtClean="0"/>
              <a:t> time, time after that automatic report will be sent, use “--auto -1” to disable it. </a:t>
            </a:r>
          </a:p>
          <a:p>
            <a:pPr marL="0" indent="0">
              <a:buFont typeface="Wingdings"/>
              <a:buNone/>
            </a:pPr>
            <a:endParaRPr lang="en-US" sz="1800" dirty="0" smtClean="0"/>
          </a:p>
          <a:p>
            <a:pPr marL="0" indent="0">
              <a:buFont typeface="Wingdings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39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Web Server</a:t>
            </a:r>
            <a:endParaRPr lang="ru-RU" dirty="0"/>
          </a:p>
        </p:txBody>
      </p:sp>
      <p:sp>
        <p:nvSpPr>
          <p:cNvPr id="6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</a:t>
            </a:r>
            <a:r>
              <a:rPr lang="en-US" sz="1800" dirty="0" smtClean="0">
                <a:solidFill>
                  <a:srgbClr val="0070C0"/>
                </a:solidFill>
              </a:rPr>
              <a:t>web -p 8080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start testarium web server on 0.0.0.0:8080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</a:t>
            </a:r>
            <a:r>
              <a:rPr lang="en-US" sz="1800" dirty="0" smtClean="0">
                <a:solidFill>
                  <a:srgbClr val="0070C0"/>
                </a:solidFill>
              </a:rPr>
              <a:t>http://localhost:8080/log?number=10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Print last 10 commits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http://</a:t>
            </a:r>
            <a:r>
              <a:rPr lang="en-US" sz="1800" dirty="0" smtClean="0">
                <a:solidFill>
                  <a:srgbClr val="0070C0"/>
                </a:solidFill>
              </a:rPr>
              <a:t>localhost:8080/log?name=last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Print last </a:t>
            </a:r>
            <a:r>
              <a:rPr lang="en-US" sz="1800" dirty="0" smtClean="0"/>
              <a:t>commit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http://</a:t>
            </a:r>
            <a:r>
              <a:rPr lang="en-US" sz="1800" dirty="0" smtClean="0">
                <a:solidFill>
                  <a:srgbClr val="0070C0"/>
                </a:solidFill>
              </a:rPr>
              <a:t>localhost:8080/log?name=best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Print </a:t>
            </a:r>
            <a:r>
              <a:rPr lang="en-US" sz="1800" dirty="0" smtClean="0"/>
              <a:t>best commit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847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ru-RU" dirty="0"/>
          </a:p>
        </p:txBody>
      </p:sp>
      <p:sp>
        <p:nvSpPr>
          <p:cNvPr id="6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467600" cy="240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rgbClr val="00B050"/>
                </a:solidFill>
              </a:rPr>
              <a:t>@</a:t>
            </a:r>
            <a:r>
              <a:rPr lang="en-US" sz="1600" i="1" dirty="0" err="1">
                <a:solidFill>
                  <a:srgbClr val="00B050"/>
                </a:solidFill>
              </a:rPr>
              <a:t>testarium.testarium.set_print</a:t>
            </a:r>
            <a:endParaRPr lang="en-US" sz="16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dirty="0" err="1"/>
              <a:t>def</a:t>
            </a:r>
            <a:r>
              <a:rPr lang="en-US" sz="1600" b="1" dirty="0"/>
              <a:t> </a:t>
            </a:r>
            <a:r>
              <a:rPr lang="en-US" sz="1600" b="1" dirty="0" err="1"/>
              <a:t>MyPrint</a:t>
            </a:r>
            <a:r>
              <a:rPr lang="en-US" sz="1600" b="1" dirty="0"/>
              <a:t>(commit):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try:</a:t>
            </a:r>
            <a:r>
              <a:rPr lang="en-US" sz="1600" dirty="0"/>
              <a:t> a = </a:t>
            </a:r>
            <a:r>
              <a:rPr lang="en-US" sz="1600" dirty="0" err="1"/>
              <a:t>str</a:t>
            </a:r>
            <a:r>
              <a:rPr lang="en-US" sz="1600" dirty="0"/>
              <a:t>(</a:t>
            </a:r>
            <a:r>
              <a:rPr lang="en-US" sz="1600" dirty="0" err="1"/>
              <a:t>commit.config</a:t>
            </a:r>
            <a:r>
              <a:rPr lang="en-US" sz="1600" dirty="0"/>
              <a:t>['a'])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except:</a:t>
            </a:r>
            <a:r>
              <a:rPr lang="en-US" sz="1600" dirty="0"/>
              <a:t> a = ''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	score = </a:t>
            </a:r>
            <a:r>
              <a:rPr lang="en-US" sz="1600" dirty="0" err="1"/>
              <a:t>str</a:t>
            </a:r>
            <a:r>
              <a:rPr lang="en-US" sz="1600" dirty="0"/>
              <a:t>(</a:t>
            </a:r>
            <a:r>
              <a:rPr lang="en-US" sz="1600" dirty="0" err="1"/>
              <a:t>commit.desc</a:t>
            </a:r>
            <a:r>
              <a:rPr lang="en-US" sz="1600" dirty="0"/>
              <a:t>['score'])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return</a:t>
            </a:r>
            <a:r>
              <a:rPr lang="en-US" sz="1600" dirty="0"/>
              <a:t> ['name', 'a', 'score'], [commit.name, a, </a:t>
            </a:r>
            <a:r>
              <a:rPr lang="en-US" sz="1600" dirty="0" smtClean="0"/>
              <a:t>score]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124744"/>
            <a:ext cx="7467600" cy="41805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Advanced print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75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Cookies</a:t>
            </a:r>
            <a:endParaRPr lang="ru-RU" dirty="0"/>
          </a:p>
        </p:txBody>
      </p:sp>
      <p:sp>
        <p:nvSpPr>
          <p:cNvPr id="6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7467600" cy="240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@</a:t>
            </a:r>
            <a:r>
              <a:rPr lang="en-US" sz="1600" dirty="0" err="1">
                <a:solidFill>
                  <a:srgbClr val="00B050"/>
                </a:solidFill>
              </a:rPr>
              <a:t>testarium.testarium.set_compare</a:t>
            </a:r>
            <a:endParaRPr lang="en-US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MyCompare</a:t>
            </a:r>
            <a:r>
              <a:rPr lang="en-US" sz="1600" dirty="0"/>
              <a:t>(self, other</a:t>
            </a:r>
            <a:r>
              <a:rPr lang="en-US" sz="1600" dirty="0" smtClean="0"/>
              <a:t>): </a:t>
            </a:r>
            <a:r>
              <a:rPr lang="en-US" sz="1600" i="1" dirty="0" smtClean="0"/>
              <a:t># self and other are commit instances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self._</a:t>
            </a:r>
            <a:r>
              <a:rPr lang="en-US" sz="1600" dirty="0" err="1"/>
              <a:t>init</a:t>
            </a:r>
            <a:r>
              <a:rPr lang="en-US" sz="1600" dirty="0" smtClean="0"/>
              <a:t>: </a:t>
            </a:r>
            <a:r>
              <a:rPr lang="en-US" sz="1600" i="1" dirty="0" smtClean="0"/>
              <a:t># commit is exist and ok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 err="1"/>
              <a:t>self.desc</a:t>
            </a:r>
            <a:r>
              <a:rPr lang="en-US" sz="1600" dirty="0"/>
              <a:t>['score'] &gt; </a:t>
            </a:r>
            <a:r>
              <a:rPr lang="en-US" sz="1600" dirty="0" err="1"/>
              <a:t>other.desc</a:t>
            </a:r>
            <a:r>
              <a:rPr lang="en-US" sz="1600" dirty="0"/>
              <a:t>['score']: </a:t>
            </a:r>
            <a:r>
              <a:rPr lang="en-US" sz="1600" b="1" dirty="0"/>
              <a:t>return</a:t>
            </a:r>
            <a:r>
              <a:rPr lang="en-US" sz="1600" dirty="0"/>
              <a:t> -1;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 err="1" smtClean="0"/>
              <a:t>elif</a:t>
            </a:r>
            <a:r>
              <a:rPr lang="en-US" sz="1600" dirty="0" smtClean="0"/>
              <a:t> </a:t>
            </a:r>
            <a:r>
              <a:rPr lang="en-US" sz="1600" dirty="0" err="1"/>
              <a:t>self.desc</a:t>
            </a:r>
            <a:r>
              <a:rPr lang="en-US" sz="1600" dirty="0"/>
              <a:t>['score'] &lt; </a:t>
            </a:r>
            <a:r>
              <a:rPr lang="en-US" sz="1600" dirty="0" err="1"/>
              <a:t>other.desc</a:t>
            </a:r>
            <a:r>
              <a:rPr lang="en-US" sz="1600" dirty="0"/>
              <a:t>['score']: </a:t>
            </a:r>
            <a:r>
              <a:rPr lang="en-US" sz="1600" b="1" dirty="0"/>
              <a:t>return</a:t>
            </a:r>
            <a:r>
              <a:rPr lang="en-US" sz="1600" dirty="0"/>
              <a:t> 1; 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 smtClean="0"/>
              <a:t>else</a:t>
            </a:r>
            <a:r>
              <a:rPr lang="en-US" sz="1600" dirty="0"/>
              <a:t>: </a:t>
            </a:r>
            <a:r>
              <a:rPr lang="en-US" sz="1600" b="1" dirty="0"/>
              <a:t>return</a:t>
            </a:r>
            <a:r>
              <a:rPr lang="en-US" sz="1600" dirty="0"/>
              <a:t> 0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else</a:t>
            </a:r>
            <a:r>
              <a:rPr lang="en-US" sz="1600" dirty="0"/>
              <a:t>: </a:t>
            </a:r>
            <a:r>
              <a:rPr lang="en-US" sz="1600" b="1" dirty="0"/>
              <a:t>return</a:t>
            </a:r>
            <a:r>
              <a:rPr lang="en-US" sz="1600" dirty="0"/>
              <a:t> -</a:t>
            </a:r>
            <a:r>
              <a:rPr lang="en-US" sz="1600" dirty="0" smtClean="0"/>
              <a:t>1 </a:t>
            </a:r>
            <a:r>
              <a:rPr lang="en-US" sz="1600" i="1" dirty="0" smtClean="0"/>
              <a:t># it will be used for the worst result in the best search</a:t>
            </a: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7544" y="1124744"/>
            <a:ext cx="7467600" cy="41805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Advanced commits compare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51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043608" y="2060848"/>
            <a:ext cx="6696744" cy="1008112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4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Commit. What is it?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420949"/>
            <a:ext cx="151216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SansSerif" pitchFamily="2" charset="2"/>
              </a:rPr>
              <a:t>Config</a:t>
            </a:r>
            <a:endParaRPr lang="en-US" sz="1700" dirty="0">
              <a:latin typeface="SansSerif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5896" y="2276872"/>
            <a:ext cx="151216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ansSerif" pitchFamily="2" charset="2"/>
              </a:rPr>
              <a:t>Science experiment</a:t>
            </a:r>
            <a:endParaRPr lang="ru-RU" sz="1600" dirty="0">
              <a:latin typeface="SansSerif" pitchFamily="2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0152" y="2415371"/>
            <a:ext cx="169316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SansSerif" pitchFamily="2" charset="2"/>
              </a:rPr>
              <a:t>Result</a:t>
            </a:r>
            <a:r>
              <a:rPr lang="en-US" sz="1600">
                <a:latin typeface="SansSerif" pitchFamily="2" charset="2"/>
              </a:rPr>
              <a:t> data </a:t>
            </a:r>
            <a:r>
              <a:rPr lang="en-US" sz="1600" dirty="0">
                <a:latin typeface="SansSerif" pitchFamily="2" charset="2"/>
              </a:rPr>
              <a:t>files</a:t>
            </a:r>
            <a:endParaRPr lang="ru-RU" sz="1600" dirty="0">
              <a:latin typeface="SansSerif" pitchFamily="2" charset="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48152" y="2605615"/>
            <a:ext cx="79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>
            <p:ph sz="quarter" idx="1"/>
          </p:nvPr>
        </p:nvSpPr>
        <p:spPr>
          <a:xfrm>
            <a:off x="426368" y="3501007"/>
            <a:ext cx="7931224" cy="10056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 smtClean="0"/>
              <a:t>Main testarium unit is a commit. </a:t>
            </a:r>
          </a:p>
          <a:p>
            <a:pPr marL="0" indent="0" algn="ctr">
              <a:buNone/>
            </a:pPr>
            <a:r>
              <a:rPr lang="en-US" sz="2000" dirty="0" smtClean="0"/>
              <a:t>Each experiment run = new testarium commit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7469" y="5000894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config.json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01364" y="5595337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experiment.py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5595337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result files</a:t>
            </a:r>
            <a:endParaRPr lang="ru-RU" sz="1600" dirty="0"/>
          </a:p>
        </p:txBody>
      </p:sp>
      <p:cxnSp>
        <p:nvCxnSpPr>
          <p:cNvPr id="21" name="Straight Arrow Connector 20"/>
          <p:cNvCxnSpPr>
            <a:stCxn id="18" idx="2"/>
            <a:endCxn id="19" idx="0"/>
          </p:cNvCxnSpPr>
          <p:nvPr/>
        </p:nvCxnSpPr>
        <p:spPr>
          <a:xfrm>
            <a:off x="2125561" y="5339448"/>
            <a:ext cx="3895" cy="255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95980" y="5185560"/>
            <a:ext cx="79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68144" y="5000894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config.json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759152" y="4506671"/>
            <a:ext cx="1874168" cy="3516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1700" dirty="0" smtClean="0"/>
              <a:t>Commit directory</a:t>
            </a:r>
            <a:endParaRPr lang="ru-RU" sz="17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285759" y="4506671"/>
            <a:ext cx="1667894" cy="351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1700" dirty="0" smtClean="0"/>
              <a:t>Your directory</a:t>
            </a:r>
            <a:endParaRPr lang="ru-RU" sz="17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95980" y="5749468"/>
            <a:ext cx="79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3995980" y="4877869"/>
            <a:ext cx="792000" cy="22457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1400" dirty="0" smtClean="0"/>
              <a:t>copy</a:t>
            </a:r>
            <a:endParaRPr lang="ru-RU" sz="17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31073" y="1556792"/>
            <a:ext cx="7931224" cy="6480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2000" dirty="0" smtClean="0"/>
              <a:t>Typical experiment setup </a:t>
            </a:r>
            <a:endParaRPr lang="ru-RU" sz="20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3984891" y="5445224"/>
            <a:ext cx="791956" cy="22457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1400" dirty="0" smtClean="0"/>
              <a:t>new</a:t>
            </a:r>
            <a:endParaRPr lang="ru-RU" sz="1700" dirty="0"/>
          </a:p>
        </p:txBody>
      </p:sp>
      <p:sp>
        <p:nvSpPr>
          <p:cNvPr id="41" name="TextBox 40"/>
          <p:cNvSpPr txBox="1"/>
          <p:nvPr/>
        </p:nvSpPr>
        <p:spPr>
          <a:xfrm>
            <a:off x="5868144" y="6165304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desc.json</a:t>
            </a:r>
            <a:endParaRPr lang="ru-RU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998316" y="6325532"/>
            <a:ext cx="79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3987227" y="6021288"/>
            <a:ext cx="791956" cy="22457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1400" dirty="0" smtClean="0"/>
              <a:t>new</a:t>
            </a:r>
            <a:endParaRPr lang="ru-RU" sz="1700" dirty="0"/>
          </a:p>
        </p:txBody>
      </p:sp>
      <p:sp>
        <p:nvSpPr>
          <p:cNvPr id="46" name="Rectangle 45"/>
          <p:cNvSpPr/>
          <p:nvPr/>
        </p:nvSpPr>
        <p:spPr>
          <a:xfrm>
            <a:off x="1048313" y="4429674"/>
            <a:ext cx="6692040" cy="2239686"/>
          </a:xfrm>
          <a:prstGeom prst="rect">
            <a:avLst/>
          </a:prstGeom>
          <a:noFill/>
          <a:ln w="12700">
            <a:solidFill>
              <a:schemeClr val="accent1">
                <a:shade val="50000"/>
                <a:alpha val="4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43896" y="2569259"/>
            <a:ext cx="792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Commit. </a:t>
            </a:r>
            <a:r>
              <a:rPr lang="en-US" dirty="0" err="1" smtClean="0"/>
              <a:t>Config.json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Example: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“float”	: 1.0,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“</a:t>
            </a:r>
            <a:r>
              <a:rPr lang="en-US" sz="1800" dirty="0" err="1" smtClean="0"/>
              <a:t>bool</a:t>
            </a:r>
            <a:r>
              <a:rPr lang="en-US" sz="1800" dirty="0" smtClean="0"/>
              <a:t>”	: 1,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“</a:t>
            </a:r>
            <a:r>
              <a:rPr lang="en-US" sz="1800" dirty="0" err="1" smtClean="0"/>
              <a:t>int</a:t>
            </a:r>
            <a:r>
              <a:rPr lang="en-US" sz="1800" dirty="0" smtClean="0"/>
              <a:t>”	: 10,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“path”	: “/some/path”,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“</a:t>
            </a:r>
            <a:r>
              <a:rPr lang="en-US" sz="1800" dirty="0" err="1" smtClean="0"/>
              <a:t>paramName</a:t>
            </a:r>
            <a:r>
              <a:rPr lang="en-US" sz="1800" dirty="0" smtClean="0"/>
              <a:t>”	: 0.5,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“</a:t>
            </a:r>
            <a:r>
              <a:rPr lang="en-US" sz="1800" dirty="0" err="1" smtClean="0"/>
              <a:t>object.property</a:t>
            </a:r>
            <a:r>
              <a:rPr lang="en-US" sz="1800" dirty="0" smtClean="0"/>
              <a:t>”	: 42,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"</a:t>
            </a:r>
            <a:r>
              <a:rPr lang="en-US" sz="1800" dirty="0" err="1" smtClean="0">
                <a:solidFill>
                  <a:srgbClr val="00B050"/>
                </a:solidFill>
              </a:rPr>
              <a:t>testarium.commitDirectory</a:t>
            </a:r>
            <a:r>
              <a:rPr lang="en-US" sz="1800" dirty="0" smtClean="0">
                <a:solidFill>
                  <a:srgbClr val="00B050"/>
                </a:solidFill>
              </a:rPr>
              <a:t>“:	".</a:t>
            </a:r>
            <a:r>
              <a:rPr lang="en-US" sz="1800" dirty="0">
                <a:solidFill>
                  <a:srgbClr val="00B050"/>
                </a:solidFill>
              </a:rPr>
              <a:t>testarium/default/20141110.193532</a:t>
            </a:r>
            <a:r>
              <a:rPr lang="en-US" sz="1800" dirty="0" smtClean="0">
                <a:solidFill>
                  <a:srgbClr val="00B050"/>
                </a:solidFill>
              </a:rPr>
              <a:t>"</a:t>
            </a:r>
            <a:endParaRPr lang="en-US" sz="1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Testarium can add some working stuff to commit </a:t>
            </a:r>
            <a:r>
              <a:rPr lang="en-US" sz="1800" dirty="0" err="1" smtClean="0"/>
              <a:t>configs</a:t>
            </a:r>
            <a:r>
              <a:rPr lang="en-US" sz="1800" dirty="0" smtClean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9299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Commit. </a:t>
            </a:r>
            <a:r>
              <a:rPr lang="en-US" dirty="0" err="1" smtClean="0"/>
              <a:t>Desc.json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Example: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"</a:t>
            </a:r>
            <a:r>
              <a:rPr lang="en-US" sz="1800" dirty="0"/>
              <a:t>comment": </a:t>
            </a:r>
            <a:r>
              <a:rPr lang="en-US" sz="1800" dirty="0" smtClean="0"/>
              <a:t>“xxx",  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"</a:t>
            </a:r>
            <a:r>
              <a:rPr lang="en-US" sz="1800" dirty="0"/>
              <a:t>name": "20141110.193532",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"</a:t>
            </a:r>
            <a:r>
              <a:rPr lang="en-US" sz="1800" dirty="0"/>
              <a:t>score": </a:t>
            </a:r>
            <a:r>
              <a:rPr lang="en-US" sz="1800" dirty="0" smtClean="0"/>
              <a:t>0.4899,   </a:t>
            </a:r>
          </a:p>
          <a:p>
            <a:pPr marL="0" indent="0">
              <a:buNone/>
            </a:pPr>
            <a:r>
              <a:rPr lang="en-US" sz="1800" dirty="0" smtClean="0"/>
              <a:t>	"</a:t>
            </a:r>
            <a:r>
              <a:rPr lang="en-US" sz="1800" dirty="0" err="1" smtClean="0"/>
              <a:t>params</a:t>
            </a:r>
            <a:r>
              <a:rPr lang="en-US" sz="1800" dirty="0" smtClean="0"/>
              <a:t>": "",  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"</a:t>
            </a:r>
            <a:r>
              <a:rPr lang="en-US" sz="1800" dirty="0"/>
              <a:t>branch": "default",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"</a:t>
            </a:r>
            <a:r>
              <a:rPr lang="en-US" sz="1800" dirty="0"/>
              <a:t>duration": </a:t>
            </a:r>
            <a:r>
              <a:rPr lang="en-US" sz="1800" dirty="0" smtClean="0"/>
              <a:t>0.003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Desc</a:t>
            </a:r>
            <a:r>
              <a:rPr lang="en-US" sz="1800" dirty="0"/>
              <a:t> </a:t>
            </a:r>
            <a:r>
              <a:rPr lang="en-US" sz="1800" dirty="0" smtClean="0"/>
              <a:t>(or description) keeps post-experiment results, scores and other stuff. For example: </a:t>
            </a:r>
            <a:r>
              <a:rPr lang="en-US" sz="1800" dirty="0" err="1" smtClean="0"/>
              <a:t>minDCF</a:t>
            </a:r>
            <a:r>
              <a:rPr lang="en-US" sz="1800" dirty="0" smtClean="0"/>
              <a:t> or EER can be hold here.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583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55576" y="1412776"/>
            <a:ext cx="4608512" cy="3240360"/>
          </a:xfrm>
          <a:prstGeom prst="rect">
            <a:avLst/>
          </a:prstGeom>
          <a:solidFill>
            <a:srgbClr val="FFF1E7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Testarium. Project structure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410909" y="1614282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config.json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stCxn id="47" idx="3"/>
            <a:endCxn id="28" idx="1"/>
          </p:cNvCxnSpPr>
          <p:nvPr/>
        </p:nvCxnSpPr>
        <p:spPr>
          <a:xfrm>
            <a:off x="2618821" y="1783559"/>
            <a:ext cx="792088" cy="0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7" idx="2"/>
            <a:endCxn id="49" idx="2"/>
          </p:cNvCxnSpPr>
          <p:nvPr/>
        </p:nvCxnSpPr>
        <p:spPr>
          <a:xfrm>
            <a:off x="1790729" y="1952836"/>
            <a:ext cx="0" cy="2448272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0909" y="2088401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configA.json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410909" y="2540420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configB.json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962637" y="1614282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B050"/>
                </a:solidFill>
              </a:rPr>
              <a:t>config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2637" y="2982434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.testarium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2637" y="4062554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example.py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7437" y="3512617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.hg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998623" y="1830306"/>
            <a:ext cx="0" cy="936104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5" idx="1"/>
          </p:cNvCxnSpPr>
          <p:nvPr/>
        </p:nvCxnSpPr>
        <p:spPr>
          <a:xfrm>
            <a:off x="3014865" y="2257678"/>
            <a:ext cx="396044" cy="0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32938" y="2736447"/>
            <a:ext cx="396044" cy="0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quarter" idx="1"/>
          </p:nvPr>
        </p:nvSpPr>
        <p:spPr>
          <a:xfrm>
            <a:off x="5543990" y="1580786"/>
            <a:ext cx="2556402" cy="372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default </a:t>
            </a:r>
            <a:r>
              <a:rPr lang="en-US" sz="1800" dirty="0" err="1" smtClean="0"/>
              <a:t>config</a:t>
            </a:r>
            <a:endParaRPr lang="en-US" sz="1800" dirty="0" smtClean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5543990" y="2070440"/>
            <a:ext cx="2556402" cy="372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800" dirty="0" smtClean="0"/>
              <a:t>other </a:t>
            </a:r>
            <a:r>
              <a:rPr lang="en-US" sz="1800" dirty="0" err="1" smtClean="0"/>
              <a:t>config</a:t>
            </a:r>
            <a:endParaRPr lang="en-US" sz="1800" dirty="0" smtClean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5543990" y="2560094"/>
            <a:ext cx="2556402" cy="372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800" dirty="0" smtClean="0"/>
              <a:t>other </a:t>
            </a:r>
            <a:r>
              <a:rPr lang="en-US" sz="1800" dirty="0" err="1" smtClean="0"/>
              <a:t>config</a:t>
            </a:r>
            <a:endParaRPr lang="en-US" sz="1800" dirty="0" smtClean="0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5543990" y="3049748"/>
            <a:ext cx="2556402" cy="372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800" dirty="0" smtClean="0"/>
              <a:t>testarium repository</a:t>
            </a: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5543990" y="3539402"/>
            <a:ext cx="2556402" cy="372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800" dirty="0" smtClean="0"/>
              <a:t>mercurial/</a:t>
            </a:r>
            <a:r>
              <a:rPr lang="en-US" sz="1800" dirty="0" err="1" smtClean="0"/>
              <a:t>git</a:t>
            </a:r>
            <a:r>
              <a:rPr lang="en-US" sz="1800" dirty="0" smtClean="0"/>
              <a:t> repository</a:t>
            </a: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5543990" y="4029058"/>
            <a:ext cx="2556402" cy="372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1800" dirty="0" smtClean="0"/>
              <a:t>your project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08703" y="4653476"/>
            <a:ext cx="3015226" cy="372050"/>
          </a:xfrm>
          <a:prstGeom prst="rect">
            <a:avLst/>
          </a:prstGeom>
          <a:solidFill>
            <a:srgbClr val="FFF1E7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algn="ctr"/>
          </a:lstStyle>
          <a:p>
            <a:r>
              <a:rPr lang="en-US" dirty="0">
                <a:solidFill>
                  <a:schemeClr val="tx1"/>
                </a:solidFill>
              </a:rPr>
              <a:t>Root folder = Project name 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923925" y="4509121"/>
            <a:ext cx="2986088" cy="179652"/>
          </a:xfrm>
          <a:prstGeom prst="rect">
            <a:avLst/>
          </a:prstGeom>
          <a:solidFill>
            <a:srgbClr val="FFF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algn="ctr"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Testarium. Inside structure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410909" y="2979534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default</a:t>
            </a:r>
            <a:endParaRPr lang="en-US" sz="1600" dirty="0"/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2618821" y="3148811"/>
            <a:ext cx="792088" cy="0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7" idx="2"/>
            <a:endCxn id="49" idx="2"/>
          </p:cNvCxnSpPr>
          <p:nvPr/>
        </p:nvCxnSpPr>
        <p:spPr>
          <a:xfrm>
            <a:off x="1790729" y="1952836"/>
            <a:ext cx="0" cy="2448272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10909" y="3453653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410909" y="3905672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other_branch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962637" y="1614282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B050"/>
                </a:solidFill>
              </a:rPr>
              <a:t>config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2637" y="2982434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.testarium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2637" y="4062554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example.py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47437" y="3512617"/>
            <a:ext cx="165618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50"/>
                </a:solidFill>
              </a:rPr>
              <a:t>.hg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998623" y="3195558"/>
            <a:ext cx="0" cy="936104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5" idx="1"/>
          </p:cNvCxnSpPr>
          <p:nvPr/>
        </p:nvCxnSpPr>
        <p:spPr>
          <a:xfrm>
            <a:off x="3014865" y="3622930"/>
            <a:ext cx="396044" cy="0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32938" y="4101699"/>
            <a:ext cx="396044" cy="0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>
            <a:spLocks/>
          </p:cNvSpPr>
          <p:nvPr/>
        </p:nvSpPr>
        <p:spPr>
          <a:xfrm>
            <a:off x="3419945" y="2492896"/>
            <a:ext cx="1638111" cy="372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1800" dirty="0" smtClean="0"/>
              <a:t>branches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67093" y="3148811"/>
            <a:ext cx="792088" cy="0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67093" y="3622930"/>
            <a:ext cx="792088" cy="0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67093" y="4062554"/>
            <a:ext cx="792088" cy="0"/>
          </a:xfrm>
          <a:prstGeom prst="straightConnector1">
            <a:avLst/>
          </a:prstGeom>
          <a:ln w="25400"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88295" y="2982434"/>
            <a:ext cx="206808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20140505.110102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888295" y="3441295"/>
            <a:ext cx="206808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20140403.220000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888295" y="3905672"/>
            <a:ext cx="206808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20140203.070050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074288" y="2492896"/>
            <a:ext cx="1638111" cy="372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1800" dirty="0" smtClean="0"/>
              <a:t>commits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973794" y="2879063"/>
            <a:ext cx="432048" cy="372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1800" dirty="0" smtClean="0"/>
              <a:t>…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7973794" y="3348711"/>
            <a:ext cx="432048" cy="372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1800" dirty="0" smtClean="0"/>
              <a:t>…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7973794" y="3845592"/>
            <a:ext cx="432048" cy="372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sz="18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79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Quick start. Testarium integration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2208"/>
            <a:ext cx="7467600" cy="5141168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US" sz="1200" b="1" dirty="0" smtClean="0"/>
              <a:t>import </a:t>
            </a:r>
            <a:r>
              <a:rPr lang="en-US" sz="1200" dirty="0"/>
              <a:t>testarium, </a:t>
            </a:r>
            <a:r>
              <a:rPr lang="en-US" sz="1200" dirty="0" err="1"/>
              <a:t>testarium.score.fafr</a:t>
            </a:r>
            <a:endParaRPr lang="en-US" sz="1200" dirty="0"/>
          </a:p>
          <a:p>
            <a:pPr marL="365760" lvl="1" indent="0">
              <a:buNone/>
            </a:pPr>
            <a:r>
              <a:rPr lang="en-US" sz="1200" b="1" dirty="0"/>
              <a:t>import </a:t>
            </a:r>
            <a:r>
              <a:rPr lang="en-US" sz="1200" dirty="0"/>
              <a:t>random, </a:t>
            </a:r>
            <a:r>
              <a:rPr lang="en-US" sz="1200" dirty="0" err="1"/>
              <a:t>json</a:t>
            </a:r>
            <a:endParaRPr lang="en-US" sz="1200" dirty="0"/>
          </a:p>
          <a:p>
            <a:pPr marL="365760" lvl="1" indent="0">
              <a:buNone/>
            </a:pPr>
            <a:endParaRPr lang="en-US" sz="1200" dirty="0"/>
          </a:p>
          <a:p>
            <a:pPr marL="365760" lvl="1" indent="0">
              <a:buNone/>
            </a:pPr>
            <a:r>
              <a:rPr lang="en-US" sz="1200" i="1" dirty="0">
                <a:solidFill>
                  <a:srgbClr val="00B050"/>
                </a:solidFill>
              </a:rPr>
              <a:t>@</a:t>
            </a:r>
            <a:r>
              <a:rPr lang="en-US" sz="1200" i="1" dirty="0" err="1">
                <a:solidFill>
                  <a:srgbClr val="00B050"/>
                </a:solidFill>
              </a:rPr>
              <a:t>testarium.experiment.set_run</a:t>
            </a:r>
            <a:endParaRPr lang="en-US" sz="1200" i="1" dirty="0">
              <a:solidFill>
                <a:srgbClr val="00B050"/>
              </a:solidFill>
            </a:endParaRPr>
          </a:p>
          <a:p>
            <a:pPr marL="365760" lvl="1" indent="0">
              <a:buNone/>
            </a:pPr>
            <a:r>
              <a:rPr lang="en-US" sz="1200" b="1" dirty="0" err="1"/>
              <a:t>def</a:t>
            </a:r>
            <a:r>
              <a:rPr lang="en-US" sz="1200" b="1" dirty="0"/>
              <a:t> </a:t>
            </a:r>
            <a:r>
              <a:rPr lang="en-US" sz="1200" b="1" dirty="0" err="1"/>
              <a:t>MyRun</a:t>
            </a:r>
            <a:r>
              <a:rPr lang="en-US" sz="1200" b="1" dirty="0"/>
              <a:t>(</a:t>
            </a:r>
            <a:r>
              <a:rPr lang="en-US" sz="1200" b="1" dirty="0" err="1"/>
              <a:t>cfg</a:t>
            </a:r>
            <a:r>
              <a:rPr lang="en-US" sz="1200" b="1" dirty="0"/>
              <a:t>):</a:t>
            </a:r>
          </a:p>
          <a:p>
            <a:pPr marL="365760" lvl="1" indent="0">
              <a:buNone/>
            </a:pPr>
            <a:r>
              <a:rPr lang="en-US" sz="1200" dirty="0" smtClean="0"/>
              <a:t>	c </a:t>
            </a:r>
            <a:r>
              <a:rPr lang="en-US" sz="1200" dirty="0"/>
              <a:t>= </a:t>
            </a:r>
            <a:r>
              <a:rPr lang="en-US" sz="1200" dirty="0" err="1"/>
              <a:t>json.loads</a:t>
            </a:r>
            <a:r>
              <a:rPr lang="en-US" sz="1200" dirty="0"/>
              <a:t>(open(</a:t>
            </a:r>
            <a:r>
              <a:rPr lang="en-US" sz="1200" dirty="0" err="1"/>
              <a:t>cfg</a:t>
            </a:r>
            <a:r>
              <a:rPr lang="en-US" sz="1200" dirty="0"/>
              <a:t>, 'r').read())</a:t>
            </a:r>
          </a:p>
          <a:p>
            <a:pPr marL="365760" lvl="1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dir</a:t>
            </a:r>
            <a:r>
              <a:rPr lang="en-US" sz="1200" dirty="0"/>
              <a:t> = c['</a:t>
            </a:r>
            <a:r>
              <a:rPr lang="en-US" sz="1200" dirty="0" err="1"/>
              <a:t>testarium.commitDirectory</a:t>
            </a:r>
            <a:r>
              <a:rPr lang="en-US" sz="1200" dirty="0"/>
              <a:t>']</a:t>
            </a:r>
          </a:p>
          <a:p>
            <a:pPr marL="365760" lvl="1" indent="0">
              <a:buNone/>
            </a:pPr>
            <a:r>
              <a:rPr lang="en-US" sz="1200" dirty="0"/>
              <a:t>	</a:t>
            </a:r>
          </a:p>
          <a:p>
            <a:pPr marL="365760" lvl="1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pos</a:t>
            </a:r>
            <a:r>
              <a:rPr lang="en-US" sz="1200" dirty="0"/>
              <a:t> = open(</a:t>
            </a:r>
            <a:r>
              <a:rPr lang="en-US" sz="1200" dirty="0" err="1"/>
              <a:t>dir</a:t>
            </a:r>
            <a:r>
              <a:rPr lang="en-US" sz="1200" dirty="0"/>
              <a:t> + '/pos.txt', 'w')</a:t>
            </a:r>
          </a:p>
          <a:p>
            <a:pPr marL="365760" lvl="1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neg</a:t>
            </a:r>
            <a:r>
              <a:rPr lang="en-US" sz="1200" dirty="0"/>
              <a:t> = open(</a:t>
            </a:r>
            <a:r>
              <a:rPr lang="en-US" sz="1200" dirty="0" err="1"/>
              <a:t>dir</a:t>
            </a:r>
            <a:r>
              <a:rPr lang="en-US" sz="1200" dirty="0"/>
              <a:t> + '/neg.txt', 'w')</a:t>
            </a:r>
          </a:p>
          <a:p>
            <a:pPr marL="365760" lvl="1" indent="0">
              <a:buNone/>
            </a:pPr>
            <a:r>
              <a:rPr lang="en-US" sz="1200" dirty="0"/>
              <a:t>	for </a:t>
            </a:r>
            <a:r>
              <a:rPr lang="en-US" sz="1200" dirty="0" err="1"/>
              <a:t>i</a:t>
            </a:r>
            <a:r>
              <a:rPr lang="en-US" sz="1200" dirty="0"/>
              <a:t> in </a:t>
            </a:r>
            <a:r>
              <a:rPr lang="en-US" sz="1200" dirty="0" err="1"/>
              <a:t>xrange</a:t>
            </a:r>
            <a:r>
              <a:rPr lang="en-US" sz="1200" dirty="0"/>
              <a:t>(1000): </a:t>
            </a:r>
            <a:r>
              <a:rPr lang="en-US" sz="1200" dirty="0" err="1"/>
              <a:t>pos.write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random.random</a:t>
            </a:r>
            <a:r>
              <a:rPr lang="en-US" sz="1200" dirty="0"/>
              <a:t>()) + '\n')</a:t>
            </a:r>
          </a:p>
          <a:p>
            <a:pPr marL="365760" lvl="1" indent="0">
              <a:buNone/>
            </a:pPr>
            <a:r>
              <a:rPr lang="en-US" sz="1200" dirty="0"/>
              <a:t>	for </a:t>
            </a:r>
            <a:r>
              <a:rPr lang="en-US" sz="1200" dirty="0" err="1"/>
              <a:t>i</a:t>
            </a:r>
            <a:r>
              <a:rPr lang="en-US" sz="1200" dirty="0"/>
              <a:t> in </a:t>
            </a:r>
            <a:r>
              <a:rPr lang="en-US" sz="1200" dirty="0" err="1"/>
              <a:t>xrange</a:t>
            </a:r>
            <a:r>
              <a:rPr lang="en-US" sz="1200" dirty="0"/>
              <a:t>(1000): </a:t>
            </a:r>
            <a:r>
              <a:rPr lang="en-US" sz="1200" dirty="0" err="1"/>
              <a:t>neg.write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random.random</a:t>
            </a:r>
            <a:r>
              <a:rPr lang="en-US" sz="1200" dirty="0"/>
              <a:t>()) + '\n')</a:t>
            </a:r>
          </a:p>
          <a:p>
            <a:pPr marL="365760" lvl="1" indent="0">
              <a:buNone/>
            </a:pPr>
            <a:r>
              <a:rPr lang="en-US" sz="1200" dirty="0"/>
              <a:t>	return 0</a:t>
            </a:r>
          </a:p>
          <a:p>
            <a:pPr marL="365760" lvl="1" indent="0">
              <a:buNone/>
            </a:pPr>
            <a:endParaRPr lang="en-US" sz="1200" dirty="0"/>
          </a:p>
          <a:p>
            <a:pPr marL="365760" lvl="1" indent="0">
              <a:buNone/>
            </a:pPr>
            <a:r>
              <a:rPr lang="en-US" sz="1200" i="1" dirty="0">
                <a:solidFill>
                  <a:srgbClr val="00B050"/>
                </a:solidFill>
              </a:rPr>
              <a:t>@</a:t>
            </a:r>
            <a:r>
              <a:rPr lang="en-US" sz="1200" i="1" dirty="0" err="1">
                <a:solidFill>
                  <a:srgbClr val="00B050"/>
                </a:solidFill>
              </a:rPr>
              <a:t>testarium.experiment.set_score</a:t>
            </a:r>
            <a:endParaRPr lang="en-US" sz="1200" i="1" dirty="0">
              <a:solidFill>
                <a:srgbClr val="00B050"/>
              </a:solidFill>
            </a:endParaRPr>
          </a:p>
          <a:p>
            <a:pPr marL="365760" lvl="1" indent="0">
              <a:buNone/>
            </a:pPr>
            <a:r>
              <a:rPr lang="en-US" sz="1200" b="1" dirty="0" err="1"/>
              <a:t>def</a:t>
            </a:r>
            <a:r>
              <a:rPr lang="en-US" sz="1200" b="1" dirty="0"/>
              <a:t> </a:t>
            </a:r>
            <a:r>
              <a:rPr lang="en-US" sz="1200" b="1" dirty="0" err="1"/>
              <a:t>MyScore</a:t>
            </a:r>
            <a:r>
              <a:rPr lang="en-US" sz="1200" b="1" dirty="0"/>
              <a:t>(</a:t>
            </a:r>
            <a:r>
              <a:rPr lang="en-US" sz="1200" b="1" dirty="0" err="1"/>
              <a:t>commit_dir</a:t>
            </a:r>
            <a:r>
              <a:rPr lang="en-US" sz="1200" b="1" dirty="0"/>
              <a:t>):</a:t>
            </a:r>
          </a:p>
          <a:p>
            <a:pPr marL="365760" lvl="1" indent="0">
              <a:buNone/>
            </a:pPr>
            <a:r>
              <a:rPr lang="en-US" sz="1200" dirty="0" smtClean="0"/>
              <a:t>	return </a:t>
            </a:r>
            <a:r>
              <a:rPr lang="en-US" sz="1200" dirty="0" err="1"/>
              <a:t>testarium.score.fafr.Score</a:t>
            </a:r>
            <a:r>
              <a:rPr lang="en-US" sz="1200" dirty="0"/>
              <a:t>(</a:t>
            </a:r>
            <a:r>
              <a:rPr lang="en-US" sz="1200" dirty="0" err="1"/>
              <a:t>commit_dir</a:t>
            </a:r>
            <a:r>
              <a:rPr lang="en-US" sz="1200" dirty="0" smtClean="0"/>
              <a:t>) </a:t>
            </a:r>
          </a:p>
          <a:p>
            <a:pPr marL="365760" lvl="1" indent="0">
              <a:buNone/>
            </a:pPr>
            <a:r>
              <a:rPr lang="en-US" sz="1200" dirty="0">
                <a:solidFill>
                  <a:srgbClr val="006600"/>
                </a:solidFill>
              </a:rPr>
              <a:t>	</a:t>
            </a:r>
            <a:r>
              <a:rPr lang="en-US" sz="1200" dirty="0" smtClean="0">
                <a:solidFill>
                  <a:srgbClr val="006600"/>
                </a:solidFill>
              </a:rPr>
              <a:t># { ‘score’: 0.5 }, </a:t>
            </a:r>
            <a:r>
              <a:rPr lang="en-US" sz="1200" dirty="0" err="1" smtClean="0">
                <a:solidFill>
                  <a:srgbClr val="006600"/>
                </a:solidFill>
              </a:rPr>
              <a:t>dict</a:t>
            </a:r>
            <a:r>
              <a:rPr lang="en-US" sz="1200" dirty="0">
                <a:solidFill>
                  <a:srgbClr val="006600"/>
                </a:solidFill>
              </a:rPr>
              <a:t> </a:t>
            </a:r>
            <a:r>
              <a:rPr lang="en-US" sz="1200" dirty="0" smtClean="0">
                <a:solidFill>
                  <a:srgbClr val="006600"/>
                </a:solidFill>
              </a:rPr>
              <a:t>with some info, ‘score’ key is </a:t>
            </a:r>
            <a:r>
              <a:rPr lang="en-US" sz="1200" b="1" dirty="0" smtClean="0">
                <a:solidFill>
                  <a:srgbClr val="006600"/>
                </a:solidFill>
              </a:rPr>
              <a:t>necessary</a:t>
            </a:r>
            <a:endParaRPr lang="en-US" sz="1200" b="1" dirty="0">
              <a:solidFill>
                <a:srgbClr val="006600"/>
              </a:solidFill>
            </a:endParaRPr>
          </a:p>
          <a:p>
            <a:pPr marL="365760" lvl="1" indent="0">
              <a:buNone/>
            </a:pPr>
            <a:endParaRPr lang="en-US" sz="1200" dirty="0"/>
          </a:p>
          <a:p>
            <a:pPr marL="365760" lvl="1" indent="0">
              <a:buNone/>
            </a:pPr>
            <a:r>
              <a:rPr lang="en-US" sz="1200" dirty="0"/>
              <a:t>if __name__ == '__main</a:t>
            </a:r>
            <a:r>
              <a:rPr lang="en-US" sz="1200" dirty="0" smtClean="0"/>
              <a:t>__':</a:t>
            </a:r>
          </a:p>
          <a:p>
            <a:pPr marL="365760" lvl="1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testarium.testarium.best_score_is_max</a:t>
            </a:r>
            <a:r>
              <a:rPr lang="en-US" sz="1200" dirty="0"/>
              <a:t>()</a:t>
            </a:r>
          </a:p>
          <a:p>
            <a:pPr marL="640080" lvl="2" indent="0"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testarium.main</a:t>
            </a:r>
            <a:r>
              <a:rPr lang="en-US" sz="1200" dirty="0"/>
              <a:t>()</a:t>
            </a:r>
            <a:endParaRPr lang="ru-RU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124744"/>
            <a:ext cx="7467600" cy="351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500" b="1" dirty="0" smtClean="0">
                <a:solidFill>
                  <a:srgbClr val="0070C0"/>
                </a:solidFill>
              </a:rPr>
              <a:t>example.py</a:t>
            </a:r>
            <a:endParaRPr lang="ru-RU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Quick start. Commands</a:t>
            </a:r>
            <a:endParaRPr lang="ru-RU" dirty="0"/>
          </a:p>
        </p:txBody>
      </p:sp>
      <p:sp>
        <p:nvSpPr>
          <p:cNvPr id="6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5141168"/>
          </a:xfrm>
        </p:spPr>
        <p:txBody>
          <a:bodyPr>
            <a:noAutofit/>
          </a:bodyPr>
          <a:lstStyle/>
          <a:p>
            <a:r>
              <a:rPr lang="en-US" dirty="0" smtClean="0"/>
              <a:t>run</a:t>
            </a:r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del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log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web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</a:t>
            </a:r>
            <a:r>
              <a:rPr lang="en-US" sz="1800" dirty="0" smtClean="0"/>
              <a:t>	is equal to 	</a:t>
            </a:r>
            <a:r>
              <a:rPr lang="en-US" sz="1800" dirty="0" smtClean="0">
                <a:solidFill>
                  <a:srgbClr val="0070C0"/>
                </a:solidFill>
              </a:rPr>
              <a:t>&gt; </a:t>
            </a:r>
            <a:r>
              <a:rPr lang="en-US" sz="1800" dirty="0">
                <a:solidFill>
                  <a:srgbClr val="0070C0"/>
                </a:solidFill>
              </a:rPr>
              <a:t>example</a:t>
            </a:r>
            <a:r>
              <a:rPr lang="en-US" sz="1800" dirty="0" smtClean="0">
                <a:solidFill>
                  <a:srgbClr val="0070C0"/>
                </a:solidFill>
              </a:rPr>
              <a:t>.py run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&gt; example.py log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-</a:t>
            </a:r>
            <a:r>
              <a:rPr lang="en-US" sz="1800" dirty="0" smtClean="0">
                <a:solidFill>
                  <a:srgbClr val="0070C0"/>
                </a:solidFill>
              </a:rPr>
              <a:t>h </a:t>
            </a:r>
            <a:r>
              <a:rPr lang="en-US" sz="1800" dirty="0" smtClean="0"/>
              <a:t>– don’t forget about help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/>
              <a:buChar char="Ø"/>
            </a:pPr>
            <a:endParaRPr lang="en-US" sz="1800" dirty="0" smtClean="0"/>
          </a:p>
          <a:p>
            <a:pPr>
              <a:buFont typeface="Wingdings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79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US" dirty="0" smtClean="0"/>
              <a:t>Quick start. Branches</a:t>
            </a:r>
            <a:endParaRPr lang="ru-RU" dirty="0"/>
          </a:p>
        </p:txBody>
      </p:sp>
      <p:sp>
        <p:nvSpPr>
          <p:cNvPr id="67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96752"/>
            <a:ext cx="7467600" cy="5141168"/>
          </a:xfrm>
        </p:spPr>
        <p:txBody>
          <a:bodyPr>
            <a:noAutofit/>
          </a:bodyPr>
          <a:lstStyle/>
          <a:p>
            <a:pPr>
              <a:buFont typeface="Wingdings"/>
              <a:buChar char="Ø"/>
            </a:pPr>
            <a:r>
              <a:rPr lang="en-US" sz="2000" dirty="0"/>
              <a:t>Default branch is ‘default’</a:t>
            </a:r>
          </a:p>
          <a:p>
            <a:pPr>
              <a:buFont typeface="Wingdings"/>
              <a:buChar char="Ø"/>
            </a:pPr>
            <a:r>
              <a:rPr lang="en-US" sz="2000" dirty="0"/>
              <a:t>Active branch – current branch </a:t>
            </a:r>
          </a:p>
          <a:p>
            <a:pPr>
              <a:buFont typeface="Wingdings"/>
              <a:buChar char="Ø"/>
            </a:pPr>
            <a:r>
              <a:rPr lang="en-US" sz="2000" dirty="0"/>
              <a:t>When should I </a:t>
            </a:r>
            <a:r>
              <a:rPr lang="en-US" sz="2000"/>
              <a:t>use </a:t>
            </a:r>
            <a:r>
              <a:rPr lang="en-US" sz="2000" smtClean="0"/>
              <a:t>new </a:t>
            </a:r>
            <a:r>
              <a:rPr lang="en-US" sz="2000" dirty="0"/>
              <a:t>branch?</a:t>
            </a:r>
          </a:p>
          <a:p>
            <a:pPr lvl="1"/>
            <a:r>
              <a:rPr lang="en-US" sz="2000" dirty="0"/>
              <a:t>different databases</a:t>
            </a:r>
          </a:p>
          <a:p>
            <a:pPr lvl="1"/>
            <a:r>
              <a:rPr lang="en-US" sz="2000" dirty="0"/>
              <a:t>different</a:t>
            </a:r>
            <a:r>
              <a:rPr lang="ru-RU" sz="2000" dirty="0"/>
              <a:t> </a:t>
            </a:r>
            <a:r>
              <a:rPr lang="en-US" sz="2000" dirty="0"/>
              <a:t>solutions for the same task</a:t>
            </a:r>
          </a:p>
          <a:p>
            <a:pPr lvl="1"/>
            <a:r>
              <a:rPr lang="en-US" sz="2000" dirty="0"/>
              <a:t>the</a:t>
            </a:r>
            <a:r>
              <a:rPr lang="en-US" sz="2000"/>
              <a:t> most </a:t>
            </a:r>
            <a:r>
              <a:rPr lang="en-US" sz="2000" dirty="0"/>
              <a:t>important results you want to store for your boss</a:t>
            </a:r>
            <a:br>
              <a:rPr lang="en-US" sz="2000" dirty="0"/>
            </a:br>
            <a:r>
              <a:rPr lang="en-US" sz="2000" dirty="0"/>
              <a:t>(‘release’ branch)</a:t>
            </a:r>
          </a:p>
          <a:p>
            <a:pPr>
              <a:buFont typeface="Wingdings"/>
              <a:buChar char="Ø"/>
            </a:pPr>
            <a:r>
              <a:rPr lang="en-US" sz="2000" dirty="0"/>
              <a:t>Bind your source file (.</a:t>
            </a:r>
            <a:r>
              <a:rPr lang="en-US" sz="2000" dirty="0" err="1"/>
              <a:t>py</a:t>
            </a:r>
            <a:r>
              <a:rPr lang="en-US" sz="2000" dirty="0"/>
              <a:t>) to the specific branch:</a:t>
            </a:r>
          </a:p>
          <a:p>
            <a:pPr marL="365760" lvl="1" indent="0">
              <a:buNone/>
            </a:pPr>
            <a:r>
              <a:rPr lang="en-US" sz="1200" dirty="0"/>
              <a:t>if __name__ == '__main__':</a:t>
            </a:r>
          </a:p>
          <a:p>
            <a:pPr marL="365760" lvl="1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testarium.testarium.ChangeBranch</a:t>
            </a:r>
            <a:r>
              <a:rPr lang="en-US" sz="1200" dirty="0"/>
              <a:t>(‘</a:t>
            </a:r>
            <a:r>
              <a:rPr lang="en-US" sz="1200" dirty="0" err="1"/>
              <a:t>myBranch</a:t>
            </a:r>
            <a:r>
              <a:rPr lang="en-US" sz="1200" dirty="0"/>
              <a:t>’)</a:t>
            </a:r>
          </a:p>
          <a:p>
            <a:pPr marL="640080" lvl="2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testarium.main</a:t>
            </a:r>
            <a:r>
              <a:rPr lang="en-US" sz="1200" dirty="0"/>
              <a:t>()</a:t>
            </a:r>
            <a:endParaRPr lang="ru-RU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branch </a:t>
            </a:r>
            <a:r>
              <a:rPr lang="en-US" sz="1800" dirty="0"/>
              <a:t>– print current branch and </a:t>
            </a:r>
            <a:r>
              <a:rPr lang="en-US" sz="1800" dirty="0" err="1"/>
              <a:t>config</a:t>
            </a:r>
            <a:r>
              <a:rPr lang="en-US" sz="1800" dirty="0"/>
              <a:t> 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branch </a:t>
            </a:r>
            <a:r>
              <a:rPr lang="en-US" sz="1800" dirty="0" err="1">
                <a:solidFill>
                  <a:srgbClr val="00B050"/>
                </a:solidFill>
              </a:rPr>
              <a:t>new_branch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new_config.json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– create new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branch </a:t>
            </a:r>
            <a:r>
              <a:rPr lang="en-US" sz="1800" dirty="0">
                <a:solidFill>
                  <a:srgbClr val="00B050"/>
                </a:solidFill>
              </a:rPr>
              <a:t>default</a:t>
            </a:r>
            <a:r>
              <a:rPr lang="en-US" sz="1800" dirty="0">
                <a:solidFill>
                  <a:srgbClr val="006600"/>
                </a:solidFill>
              </a:rPr>
              <a:t> </a:t>
            </a:r>
            <a:r>
              <a:rPr lang="en-US" sz="1800" dirty="0"/>
              <a:t>– change to default branch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&gt; example.py branch -h </a:t>
            </a:r>
            <a:r>
              <a:rPr lang="en-US" sz="1800" dirty="0"/>
              <a:t>– don’t forget about help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/>
              <a:buChar char="Ø"/>
            </a:pPr>
            <a:endParaRPr lang="en-US" sz="1800" dirty="0"/>
          </a:p>
          <a:p>
            <a:pPr>
              <a:buFont typeface="Wingdings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814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8344</TotalTime>
  <Words>718</Words>
  <Application>Microsoft Office PowerPoint</Application>
  <PresentationFormat>On-screen Show (4:3)</PresentationFormat>
  <Paragraphs>247</Paragraphs>
  <Slides>18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Testarium</vt:lpstr>
      <vt:lpstr>Commit. What is it?</vt:lpstr>
      <vt:lpstr>Commit. Config.json</vt:lpstr>
      <vt:lpstr>Commit. Desc.json</vt:lpstr>
      <vt:lpstr>Testarium. Project structure</vt:lpstr>
      <vt:lpstr>Testarium. Inside structure</vt:lpstr>
      <vt:lpstr>Quick start. Testarium integration</vt:lpstr>
      <vt:lpstr>Quick start. Commands</vt:lpstr>
      <vt:lpstr>Quick start. Branches</vt:lpstr>
      <vt:lpstr>Quick start. Run</vt:lpstr>
      <vt:lpstr>Quick start. Diff</vt:lpstr>
      <vt:lpstr>Quick start. Log</vt:lpstr>
      <vt:lpstr>Quick start. Where</vt:lpstr>
      <vt:lpstr>Mercurial and git bind</vt:lpstr>
      <vt:lpstr>Email Reports</vt:lpstr>
      <vt:lpstr>Web Server</vt:lpstr>
      <vt:lpstr>Cookies</vt:lpstr>
      <vt:lpstr>Cookies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Testarium</dc:title>
  <dc:creator>makseq</dc:creator>
  <cp:lastModifiedBy>makseq</cp:lastModifiedBy>
  <cp:revision>211</cp:revision>
  <dcterms:created xsi:type="dcterms:W3CDTF">2014-11-09T09:44:02Z</dcterms:created>
  <dcterms:modified xsi:type="dcterms:W3CDTF">2014-12-26T11:00:54Z</dcterms:modified>
</cp:coreProperties>
</file>