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es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</a:t>
            </a:r>
            <a:r>
              <a:rPr lang="en-IN" baseline="0" dirty="0"/>
              <a:t> Performance Analysis</a:t>
            </a:r>
          </a:p>
          <a:p>
            <a:pPr>
              <a:defRPr/>
            </a:pPr>
            <a:endParaRPr lang="en-IN" dirty="0"/>
          </a:p>
        </c:rich>
      </c:tx>
      <c:layout>
        <c:manualLayout>
          <c:xMode val="edge"/>
          <c:yMode val="edge"/>
          <c:x val="0.18717344706911637"/>
          <c:y val="0.224810440361621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13</c:v>
                </c:pt>
                <c:pt idx="1">
                  <c:v>17</c:v>
                </c:pt>
                <c:pt idx="2">
                  <c:v>12</c:v>
                </c:pt>
                <c:pt idx="3">
                  <c:v>12</c:v>
                </c:pt>
                <c:pt idx="4">
                  <c:v>20</c:v>
                </c:pt>
                <c:pt idx="5">
                  <c:v>20</c:v>
                </c:pt>
                <c:pt idx="6">
                  <c:v>22</c:v>
                </c:pt>
                <c:pt idx="7">
                  <c:v>12</c:v>
                </c:pt>
                <c:pt idx="8">
                  <c:v>15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7-4686-879D-4E04D419908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A7-4686-879D-4E04D419908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A7-4686-879D-4E04D419908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66</c:v>
                </c:pt>
                <c:pt idx="1">
                  <c:v>66</c:v>
                </c:pt>
                <c:pt idx="2">
                  <c:v>61</c:v>
                </c:pt>
                <c:pt idx="3">
                  <c:v>52</c:v>
                </c:pt>
                <c:pt idx="4">
                  <c:v>64</c:v>
                </c:pt>
                <c:pt idx="5">
                  <c:v>66</c:v>
                </c:pt>
                <c:pt idx="6">
                  <c:v>68</c:v>
                </c:pt>
                <c:pt idx="7">
                  <c:v>66</c:v>
                </c:pt>
                <c:pt idx="8">
                  <c:v>73</c:v>
                </c:pt>
                <c:pt idx="9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A7-4686-879D-4E04D4199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192223"/>
        <c:axId val="766191263"/>
      </c:barChart>
      <c:catAx>
        <c:axId val="76619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191263"/>
        <c:crosses val="autoZero"/>
        <c:auto val="1"/>
        <c:lblAlgn val="ctr"/>
        <c:lblOffset val="100"/>
        <c:noMultiLvlLbl val="0"/>
      </c:catAx>
      <c:valAx>
        <c:axId val="76619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19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manager-avatar-person-white-collar-31260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199" y="19665"/>
            <a:ext cx="109728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66800" y="2798304"/>
            <a:ext cx="967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AKSHAYA.M</a:t>
            </a:r>
          </a:p>
          <a:p>
            <a:r>
              <a:rPr lang="en-US" sz="2400" dirty="0"/>
              <a:t>REGISTER NO     :  312216757 &amp; asunm1659312216757</a:t>
            </a:r>
          </a:p>
          <a:p>
            <a:r>
              <a:rPr lang="en-US" sz="2400" dirty="0"/>
              <a:t>DEPARTMENT    :   B.COM ACCOUNTING &amp;FINANCE</a:t>
            </a:r>
          </a:p>
          <a:p>
            <a:r>
              <a:rPr lang="en-US" sz="2400" dirty="0"/>
              <a:t>COLLEGE             :  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76200"/>
            <a:ext cx="343407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615B7-1C66-E25D-11C1-8E3685D747D7}"/>
              </a:ext>
            </a:extLst>
          </p:cNvPr>
          <p:cNvSpPr txBox="1"/>
          <p:nvPr/>
        </p:nvSpPr>
        <p:spPr>
          <a:xfrm>
            <a:off x="228600" y="828329"/>
            <a:ext cx="939694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</a:t>
            </a:r>
          </a:p>
          <a:p>
            <a:pPr marL="342900" indent="-342900">
              <a:buAutoNum type="arabicPeriod"/>
            </a:pPr>
            <a:r>
              <a:rPr lang="en-US" dirty="0"/>
              <a:t>This data is collected from </a:t>
            </a:r>
            <a:r>
              <a:rPr lang="en-US" dirty="0" err="1"/>
              <a:t>edunet</a:t>
            </a:r>
            <a:r>
              <a:rPr lang="en-US" dirty="0"/>
              <a:t> dashboard</a:t>
            </a:r>
          </a:p>
          <a:p>
            <a:pPr marL="342900" indent="-342900">
              <a:buAutoNum type="arabicPeriod"/>
            </a:pPr>
            <a:r>
              <a:rPr lang="en-US" dirty="0"/>
              <a:t>Describe the methods used to gather data (</a:t>
            </a:r>
            <a:r>
              <a:rPr lang="en-US" dirty="0" err="1"/>
              <a:t>e.g</a:t>
            </a:r>
            <a:r>
              <a:rPr lang="en-US" dirty="0"/>
              <a:t> online surveys ,</a:t>
            </a:r>
            <a:r>
              <a:rPr lang="en-US" dirty="0" err="1"/>
              <a:t>webscarping</a:t>
            </a:r>
            <a:r>
              <a:rPr lang="en-US" dirty="0"/>
              <a:t>, sensors)</a:t>
            </a:r>
          </a:p>
          <a:p>
            <a:pPr marL="342900" indent="-342900">
              <a:buAutoNum type="arabicPeriod"/>
            </a:pPr>
            <a:r>
              <a:rPr lang="en-US" dirty="0"/>
              <a:t>Mentioning tools or platforms employed in the data collection process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/>
              <a:t>FEATURE COLLECTION</a:t>
            </a:r>
          </a:p>
          <a:p>
            <a:r>
              <a:rPr lang="en-US" b="1" dirty="0"/>
              <a:t>1.</a:t>
            </a:r>
            <a:r>
              <a:rPr lang="en-US" dirty="0"/>
              <a:t>Determine which features might influence the outcome</a:t>
            </a:r>
          </a:p>
          <a:p>
            <a:r>
              <a:rPr lang="en-US" b="1" dirty="0"/>
              <a:t>2.</a:t>
            </a:r>
            <a:r>
              <a:rPr lang="en-US" dirty="0"/>
              <a:t>This can include domain knowledge and exploratory data analysis</a:t>
            </a:r>
          </a:p>
          <a:p>
            <a:endParaRPr lang="en-US" b="1" dirty="0"/>
          </a:p>
          <a:p>
            <a:r>
              <a:rPr lang="en-US" b="1" dirty="0"/>
              <a:t>DATA CLEANING</a:t>
            </a:r>
          </a:p>
          <a:p>
            <a:r>
              <a:rPr lang="en-US" b="1" dirty="0"/>
              <a:t>1. </a:t>
            </a:r>
            <a:r>
              <a:rPr lang="en-US" dirty="0"/>
              <a:t>Identifying the missing valve and highlights the blank valve.</a:t>
            </a:r>
          </a:p>
          <a:p>
            <a:r>
              <a:rPr lang="en-US" b="1" dirty="0"/>
              <a:t>2. </a:t>
            </a:r>
            <a:r>
              <a:rPr lang="en-US" dirty="0"/>
              <a:t>Filter uses to remove the blank valve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PERFORMANCE LEVEL</a:t>
            </a:r>
          </a:p>
          <a:p>
            <a:r>
              <a:rPr lang="en-US" b="1" dirty="0"/>
              <a:t>1. </a:t>
            </a:r>
            <a:r>
              <a:rPr lang="en-US" dirty="0"/>
              <a:t>using formulas to identify the level of performance of employee a score of </a:t>
            </a:r>
          </a:p>
          <a:p>
            <a:r>
              <a:rPr lang="en-US" dirty="0"/>
              <a:t>Periodic performance reviews</a:t>
            </a:r>
          </a:p>
          <a:p>
            <a:r>
              <a:rPr lang="en-US" b="1" dirty="0"/>
              <a:t>Performance Level = IFS(Z8&gt;=5,”VERY HIGH”,Z8&gt;=4,”HIGH”,</a:t>
            </a:r>
          </a:p>
          <a:p>
            <a:r>
              <a:rPr lang="en-US" b="1" dirty="0"/>
              <a:t>Z8&gt;=3,”MED”,”TRUE”,”LOW”)</a:t>
            </a:r>
          </a:p>
          <a:p>
            <a:r>
              <a:rPr lang="en-US" dirty="0"/>
              <a:t>Using this formula we use to identify the level of performances </a:t>
            </a:r>
            <a:endParaRPr lang="en-IN" dirty="0"/>
          </a:p>
          <a:p>
            <a:endParaRPr lang="en-US" dirty="0"/>
          </a:p>
          <a:p>
            <a:r>
              <a:rPr lang="en-US" b="1" dirty="0"/>
              <a:t> </a:t>
            </a:r>
          </a:p>
          <a:p>
            <a:r>
              <a:rPr lang="en-US" b="1" dirty="0"/>
              <a:t>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C8D3D98-6DB8-D538-A6CA-02185E16A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919494"/>
              </p:ext>
            </p:extLst>
          </p:nvPr>
        </p:nvGraphicFramePr>
        <p:xfrm>
          <a:off x="457200" y="1371600"/>
          <a:ext cx="9220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BC57E-73A5-2F9E-0ED0-9D9410FD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9" y="1933574"/>
            <a:ext cx="8542544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979C4-41D7-8EF2-71B4-C6209703DE73}"/>
              </a:ext>
            </a:extLst>
          </p:cNvPr>
          <p:cNvSpPr txBox="1"/>
          <p:nvPr/>
        </p:nvSpPr>
        <p:spPr>
          <a:xfrm>
            <a:off x="685800" y="1981200"/>
            <a:ext cx="10934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 level performance employee is high level we need to motive them for better </a:t>
            </a:r>
          </a:p>
          <a:p>
            <a:r>
              <a:rPr lang="en-US" dirty="0"/>
              <a:t>Outcome we need to motivate them for very high performance level .Trendline for the Medium level </a:t>
            </a:r>
          </a:p>
          <a:p>
            <a:r>
              <a:rPr lang="en-US" dirty="0"/>
              <a:t>Performance is standard is study state and there is no ups and down in their level performances</a:t>
            </a:r>
          </a:p>
          <a:p>
            <a:r>
              <a:rPr lang="en-US" dirty="0"/>
              <a:t>Of the employees PL sector employees percentage is more compare to all other departments</a:t>
            </a:r>
          </a:p>
          <a:p>
            <a:r>
              <a:rPr lang="en-US" dirty="0"/>
              <a:t>PYZ and NEL , and also SVG they are higher in percentage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0" y="990599"/>
            <a:ext cx="46386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890651" y="2123271"/>
            <a:ext cx="89200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200" y="4460094"/>
            <a:ext cx="2055747" cy="220501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05E30-563B-66FA-4FFE-165B1F83A3E0}"/>
              </a:ext>
            </a:extLst>
          </p:cNvPr>
          <p:cNvSpPr txBox="1"/>
          <p:nvPr/>
        </p:nvSpPr>
        <p:spPr>
          <a:xfrm>
            <a:off x="0" y="1524000"/>
            <a:ext cx="109404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To analyze the performance of employees within a company over a specified period using various </a:t>
            </a:r>
          </a:p>
          <a:p>
            <a:r>
              <a:rPr lang="en-IN" dirty="0"/>
              <a:t>    Performance metrics , such as sales target, project completion rates, attendance, and customer feedback.</a:t>
            </a:r>
          </a:p>
          <a:p>
            <a:endParaRPr lang="en-IN" dirty="0"/>
          </a:p>
          <a:p>
            <a:r>
              <a:rPr lang="en-IN" dirty="0"/>
              <a:t>* The goal is to identify top performers, areas of improvement, and any trends or patterns that may inform</a:t>
            </a:r>
          </a:p>
          <a:p>
            <a:r>
              <a:rPr lang="en-IN" dirty="0"/>
              <a:t>     HR decisions and strategic planning.</a:t>
            </a:r>
          </a:p>
          <a:p>
            <a:endParaRPr lang="en-IN" dirty="0"/>
          </a:p>
          <a:p>
            <a:r>
              <a:rPr lang="en-IN" dirty="0"/>
              <a:t>* The management team wants to use this data to understand individual and team performance, recognize</a:t>
            </a:r>
          </a:p>
          <a:p>
            <a:r>
              <a:rPr lang="en-IN" dirty="0"/>
              <a:t>     high performing employees, and provide supported where needed.</a:t>
            </a:r>
          </a:p>
          <a:p>
            <a:endParaRPr lang="en-IN" dirty="0"/>
          </a:p>
          <a:p>
            <a:r>
              <a:rPr lang="en-IN" b="1" dirty="0"/>
              <a:t>TASKS:</a:t>
            </a:r>
            <a:endParaRPr lang="en-IN" dirty="0"/>
          </a:p>
          <a:p>
            <a:r>
              <a:rPr lang="en-IN" b="1" dirty="0"/>
              <a:t>                  </a:t>
            </a:r>
            <a:r>
              <a:rPr lang="en-IN" dirty="0"/>
              <a:t>Data collection and preparation</a:t>
            </a:r>
          </a:p>
          <a:p>
            <a:r>
              <a:rPr lang="en-IN" b="1" dirty="0"/>
              <a:t>                  </a:t>
            </a:r>
            <a:r>
              <a:rPr lang="en-IN" dirty="0"/>
              <a:t>Performance Metrics Calculation</a:t>
            </a:r>
          </a:p>
          <a:p>
            <a:r>
              <a:rPr lang="en-IN" b="1" dirty="0"/>
              <a:t>                  </a:t>
            </a:r>
            <a:r>
              <a:rPr lang="en-IN" dirty="0"/>
              <a:t>Analysis</a:t>
            </a:r>
          </a:p>
          <a:p>
            <a:r>
              <a:rPr lang="en-IN" b="1" dirty="0"/>
              <a:t>                  </a:t>
            </a:r>
            <a:r>
              <a:rPr lang="en-IN" dirty="0"/>
              <a:t>Visualization</a:t>
            </a:r>
          </a:p>
          <a:p>
            <a:r>
              <a:rPr lang="en-IN" dirty="0"/>
              <a:t>                  Recommendations</a:t>
            </a:r>
          </a:p>
          <a:p>
            <a:r>
              <a:rPr lang="en-IN" dirty="0"/>
              <a:t>                  Success Criteria</a:t>
            </a:r>
          </a:p>
          <a:p>
            <a:r>
              <a:rPr lang="en-IN" b="1" dirty="0"/>
              <a:t>            </a:t>
            </a:r>
          </a:p>
          <a:p>
            <a:endParaRPr lang="en-IN" b="1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77400" y="3886200"/>
            <a:ext cx="2514600" cy="2571749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190500"/>
            <a:ext cx="56222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F6DF8-21FF-0A75-33B3-D61BAD380C67}"/>
              </a:ext>
            </a:extLst>
          </p:cNvPr>
          <p:cNvSpPr txBox="1"/>
          <p:nvPr/>
        </p:nvSpPr>
        <p:spPr>
          <a:xfrm>
            <a:off x="228600" y="990600"/>
            <a:ext cx="106139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DATA COLLECTION AND PREPARATION :</a:t>
            </a:r>
          </a:p>
          <a:p>
            <a:endParaRPr lang="en-IN" b="1" dirty="0"/>
          </a:p>
          <a:p>
            <a:r>
              <a:rPr lang="en-IN" b="1" dirty="0"/>
              <a:t>       * </a:t>
            </a:r>
            <a:r>
              <a:rPr lang="en-IN" dirty="0"/>
              <a:t>Collect data from relevant sources, such as sales reports, project management tools and attendance </a:t>
            </a:r>
          </a:p>
          <a:p>
            <a:r>
              <a:rPr lang="en-IN" dirty="0"/>
              <a:t>Logs</a:t>
            </a:r>
          </a:p>
          <a:p>
            <a:endParaRPr lang="en-IN" dirty="0"/>
          </a:p>
          <a:p>
            <a:r>
              <a:rPr lang="en-IN" b="1" dirty="0"/>
              <a:t>2. KPI CALCULATION :</a:t>
            </a:r>
          </a:p>
          <a:p>
            <a:endParaRPr lang="en-IN" b="1" dirty="0"/>
          </a:p>
          <a:p>
            <a:r>
              <a:rPr lang="en-IN" b="1" dirty="0"/>
              <a:t>     * </a:t>
            </a:r>
            <a:r>
              <a:rPr lang="en-IN" dirty="0"/>
              <a:t>Calculation performance metrics for each employee.</a:t>
            </a:r>
          </a:p>
          <a:p>
            <a:endParaRPr lang="en-IN" dirty="0"/>
          </a:p>
          <a:p>
            <a:r>
              <a:rPr lang="en-IN" b="1" dirty="0"/>
              <a:t>3. DATA ANALYSIS :</a:t>
            </a:r>
          </a:p>
          <a:p>
            <a:endParaRPr lang="en-IN" b="1" dirty="0"/>
          </a:p>
          <a:p>
            <a:r>
              <a:rPr lang="en-IN" b="1" dirty="0"/>
              <a:t>    * </a:t>
            </a:r>
            <a:r>
              <a:rPr lang="en-IN" dirty="0"/>
              <a:t>Used Excel tools (functions, pivot tables , etc) to perform a detailed analysis</a:t>
            </a:r>
          </a:p>
          <a:p>
            <a:r>
              <a:rPr lang="en-IN" b="1" dirty="0"/>
              <a:t>    * </a:t>
            </a:r>
            <a:r>
              <a:rPr lang="en-IN" dirty="0"/>
              <a:t>Identify trends and patterns within data, such as top performing departments or employees requiring</a:t>
            </a:r>
          </a:p>
          <a:p>
            <a:r>
              <a:rPr lang="en-IN" b="1" dirty="0"/>
              <a:t>     </a:t>
            </a:r>
            <a:r>
              <a:rPr lang="en-IN" dirty="0"/>
              <a:t>additional support.</a:t>
            </a:r>
          </a:p>
          <a:p>
            <a:endParaRPr lang="en-IN" b="1" dirty="0"/>
          </a:p>
          <a:p>
            <a:r>
              <a:rPr lang="en-IN" b="1" dirty="0"/>
              <a:t>4. VISUALIZATION AND REPORTING:</a:t>
            </a:r>
          </a:p>
          <a:p>
            <a:endParaRPr lang="en-IN" b="1" dirty="0"/>
          </a:p>
          <a:p>
            <a:r>
              <a:rPr lang="en-IN" b="1" dirty="0"/>
              <a:t>   * </a:t>
            </a:r>
            <a:r>
              <a:rPr lang="en-IN" dirty="0"/>
              <a:t>Used charts, graphs, and tables to communicate the analysis effectively.</a:t>
            </a:r>
          </a:p>
          <a:p>
            <a:r>
              <a:rPr lang="en-IN" dirty="0"/>
              <a:t> </a:t>
            </a:r>
            <a:endParaRPr lang="en-IN" b="1" dirty="0"/>
          </a:p>
          <a:p>
            <a:r>
              <a:rPr lang="en-IN" b="1" dirty="0"/>
              <a:t>        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381001"/>
            <a:ext cx="540924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3CCE-92E8-24DC-D9EA-652B9F4FB04C}"/>
              </a:ext>
            </a:extLst>
          </p:cNvPr>
          <p:cNvSpPr txBox="1"/>
          <p:nvPr/>
        </p:nvSpPr>
        <p:spPr>
          <a:xfrm>
            <a:off x="457200" y="1447800"/>
            <a:ext cx="1059822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Management Team :  </a:t>
            </a:r>
            <a:r>
              <a:rPr lang="en-US" dirty="0"/>
              <a:t>To make informed decisions regarding employee recognition, promotions, and Resource</a:t>
            </a:r>
          </a:p>
          <a:p>
            <a:r>
              <a:rPr lang="en-US" dirty="0"/>
              <a:t>Allocation.</a:t>
            </a:r>
          </a:p>
          <a:p>
            <a:endParaRPr lang="en-US" dirty="0"/>
          </a:p>
          <a:p>
            <a:r>
              <a:rPr lang="en-US" b="1" dirty="0"/>
              <a:t>Human Resources(HR) :  </a:t>
            </a:r>
            <a:r>
              <a:rPr lang="en-US" dirty="0"/>
              <a:t>To manage employee development, performance appraisals, and training programs</a:t>
            </a:r>
          </a:p>
          <a:p>
            <a:endParaRPr lang="en-US" b="1" dirty="0"/>
          </a:p>
          <a:p>
            <a:r>
              <a:rPr lang="en-US" b="1" dirty="0"/>
              <a:t>Departments Head/Team Leader :  </a:t>
            </a:r>
            <a:r>
              <a:rPr lang="en-US" dirty="0"/>
              <a:t>To assess the performance of their respective teams and individuals within </a:t>
            </a:r>
          </a:p>
          <a:p>
            <a:r>
              <a:rPr lang="en-US" dirty="0"/>
              <a:t>Their departments.</a:t>
            </a:r>
          </a:p>
          <a:p>
            <a:endParaRPr lang="en-US" dirty="0"/>
          </a:p>
          <a:p>
            <a:r>
              <a:rPr lang="en-US" b="1" dirty="0"/>
              <a:t>C-Suite Executives:    </a:t>
            </a:r>
            <a:r>
              <a:rPr lang="en-US" dirty="0"/>
              <a:t>To align employee performance with broader organizational goals and strategic initiatives.</a:t>
            </a:r>
          </a:p>
          <a:p>
            <a:endParaRPr lang="en-US" dirty="0"/>
          </a:p>
          <a:p>
            <a:r>
              <a:rPr lang="en-US" b="1" dirty="0"/>
              <a:t>Employees ( Indirect End Users)  :  </a:t>
            </a:r>
            <a:r>
              <a:rPr lang="en-US" dirty="0"/>
              <a:t>while employees may not directly interact with the analysis tool, they </a:t>
            </a:r>
          </a:p>
          <a:p>
            <a:r>
              <a:rPr lang="en-US" dirty="0"/>
              <a:t>Are indirectly affected by the outcomes, such as feedback, training opportunities, and career development</a:t>
            </a:r>
          </a:p>
          <a:p>
            <a:r>
              <a:rPr lang="en-US" dirty="0"/>
              <a:t>Initiatives resulting from the analysis.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  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B24D1-446D-CE94-0D11-8B43FEC47B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77400" y="4876800"/>
            <a:ext cx="142041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D4510-C9A3-541D-5FFC-AA52494C1CC9}"/>
              </a:ext>
            </a:extLst>
          </p:cNvPr>
          <p:cNvSpPr txBox="1"/>
          <p:nvPr/>
        </p:nvSpPr>
        <p:spPr>
          <a:xfrm>
            <a:off x="2819400" y="1676400"/>
            <a:ext cx="85660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Conditional Formatting : </a:t>
            </a:r>
            <a:r>
              <a:rPr lang="en-US" dirty="0"/>
              <a:t>In this project we used conditional formatting</a:t>
            </a:r>
          </a:p>
          <a:p>
            <a:r>
              <a:rPr lang="en-US" dirty="0"/>
              <a:t>for identifying the missing valve and highlights the blank valve.</a:t>
            </a:r>
          </a:p>
          <a:p>
            <a:endParaRPr lang="en-US" dirty="0"/>
          </a:p>
          <a:p>
            <a:r>
              <a:rPr lang="en-US" b="1" dirty="0"/>
              <a:t>   Filter                                : </a:t>
            </a:r>
            <a:r>
              <a:rPr lang="en-US" dirty="0"/>
              <a:t>Filter uses to remove the blank valve</a:t>
            </a:r>
          </a:p>
          <a:p>
            <a:r>
              <a:rPr lang="en-US" dirty="0"/>
              <a:t>Using filter option .</a:t>
            </a:r>
          </a:p>
          <a:p>
            <a:endParaRPr lang="en-US" dirty="0"/>
          </a:p>
          <a:p>
            <a:r>
              <a:rPr lang="en-US" b="1" dirty="0"/>
              <a:t>Formula                             :</a:t>
            </a:r>
            <a:r>
              <a:rPr lang="en-US" dirty="0"/>
              <a:t> To identify the employees performance</a:t>
            </a:r>
          </a:p>
          <a:p>
            <a:endParaRPr lang="en-US" dirty="0"/>
          </a:p>
          <a:p>
            <a:r>
              <a:rPr lang="en-US" b="1" dirty="0"/>
              <a:t>Pivot Table                        : </a:t>
            </a:r>
            <a:r>
              <a:rPr lang="en-US" dirty="0"/>
              <a:t>Leverage Excel’s powerful tools to dissect data,</a:t>
            </a:r>
          </a:p>
          <a:p>
            <a:r>
              <a:rPr lang="en-US" dirty="0"/>
              <a:t>Uncover trends, and identify outliers, trend analysis for monitor performance</a:t>
            </a:r>
          </a:p>
          <a:p>
            <a:r>
              <a:rPr lang="en-US" dirty="0"/>
              <a:t>Over time , highlighting improvements or declines</a:t>
            </a:r>
          </a:p>
          <a:p>
            <a:endParaRPr lang="en-US" dirty="0"/>
          </a:p>
          <a:p>
            <a:r>
              <a:rPr lang="en-US" b="1" dirty="0"/>
              <a:t>Graph                                 : </a:t>
            </a:r>
            <a:r>
              <a:rPr lang="en-US" dirty="0"/>
              <a:t>interactive dashboard create intuitive dashboards with </a:t>
            </a:r>
          </a:p>
          <a:p>
            <a:r>
              <a:rPr lang="en-US" dirty="0"/>
              <a:t>Charts and graphs that visualize performance data.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72249-7A31-EB72-FDAD-30DEB9D4ABF6}"/>
              </a:ext>
            </a:extLst>
          </p:cNvPr>
          <p:cNvSpPr txBox="1"/>
          <p:nvPr/>
        </p:nvSpPr>
        <p:spPr>
          <a:xfrm>
            <a:off x="381000" y="1600200"/>
            <a:ext cx="1055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Employees ID                    </a:t>
            </a:r>
            <a:r>
              <a:rPr lang="en-US" dirty="0"/>
              <a:t>-   A unique identifier for each employee</a:t>
            </a:r>
          </a:p>
          <a:p>
            <a:r>
              <a:rPr lang="en-US" b="1" dirty="0"/>
              <a:t>Employee Name               </a:t>
            </a:r>
            <a:r>
              <a:rPr lang="en-US" dirty="0"/>
              <a:t>-   The full name of the employee</a:t>
            </a:r>
          </a:p>
          <a:p>
            <a:r>
              <a:rPr lang="en-US" b="1" dirty="0"/>
              <a:t>Employee Type                 </a:t>
            </a:r>
            <a:r>
              <a:rPr lang="en-US" dirty="0"/>
              <a:t>-    The department in which the employee works ( e.g., sales, marketing,)</a:t>
            </a:r>
          </a:p>
          <a:p>
            <a:r>
              <a:rPr lang="en-US" b="1" dirty="0"/>
              <a:t>Performance</a:t>
            </a:r>
            <a:r>
              <a:rPr lang="en-US" dirty="0"/>
              <a:t>                     -    using formulas to identify the level of performance of employee a score of </a:t>
            </a:r>
          </a:p>
          <a:p>
            <a:r>
              <a:rPr lang="en-US" dirty="0"/>
              <a:t>Periodic performance reviews</a:t>
            </a:r>
          </a:p>
          <a:p>
            <a:r>
              <a:rPr lang="en-US" b="1" dirty="0"/>
              <a:t>Gender</a:t>
            </a:r>
            <a:r>
              <a:rPr lang="en-US" dirty="0"/>
              <a:t>                               -    Male and Female </a:t>
            </a:r>
          </a:p>
          <a:p>
            <a:r>
              <a:rPr lang="en-US" b="1" dirty="0"/>
              <a:t>Employee Rating              </a:t>
            </a:r>
            <a:r>
              <a:rPr lang="en-US" dirty="0"/>
              <a:t>-     employee rating though sales performance</a:t>
            </a:r>
          </a:p>
          <a:p>
            <a:r>
              <a:rPr lang="en-US" b="1" dirty="0"/>
              <a:t>Job title                              </a:t>
            </a:r>
            <a:r>
              <a:rPr lang="en-US" dirty="0"/>
              <a:t>-      The role or position of the employee within the company  </a:t>
            </a:r>
          </a:p>
          <a:p>
            <a:r>
              <a:rPr lang="en-US" b="1" dirty="0"/>
              <a:t>Supervisor </a:t>
            </a:r>
            <a:r>
              <a:rPr lang="en-US" dirty="0"/>
              <a:t>                        -      Employee roles</a:t>
            </a:r>
          </a:p>
          <a:p>
            <a:r>
              <a:rPr lang="en-US" b="1" dirty="0"/>
              <a:t>Business unit                     </a:t>
            </a:r>
            <a:r>
              <a:rPr lang="en-US" dirty="0"/>
              <a:t>-      Employee departments</a:t>
            </a:r>
          </a:p>
          <a:p>
            <a:r>
              <a:rPr lang="en-US" b="1" dirty="0"/>
              <a:t>Division</a:t>
            </a:r>
            <a:r>
              <a:rPr lang="en-US" dirty="0"/>
              <a:t>                              -      Their division</a:t>
            </a:r>
          </a:p>
          <a:p>
            <a:r>
              <a:rPr lang="en-US" b="1" dirty="0"/>
              <a:t>DOB</a:t>
            </a:r>
            <a:r>
              <a:rPr lang="en-US" dirty="0"/>
              <a:t>                                     -       Employee date of birth and their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982" y="777104"/>
            <a:ext cx="853401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D1585-BC69-F319-F796-C8B1DA490DB1}"/>
              </a:ext>
            </a:extLst>
          </p:cNvPr>
          <p:cNvSpPr txBox="1"/>
          <p:nvPr/>
        </p:nvSpPr>
        <p:spPr>
          <a:xfrm>
            <a:off x="1752600" y="2477869"/>
            <a:ext cx="677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Performance Level = IFS(Z8&gt;=5,”VERY HIGH”,Z8&gt;=4,”HIGH”,</a:t>
            </a:r>
          </a:p>
          <a:p>
            <a:r>
              <a:rPr lang="en-US" b="1" dirty="0"/>
              <a:t>Z8&gt;=3,”MED”,”TRUE”,”LOW”)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376</TotalTime>
  <Words>876</Words>
  <Application>Microsoft Office PowerPoint</Application>
  <PresentationFormat>Widescreen</PresentationFormat>
  <Paragraphs>152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RUPESH KUMAR M</cp:lastModifiedBy>
  <cp:revision>13</cp:revision>
  <dcterms:created xsi:type="dcterms:W3CDTF">2024-03-29T15:07:22Z</dcterms:created>
  <dcterms:modified xsi:type="dcterms:W3CDTF">2024-08-29T16:56:04Z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