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08">
          <p15:clr>
            <a:srgbClr val="A4A3A4"/>
          </p15:clr>
        </p15:guide>
        <p15:guide id="3" pos="6920">
          <p15:clr>
            <a:srgbClr val="A4A3A4"/>
          </p15:clr>
        </p15:guide>
        <p15:guide id="4" pos="20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101"/>
    <a:srgbClr val="FF6600"/>
    <a:srgbClr val="0000FF"/>
    <a:srgbClr val="FF8000"/>
    <a:srgbClr val="F0F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051" autoAdjust="0"/>
    <p:restoredTop sz="92604" autoAdjust="0"/>
  </p:normalViewPr>
  <p:slideViewPr>
    <p:cSldViewPr snapToGrid="0">
      <p:cViewPr>
        <p:scale>
          <a:sx n="53" d="100"/>
          <a:sy n="53" d="100"/>
        </p:scale>
        <p:origin x="24" y="24"/>
      </p:cViewPr>
      <p:guideLst>
        <p:guide orient="horz" pos="10368"/>
        <p:guide pos="13808"/>
        <p:guide pos="6920"/>
        <p:guide pos="20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13" d="100"/>
          <a:sy n="13" d="100"/>
        </p:scale>
        <p:origin x="-1376" y="-1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t" anchorCtr="0" compatLnSpc="1">
            <a:prstTxWarp prst="textNoShape">
              <a:avLst/>
            </a:prstTxWarp>
          </a:bodyPr>
          <a:lstStyle>
            <a:lvl1pPr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t" anchorCtr="0" compatLnSpc="1">
            <a:prstTxWarp prst="textNoShape">
              <a:avLst/>
            </a:prstTxWarp>
          </a:bodyPr>
          <a:lstStyle>
            <a:lvl1pPr algn="r"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b" anchorCtr="0" compatLnSpc="1">
            <a:prstTxWarp prst="textNoShape">
              <a:avLst/>
            </a:prstTxWarp>
          </a:bodyPr>
          <a:lstStyle>
            <a:lvl1pPr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b" anchorCtr="0" compatLnSpc="1">
            <a:prstTxWarp prst="textNoShape">
              <a:avLst/>
            </a:prstTxWarp>
          </a:bodyPr>
          <a:lstStyle>
            <a:lvl1pPr algn="r" defTabSz="827088">
              <a:defRPr sz="1100">
                <a:cs typeface="ＭＳ Ｐゴシック" charset="0"/>
              </a:defRPr>
            </a:lvl1pPr>
          </a:lstStyle>
          <a:p>
            <a:pPr>
              <a:defRPr/>
            </a:pPr>
            <a:fld id="{88138B5C-4DA2-CA41-95AD-4829E115D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4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>
            <a:lvl1pPr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4138" y="0"/>
            <a:ext cx="296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>
            <a:lvl1pPr algn="r"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8550" y="695325"/>
            <a:ext cx="4660900" cy="3495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10075"/>
            <a:ext cx="50355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6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b" anchorCtr="0" compatLnSpc="1">
            <a:prstTxWarp prst="textNoShape">
              <a:avLst/>
            </a:prstTxWarp>
          </a:bodyPr>
          <a:lstStyle>
            <a:lvl1pPr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8839200"/>
            <a:ext cx="296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b" anchorCtr="0" compatLnSpc="1">
            <a:prstTxWarp prst="textNoShape">
              <a:avLst/>
            </a:prstTxWarp>
          </a:bodyPr>
          <a:lstStyle>
            <a:lvl1pPr algn="r" defTabSz="206375">
              <a:defRPr sz="300">
                <a:latin typeface="Times" charset="0"/>
                <a:cs typeface="ＭＳ Ｐゴシック" charset="0"/>
              </a:defRPr>
            </a:lvl1pPr>
          </a:lstStyle>
          <a:p>
            <a:pPr>
              <a:defRPr/>
            </a:pPr>
            <a:fld id="{A444F7A4-25F9-A54C-8C22-AC10BA2FD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0430749-A9B7-5E47-A2E8-6A2D3B93FB5D}" type="slidenum">
              <a:rPr lang="en-US" sz="300">
                <a:latin typeface="Times" charset="0"/>
              </a:rPr>
              <a:pPr eaLnBrk="1" hangingPunct="1"/>
              <a:t>1</a:t>
            </a:fld>
            <a:endParaRPr lang="en-US" sz="30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53C19-182E-BD40-95E5-E89F4A182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C5430-7F14-4F43-9B48-B804E8E66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0" y="2925763"/>
            <a:ext cx="9328150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9300" y="2925763"/>
            <a:ext cx="27832050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48B3B-C967-9D4A-BCF9-157092D1E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D510E-4BE7-0F43-BE1D-0419826A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5447D-A69E-4144-B2F3-49DAC76EB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9300" y="9509125"/>
            <a:ext cx="185801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9509125"/>
            <a:ext cx="185801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D1E64-04A1-4F44-B7FC-709629656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8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307CA-FC1A-9043-8085-C13F2A121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43DF0-85FA-C449-9373-C62C702E0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4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AA39A-A72B-8843-A93B-84D51B7E5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A4BC-35AA-6A4E-B824-F09353CF8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958F4-7851-114D-801B-CF6A73AA8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9300" y="2925763"/>
            <a:ext cx="37312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9300" y="9509125"/>
            <a:ext cx="37312600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89300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>
              <a:defRPr sz="56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8700" y="29992638"/>
            <a:ext cx="138938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ctr">
              <a:defRPr sz="56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7900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r">
              <a:defRPr sz="5600">
                <a:cs typeface="ＭＳ Ｐゴシック" charset="0"/>
              </a:defRPr>
            </a:lvl1pPr>
          </a:lstStyle>
          <a:p>
            <a:pPr>
              <a:defRPr/>
            </a:pPr>
            <a:fld id="{E4AF2176-2E04-6446-97BF-FFFC55715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2pPr>
      <a:lvl3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3pPr>
      <a:lvl4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4pPr>
      <a:lvl5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5pPr>
      <a:lvl6pPr marL="4572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6pPr>
      <a:lvl7pPr marL="9144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7pPr>
      <a:lvl8pPr marL="13716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8pPr>
      <a:lvl9pPr marL="18288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9pPr>
    </p:titleStyle>
    <p:bodyStyle>
      <a:lvl1pPr marL="1371600" indent="-13716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971800" indent="-11430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ＭＳ Ｐゴシック" charset="-128"/>
        </a:defRPr>
      </a:lvl2pPr>
      <a:lvl3pPr marL="4572000" indent="-9144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9600">
          <a:solidFill>
            <a:schemeClr val="tx1"/>
          </a:solidFill>
          <a:latin typeface="+mn-lt"/>
          <a:ea typeface="ＭＳ Ｐゴシック" charset="-128"/>
        </a:defRPr>
      </a:lvl3pPr>
      <a:lvl4pPr marL="6400800" indent="-9144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ＭＳ Ｐゴシック" charset="-128"/>
        </a:defRPr>
      </a:lvl4pPr>
      <a:lvl5pPr marL="8229600" indent="-914400" algn="l" defTabSz="3657600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5pPr>
      <a:lvl6pPr marL="86868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6pPr>
      <a:lvl7pPr marL="91440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7pPr>
      <a:lvl8pPr marL="96012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8pPr>
      <a:lvl9pPr marL="100584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21"/>
          <p:cNvSpPr txBox="1">
            <a:spLocks noChangeArrowheads="1"/>
          </p:cNvSpPr>
          <p:nvPr/>
        </p:nvSpPr>
        <p:spPr bwMode="auto">
          <a:xfrm>
            <a:off x="254000" y="488950"/>
            <a:ext cx="43230800" cy="45704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endParaRPr lang="en-US" sz="3600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r>
              <a:rPr lang="en-US" b="1" dirty="0">
                <a:solidFill>
                  <a:srgbClr val="0000FF"/>
                </a:solidFill>
                <a:latin typeface="Arial" charset="0"/>
              </a:rPr>
              <a:t>Textbooks Write More Positively About Autism Over Time</a:t>
            </a:r>
            <a:endParaRPr lang="en-US" altLang="ja-JP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endParaRPr lang="en-US" altLang="ja-JP" sz="6000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endParaRPr lang="en-US" sz="2800" dirty="0">
              <a:latin typeface="Arial" charset="0"/>
            </a:endParaRPr>
          </a:p>
          <a:p>
            <a:pPr algn="ctr" eaLnBrk="1" hangingPunct="1"/>
            <a:endParaRPr lang="en-US" sz="2800" dirty="0">
              <a:latin typeface="Arial" charset="0"/>
            </a:endParaRPr>
          </a:p>
          <a:p>
            <a:pPr algn="ctr" eaLnBrk="1" hangingPunct="1"/>
            <a:r>
              <a:rPr lang="en-US" sz="5500" dirty="0">
                <a:latin typeface="Arial" charset="0"/>
              </a:rPr>
              <a:t>        </a:t>
            </a:r>
            <a:endParaRPr lang="en-US" sz="4800" dirty="0">
              <a:latin typeface="Arial" charset="0"/>
            </a:endParaRPr>
          </a:p>
        </p:txBody>
      </p:sp>
      <p:pic>
        <p:nvPicPr>
          <p:cNvPr id="15365" name="Picture 509" descr="rolg_blueseal_sc.fh.tif                                        00033A04Macintosh HD                   B5E539B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2367" y="758825"/>
            <a:ext cx="3840163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76"/>
          <p:cNvSpPr txBox="1">
            <a:spLocks noChangeArrowheads="1"/>
          </p:cNvSpPr>
          <p:nvPr/>
        </p:nvSpPr>
        <p:spPr bwMode="auto">
          <a:xfrm>
            <a:off x="253999" y="5883564"/>
            <a:ext cx="17467443" cy="14968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Introduction</a:t>
            </a:r>
          </a:p>
          <a:p>
            <a:pPr marL="685800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Both </a:t>
            </a:r>
            <a:r>
              <a:rPr lang="en-US" sz="4500" b="1" dirty="0">
                <a:latin typeface="Arial" charset="0"/>
              </a:rPr>
              <a:t>autistic</a:t>
            </a:r>
            <a:r>
              <a:rPr lang="en-US" sz="4500" dirty="0">
                <a:latin typeface="Arial" charset="0"/>
              </a:rPr>
              <a:t> and </a:t>
            </a:r>
            <a:r>
              <a:rPr lang="en-US" sz="4500" b="1" dirty="0">
                <a:latin typeface="Arial" charset="0"/>
              </a:rPr>
              <a:t>transgender</a:t>
            </a:r>
            <a:r>
              <a:rPr lang="en-US" sz="4500" dirty="0">
                <a:latin typeface="Arial" charset="0"/>
              </a:rPr>
              <a:t> people are heavily </a:t>
            </a:r>
            <a:r>
              <a:rPr lang="en-US" sz="4500" b="1" dirty="0">
                <a:latin typeface="Arial" charset="0"/>
              </a:rPr>
              <a:t>stigmatized</a:t>
            </a:r>
            <a:r>
              <a:rPr lang="en-US" sz="4500" dirty="0">
                <a:latin typeface="Arial" charset="0"/>
              </a:rPr>
              <a:t> in society. </a:t>
            </a:r>
          </a:p>
          <a:p>
            <a:pPr marL="685800" indent="-685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4500" b="1" dirty="0">
                <a:latin typeface="Arial" charset="0"/>
              </a:rPr>
              <a:t>Textbooks</a:t>
            </a:r>
            <a:r>
              <a:rPr lang="en-US" sz="4500" dirty="0">
                <a:latin typeface="Arial" charset="0"/>
              </a:rPr>
              <a:t> </a:t>
            </a:r>
            <a:r>
              <a:rPr lang="en-US" sz="4500" b="1" dirty="0">
                <a:latin typeface="Arial" charset="0"/>
              </a:rPr>
              <a:t>reflect</a:t>
            </a:r>
            <a:r>
              <a:rPr lang="en-US" sz="4500" dirty="0">
                <a:latin typeface="Arial" charset="0"/>
              </a:rPr>
              <a:t> current societal sentiments, and have the </a:t>
            </a:r>
            <a:r>
              <a:rPr lang="en-US" sz="4500" b="1" dirty="0">
                <a:latin typeface="Arial" charset="0"/>
              </a:rPr>
              <a:t>power</a:t>
            </a:r>
            <a:r>
              <a:rPr lang="en-US" sz="4500" dirty="0">
                <a:latin typeface="Arial" charset="0"/>
              </a:rPr>
              <a:t> to </a:t>
            </a:r>
            <a:r>
              <a:rPr lang="en-US" sz="4500" b="1" dirty="0">
                <a:latin typeface="Arial" charset="0"/>
              </a:rPr>
              <a:t>affect</a:t>
            </a:r>
            <a:r>
              <a:rPr lang="en-US" sz="4500" dirty="0">
                <a:latin typeface="Arial" charset="0"/>
              </a:rPr>
              <a:t> future societal sentiments through education.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45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45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45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4500" dirty="0">
              <a:latin typeface="Arial" charset="0"/>
            </a:endParaRPr>
          </a:p>
          <a:p>
            <a:pPr marL="685800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b="1" dirty="0">
                <a:latin typeface="Arial" charset="0"/>
              </a:rPr>
              <a:t>Sentiment analysis </a:t>
            </a:r>
            <a:r>
              <a:rPr lang="en-US" sz="4500" dirty="0">
                <a:latin typeface="Arial" charset="0"/>
              </a:rPr>
              <a:t>is a </a:t>
            </a:r>
            <a:r>
              <a:rPr lang="en-US" sz="4500" b="1" dirty="0">
                <a:latin typeface="Arial" charset="0"/>
              </a:rPr>
              <a:t>computational</a:t>
            </a:r>
            <a:r>
              <a:rPr lang="en-US" sz="4500" dirty="0">
                <a:latin typeface="Arial" charset="0"/>
              </a:rPr>
              <a:t> method used to </a:t>
            </a:r>
            <a:r>
              <a:rPr lang="en-US" sz="4500" b="1" dirty="0">
                <a:latin typeface="Arial" charset="0"/>
              </a:rPr>
              <a:t>systematically</a:t>
            </a:r>
            <a:r>
              <a:rPr lang="en-US" sz="4500" dirty="0">
                <a:latin typeface="Arial" charset="0"/>
              </a:rPr>
              <a:t> determine the sentiment of a text </a:t>
            </a:r>
            <a:r>
              <a:rPr lang="en-US" sz="2800" dirty="0">
                <a:latin typeface="Arial" charset="0"/>
              </a:rPr>
              <a:t>(Wankhade et al., 2022). </a:t>
            </a:r>
          </a:p>
          <a:p>
            <a:pPr marL="685800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Several sentiment analysis methods exist:</a:t>
            </a:r>
          </a:p>
          <a:p>
            <a:pPr marL="1428750" lvl="1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SentiWordNet </a:t>
            </a:r>
            <a:r>
              <a:rPr lang="en-US" sz="2800" dirty="0">
                <a:latin typeface="Arial" charset="0"/>
              </a:rPr>
              <a:t>(Baccianella et al., 2010)</a:t>
            </a:r>
          </a:p>
          <a:p>
            <a:pPr marL="1428750" lvl="1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VADER and other VADER-like dictionaries</a:t>
            </a:r>
            <a:r>
              <a:rPr lang="en-US" sz="2800" dirty="0">
                <a:latin typeface="Arial" charset="0"/>
              </a:rPr>
              <a:t> (Hutto &amp; Gilbert, 2014)</a:t>
            </a:r>
          </a:p>
          <a:p>
            <a:pPr marL="1428750" lvl="1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ChatGPT </a:t>
            </a:r>
            <a:r>
              <a:rPr lang="en-US" sz="2800" dirty="0">
                <a:latin typeface="Arial" charset="0"/>
              </a:rPr>
              <a:t>(OpenAI, 2024)</a:t>
            </a:r>
          </a:p>
          <a:p>
            <a:pPr marL="685800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Using sentiment analysis, we explored textbook sentiment regarding autistic and transgender people, both by </a:t>
            </a:r>
            <a:r>
              <a:rPr lang="en-US" sz="4500" b="1" dirty="0">
                <a:latin typeface="Arial" charset="0"/>
              </a:rPr>
              <a:t>subfield</a:t>
            </a:r>
            <a:r>
              <a:rPr lang="en-US" sz="4500" dirty="0">
                <a:latin typeface="Arial" charset="0"/>
              </a:rPr>
              <a:t> and across </a:t>
            </a:r>
            <a:r>
              <a:rPr lang="en-US" sz="4500" b="1" dirty="0">
                <a:latin typeface="Arial" charset="0"/>
              </a:rPr>
              <a:t>time</a:t>
            </a:r>
            <a:r>
              <a:rPr lang="en-US" sz="4500" dirty="0">
                <a:latin typeface="Arial" charset="0"/>
              </a:rPr>
              <a:t>. </a:t>
            </a: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15411" name="TextBox 57"/>
          <p:cNvSpPr txBox="1">
            <a:spLocks noChangeArrowheads="1"/>
          </p:cNvSpPr>
          <p:nvPr/>
        </p:nvSpPr>
        <p:spPr bwMode="auto">
          <a:xfrm>
            <a:off x="15089050" y="2899231"/>
            <a:ext cx="135607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000000"/>
                </a:solidFill>
                <a:latin typeface="Arial" charset="0"/>
              </a:rPr>
              <a:t>Alexander Maksiaev &amp; Dr. Vikram Jaswal</a:t>
            </a:r>
          </a:p>
        </p:txBody>
      </p:sp>
      <p:sp>
        <p:nvSpPr>
          <p:cNvPr id="11" name="Text Box 176">
            <a:extLst>
              <a:ext uri="{FF2B5EF4-FFF2-40B4-BE49-F238E27FC236}">
                <a16:creationId xmlns:a16="http://schemas.microsoft.com/office/drawing/2014/main" id="{58E136A7-7CB0-5A90-DFD7-981FC9764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285" y="5903991"/>
            <a:ext cx="9631650" cy="234371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Results</a:t>
            </a: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000000"/>
                </a:solidFill>
                <a:latin typeface="Arial" panose="020B0604020202020204" pitchFamily="34" charset="0"/>
              </a:rPr>
              <a:t>Special education </a:t>
            </a: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textbooks wrote about autism most </a:t>
            </a:r>
            <a:r>
              <a:rPr lang="en-US" sz="4500" b="1" dirty="0">
                <a:solidFill>
                  <a:srgbClr val="000000"/>
                </a:solidFill>
                <a:latin typeface="Arial" panose="020B0604020202020204" pitchFamily="34" charset="0"/>
              </a:rPr>
              <a:t>positively.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Abnormal psychology 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textbooks wrote</a:t>
            </a: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 about autism most </a:t>
            </a:r>
            <a:r>
              <a:rPr lang="en-US" sz="4500" b="1" dirty="0">
                <a:solidFill>
                  <a:srgbClr val="000000"/>
                </a:solidFill>
                <a:latin typeface="Arial" panose="020B0604020202020204" pitchFamily="34" charset="0"/>
              </a:rPr>
              <a:t>negatively.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45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Across time, most fields did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show a significant change. </a:t>
            </a: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developmental psychology, neuroscience, and special education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showed a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significant improvement 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sentiment.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Overall, across all fields:</a:t>
            </a:r>
          </a:p>
          <a:p>
            <a:pPr marL="1314450" lvl="1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Sentiment regarding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transgender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people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stayed the same. </a:t>
            </a:r>
          </a:p>
          <a:p>
            <a:pPr marL="1314450" lvl="1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Sentiment regarding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autistic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people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improved. </a:t>
            </a: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14" name="Text Box 176">
            <a:extLst>
              <a:ext uri="{FF2B5EF4-FFF2-40B4-BE49-F238E27FC236}">
                <a16:creationId xmlns:a16="http://schemas.microsoft.com/office/drawing/2014/main" id="{529ECA78-BD0B-4B0F-240A-E7023D3A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0352" y="29991276"/>
            <a:ext cx="25072177" cy="2462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Conclusion</a:t>
            </a:r>
            <a:endParaRPr lang="en-US" sz="4500" b="1" dirty="0">
              <a:solidFill>
                <a:srgbClr val="000000"/>
              </a:solidFill>
              <a:latin typeface="Arial" charset="0"/>
            </a:endParaRPr>
          </a:p>
          <a:p>
            <a:pPr algn="ctr" eaLnBrk="1" hangingPunct="1"/>
            <a:r>
              <a:rPr lang="en-US" sz="4500" dirty="0">
                <a:solidFill>
                  <a:srgbClr val="000000"/>
                </a:solidFill>
                <a:latin typeface="Arial" charset="0"/>
              </a:rPr>
              <a:t>Textbooks write more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positively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about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autistic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people over time, while textbook sentiment regarding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transgender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people has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not significantly changed.</a:t>
            </a:r>
            <a:endParaRPr lang="en-US" sz="45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 Box 176">
            <a:extLst>
              <a:ext uri="{FF2B5EF4-FFF2-40B4-BE49-F238E27FC236}">
                <a16:creationId xmlns:a16="http://schemas.microsoft.com/office/drawing/2014/main" id="{CE739DBB-AB6C-1335-609B-3B56DCE0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99" y="21224234"/>
            <a:ext cx="17467442" cy="100796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Method</a:t>
            </a: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296 textbooks from 8 different subfields from 1988 – 2018 were excerpted for “autism” and “transgender” search terms. 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Sentiment was rated from -4 (most negative) to 4 (most positive). 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0A523-950B-F846-0752-1C7F77864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70" y="1725820"/>
            <a:ext cx="6331016" cy="209674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687BAD-3A46-608C-19FB-8AEE210E1C4A}"/>
              </a:ext>
            </a:extLst>
          </p:cNvPr>
          <p:cNvGrpSpPr/>
          <p:nvPr/>
        </p:nvGrpSpPr>
        <p:grpSpPr>
          <a:xfrm>
            <a:off x="28445693" y="5883564"/>
            <a:ext cx="14896836" cy="23432569"/>
            <a:chOff x="18270353" y="5961928"/>
            <a:chExt cx="14896836" cy="2343256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610D854-568D-B958-BFFA-FE5FFF5EF5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361" t="5629" r="5916" b="2221"/>
            <a:stretch/>
          </p:blipFill>
          <p:spPr>
            <a:xfrm>
              <a:off x="18270353" y="13786887"/>
              <a:ext cx="14891617" cy="795404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06101E8-5979-3D24-245D-70165E819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916" t="5629" r="5916" b="4619"/>
            <a:stretch/>
          </p:blipFill>
          <p:spPr>
            <a:xfrm>
              <a:off x="18270354" y="21680833"/>
              <a:ext cx="14891617" cy="771366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CE3259-30EC-917B-C0C2-F774741A0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999" t="6334" r="7418" b="4000"/>
            <a:stretch/>
          </p:blipFill>
          <p:spPr>
            <a:xfrm>
              <a:off x="18270354" y="5961928"/>
              <a:ext cx="14896835" cy="7885053"/>
            </a:xfrm>
            <a:prstGeom prst="rect">
              <a:avLst/>
            </a:prstGeom>
          </p:spPr>
        </p:pic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A8DB93-3AE6-CDF2-BE10-054FD99F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18500"/>
              </p:ext>
            </p:extLst>
          </p:nvPr>
        </p:nvGraphicFramePr>
        <p:xfrm>
          <a:off x="548670" y="10452275"/>
          <a:ext cx="16626146" cy="33346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13073">
                  <a:extLst>
                    <a:ext uri="{9D8B030D-6E8A-4147-A177-3AD203B41FA5}">
                      <a16:colId xmlns:a16="http://schemas.microsoft.com/office/drawing/2014/main" val="2162402530"/>
                    </a:ext>
                  </a:extLst>
                </a:gridCol>
                <a:gridCol w="8313073">
                  <a:extLst>
                    <a:ext uri="{9D8B030D-6E8A-4147-A177-3AD203B41FA5}">
                      <a16:colId xmlns:a16="http://schemas.microsoft.com/office/drawing/2014/main" val="3866069409"/>
                    </a:ext>
                  </a:extLst>
                </a:gridCol>
              </a:tblGrid>
              <a:tr h="1048612">
                <a:tc>
                  <a:txBody>
                    <a:bodyPr/>
                    <a:lstStyle/>
                    <a:p>
                      <a:pPr algn="ctr"/>
                      <a:r>
                        <a:rPr lang="en-US" sz="4500" kern="1200" dirty="0">
                          <a:solidFill>
                            <a:schemeClr val="bg1"/>
                          </a:solidFill>
                          <a:latin typeface="Arial" charset="0"/>
                          <a:ea typeface="ＭＳ Ｐゴシック" charset="0"/>
                        </a:rPr>
                        <a:t>Positive 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500" kern="1200" dirty="0">
                          <a:solidFill>
                            <a:schemeClr val="bg1"/>
                          </a:solidFill>
                          <a:latin typeface="Arial" charset="0"/>
                          <a:ea typeface="ＭＳ Ｐゴシック" charset="0"/>
                        </a:rPr>
                        <a:t>Negative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3285"/>
                  </a:ext>
                </a:extLst>
              </a:tr>
              <a:tr h="21608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rPr>
                        <a:t>“Neurodiversity is the concept that autism, as well as other disabilities, are normal variations of functioning of the human mind, not pathological conditions or deficits” (Friend, 2018).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rPr>
                        <a:t>“[Autism] is a developmental disorder that involves a wide range of problematic behaviors including deficits in language, and perceptual and motor development; defective reality testing; and an inability to function in social situations” (Hooley, 2006). </a:t>
                      </a:r>
                    </a:p>
                    <a:p>
                      <a:endParaRPr lang="en-US" sz="2400" kern="1200" dirty="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700463"/>
                  </a:ext>
                </a:extLst>
              </a:tr>
            </a:tbl>
          </a:graphicData>
        </a:graphic>
      </p:graphicFrame>
      <p:sp>
        <p:nvSpPr>
          <p:cNvPr id="10" name="Text Box 176">
            <a:extLst>
              <a:ext uri="{FF2B5EF4-FFF2-40B4-BE49-F238E27FC236}">
                <a16:creationId xmlns:a16="http://schemas.microsoft.com/office/drawing/2014/main" id="{EDE01E63-BA3A-C451-9C5C-248A35B3F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56" y="26560689"/>
            <a:ext cx="4696262" cy="58785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ChatGPT was chosen for further analysis because it is the only method which accounted for context.</a:t>
            </a:r>
            <a:endParaRPr 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 Box 176">
            <a:extLst>
              <a:ext uri="{FF2B5EF4-FFF2-40B4-BE49-F238E27FC236}">
                <a16:creationId xmlns:a16="http://schemas.microsoft.com/office/drawing/2014/main" id="{DF3156D5-642C-859F-AE7B-6E9A08B1B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60" y="24390864"/>
            <a:ext cx="14845490" cy="2169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Sentiment analysis method used matters. VADER-like dictionary results differ significantly from SentiWordNet and ChatGPT.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3D659-BB22-6652-D6BE-75AC06911C5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93" t="6540" r="7935" b="4037"/>
          <a:stretch/>
        </p:blipFill>
        <p:spPr>
          <a:xfrm>
            <a:off x="4806553" y="25814059"/>
            <a:ext cx="12914888" cy="66394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B930CB-E457-0A84-376E-5F43BC43E9E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093" t="6521" r="8587" b="4055"/>
          <a:stretch/>
        </p:blipFill>
        <p:spPr>
          <a:xfrm>
            <a:off x="28592291" y="6048698"/>
            <a:ext cx="14745018" cy="76375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3A269B-614D-D197-5E24-858EB022FB5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141" t="4748" r="7977" b="1323"/>
          <a:stretch/>
        </p:blipFill>
        <p:spPr>
          <a:xfrm>
            <a:off x="28644531" y="13768617"/>
            <a:ext cx="14545150" cy="79540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6CEBF2-A292-9FD3-E4BE-38CE3ACD5FB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876" t="6540" r="8124" b="4037"/>
          <a:stretch/>
        </p:blipFill>
        <p:spPr>
          <a:xfrm>
            <a:off x="28430430" y="21684834"/>
            <a:ext cx="14906877" cy="75739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88DF97A-5349-B8A1-0A5D-4F2955F1D16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809" t="4747" r="8096" b="1323"/>
          <a:stretch/>
        </p:blipFill>
        <p:spPr>
          <a:xfrm>
            <a:off x="28457604" y="5890776"/>
            <a:ext cx="14852530" cy="79180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C91853-38C2-8B3F-E74C-E065A222345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333" t="5999" r="8333" b="2539"/>
          <a:stretch/>
        </p:blipFill>
        <p:spPr>
          <a:xfrm>
            <a:off x="4895233" y="25783659"/>
            <a:ext cx="12737528" cy="66698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25282</TotalTime>
  <Words>369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Times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SONY CUSTOMER</dc:creator>
  <cp:lastModifiedBy>Alexander Maksiaev</cp:lastModifiedBy>
  <cp:revision>639</cp:revision>
  <cp:lastPrinted>2014-04-21T00:42:26Z</cp:lastPrinted>
  <dcterms:created xsi:type="dcterms:W3CDTF">2009-03-17T13:32:31Z</dcterms:created>
  <dcterms:modified xsi:type="dcterms:W3CDTF">2024-04-07T18:57:53Z</dcterms:modified>
</cp:coreProperties>
</file>