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43891200" cy="32918400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08">
          <p15:clr>
            <a:srgbClr val="A4A3A4"/>
          </p15:clr>
        </p15:guide>
        <p15:guide id="3" pos="6920">
          <p15:clr>
            <a:srgbClr val="A4A3A4"/>
          </p15:clr>
        </p15:guide>
        <p15:guide id="4" pos="207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101"/>
    <a:srgbClr val="FF6600"/>
    <a:srgbClr val="0000FF"/>
    <a:srgbClr val="FF8000"/>
    <a:srgbClr val="F0F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051" autoAdjust="0"/>
    <p:restoredTop sz="92604" autoAdjust="0"/>
  </p:normalViewPr>
  <p:slideViewPr>
    <p:cSldViewPr snapToGrid="0">
      <p:cViewPr varScale="1">
        <p:scale>
          <a:sx n="16" d="100"/>
          <a:sy n="16" d="100"/>
        </p:scale>
        <p:origin x="1228" y="56"/>
      </p:cViewPr>
      <p:guideLst>
        <p:guide orient="horz" pos="10368"/>
        <p:guide pos="13808"/>
        <p:guide pos="6920"/>
        <p:guide pos="20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13" d="100"/>
          <a:sy n="13" d="100"/>
        </p:scale>
        <p:origin x="-1376" y="-1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723" tIns="41362" rIns="82723" bIns="41362" numCol="1" anchor="t" anchorCtr="0" compatLnSpc="1">
            <a:prstTxWarp prst="textNoShape">
              <a:avLst/>
            </a:prstTxWarp>
          </a:bodyPr>
          <a:lstStyle>
            <a:lvl1pPr defTabSz="827115">
              <a:defRPr sz="11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723" tIns="41362" rIns="82723" bIns="41362" numCol="1" anchor="t" anchorCtr="0" compatLnSpc="1">
            <a:prstTxWarp prst="textNoShape">
              <a:avLst/>
            </a:prstTxWarp>
          </a:bodyPr>
          <a:lstStyle>
            <a:lvl1pPr algn="r" defTabSz="827115">
              <a:defRPr sz="11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723" tIns="41362" rIns="82723" bIns="41362" numCol="1" anchor="b" anchorCtr="0" compatLnSpc="1">
            <a:prstTxWarp prst="textNoShape">
              <a:avLst/>
            </a:prstTxWarp>
          </a:bodyPr>
          <a:lstStyle>
            <a:lvl1pPr defTabSz="827115">
              <a:defRPr sz="11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723" tIns="41362" rIns="82723" bIns="41362" numCol="1" anchor="b" anchorCtr="0" compatLnSpc="1">
            <a:prstTxWarp prst="textNoShape">
              <a:avLst/>
            </a:prstTxWarp>
          </a:bodyPr>
          <a:lstStyle>
            <a:lvl1pPr algn="r" defTabSz="827088">
              <a:defRPr sz="1100">
                <a:cs typeface="ＭＳ Ｐゴシック" charset="0"/>
              </a:defRPr>
            </a:lvl1pPr>
          </a:lstStyle>
          <a:p>
            <a:pPr>
              <a:defRPr/>
            </a:pPr>
            <a:fld id="{88138B5C-4DA2-CA41-95AD-4829E115D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94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3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77" tIns="10339" rIns="20677" bIns="10339" numCol="1" anchor="t" anchorCtr="0" compatLnSpc="1">
            <a:prstTxWarp prst="textNoShape">
              <a:avLst/>
            </a:prstTxWarp>
          </a:bodyPr>
          <a:lstStyle>
            <a:lvl1pPr defTabSz="206779">
              <a:defRPr sz="300">
                <a:latin typeface="Times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4138" y="0"/>
            <a:ext cx="2963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77" tIns="10339" rIns="20677" bIns="10339" numCol="1" anchor="t" anchorCtr="0" compatLnSpc="1">
            <a:prstTxWarp prst="textNoShape">
              <a:avLst/>
            </a:prstTxWarp>
          </a:bodyPr>
          <a:lstStyle>
            <a:lvl1pPr algn="r" defTabSz="206779">
              <a:defRPr sz="300">
                <a:latin typeface="Times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8550" y="695325"/>
            <a:ext cx="4660900" cy="3495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10075"/>
            <a:ext cx="50355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77" tIns="10339" rIns="20677" bIns="103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2963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77" tIns="10339" rIns="20677" bIns="10339" numCol="1" anchor="b" anchorCtr="0" compatLnSpc="1">
            <a:prstTxWarp prst="textNoShape">
              <a:avLst/>
            </a:prstTxWarp>
          </a:bodyPr>
          <a:lstStyle>
            <a:lvl1pPr defTabSz="206779">
              <a:defRPr sz="300">
                <a:latin typeface="Times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4138" y="8839200"/>
            <a:ext cx="2963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77" tIns="10339" rIns="20677" bIns="10339" numCol="1" anchor="b" anchorCtr="0" compatLnSpc="1">
            <a:prstTxWarp prst="textNoShape">
              <a:avLst/>
            </a:prstTxWarp>
          </a:bodyPr>
          <a:lstStyle>
            <a:lvl1pPr algn="r" defTabSz="206375">
              <a:defRPr sz="300">
                <a:latin typeface="Times" charset="0"/>
                <a:cs typeface="ＭＳ Ｐゴシック" charset="0"/>
              </a:defRPr>
            </a:lvl1pPr>
          </a:lstStyle>
          <a:p>
            <a:pPr>
              <a:defRPr/>
            </a:pPr>
            <a:fld id="{A444F7A4-25F9-A54C-8C22-AC10BA2FDD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79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206375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206375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206375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206375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206375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20637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0430749-A9B7-5E47-A2E8-6A2D3B93FB5D}" type="slidenum">
              <a:rPr lang="en-US" sz="300">
                <a:latin typeface="Times" charset="0"/>
              </a:rPr>
              <a:pPr eaLnBrk="1" hangingPunct="1"/>
              <a:t>1</a:t>
            </a:fld>
            <a:endParaRPr lang="en-US" sz="300">
              <a:latin typeface="Time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53C19-182E-BD40-95E5-E89F4A182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5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C5430-7F14-4F43-9B48-B804E8E66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2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3750" y="2925763"/>
            <a:ext cx="9328150" cy="26335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89300" y="2925763"/>
            <a:ext cx="27832050" cy="26335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48B3B-C967-9D4A-BCF9-157092D1E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4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D510E-4BE7-0F43-BE1D-0419826A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1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5447D-A69E-4144-B2F3-49DAC76EB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1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9300" y="9509125"/>
            <a:ext cx="18580100" cy="1975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9509125"/>
            <a:ext cx="18580100" cy="1975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D1E64-04A1-4F44-B7FC-709629656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8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307CA-FC1A-9043-8085-C13F2A121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43DF0-85FA-C449-9373-C62C702E0D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4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AA39A-A72B-8843-A93B-84D51B7E5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9A4BC-35AA-6A4E-B824-F09353CF8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9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958F4-7851-114D-801B-CF6A73AA8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6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9300" y="2925763"/>
            <a:ext cx="37312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5760" tIns="182880" rIns="365760" bIns="1828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9300" y="9509125"/>
            <a:ext cx="37312600" cy="1975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89300" y="29992638"/>
            <a:ext cx="9144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>
            <a:lvl1pPr>
              <a:defRPr sz="56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8700" y="29992638"/>
            <a:ext cx="138938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>
            <a:lvl1pPr algn="ctr">
              <a:defRPr sz="56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7900" y="29992638"/>
            <a:ext cx="9144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>
            <a:lvl1pPr algn="r">
              <a:defRPr sz="5600">
                <a:cs typeface="ＭＳ Ｐゴシック" charset="0"/>
              </a:defRPr>
            </a:lvl1pPr>
          </a:lstStyle>
          <a:p>
            <a:pPr>
              <a:defRPr/>
            </a:pPr>
            <a:fld id="{E4AF2176-2E04-6446-97BF-FFFC55715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pitchFamily="-111" charset="-128"/>
          <a:cs typeface="ＭＳ Ｐゴシック" pitchFamily="-111" charset="-128"/>
        </a:defRPr>
      </a:lvl2pPr>
      <a:lvl3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pitchFamily="-111" charset="-128"/>
          <a:cs typeface="ＭＳ Ｐゴシック" pitchFamily="-111" charset="-128"/>
        </a:defRPr>
      </a:lvl3pPr>
      <a:lvl4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pitchFamily="-111" charset="-128"/>
          <a:cs typeface="ＭＳ Ｐゴシック" pitchFamily="-111" charset="-128"/>
        </a:defRPr>
      </a:lvl4pPr>
      <a:lvl5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  <a:ea typeface="ＭＳ Ｐゴシック" pitchFamily="-111" charset="-128"/>
          <a:cs typeface="ＭＳ Ｐゴシック" pitchFamily="-111" charset="-128"/>
        </a:defRPr>
      </a:lvl5pPr>
      <a:lvl6pPr marL="4572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6pPr>
      <a:lvl7pPr marL="9144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7pPr>
      <a:lvl8pPr marL="13716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8pPr>
      <a:lvl9pPr marL="18288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Times New Roman" charset="0"/>
        </a:defRPr>
      </a:lvl9pPr>
    </p:titleStyle>
    <p:bodyStyle>
      <a:lvl1pPr marL="1371600" indent="-1371600" algn="l" defTabSz="3657600" rtl="0" eaLnBrk="0" fontAlgn="base" hangingPunct="0">
        <a:spcBef>
          <a:spcPct val="20000"/>
        </a:spcBef>
        <a:spcAft>
          <a:spcPct val="0"/>
        </a:spcAft>
        <a:buChar char="•"/>
        <a:defRPr sz="128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2971800" indent="-1143000" algn="l" defTabSz="3657600" rtl="0" eaLnBrk="0" fontAlgn="base" hangingPunct="0">
        <a:spcBef>
          <a:spcPct val="20000"/>
        </a:spcBef>
        <a:spcAft>
          <a:spcPct val="0"/>
        </a:spcAft>
        <a:buChar char="–"/>
        <a:defRPr sz="11200">
          <a:solidFill>
            <a:schemeClr val="tx1"/>
          </a:solidFill>
          <a:latin typeface="+mn-lt"/>
          <a:ea typeface="ＭＳ Ｐゴシック" charset="-128"/>
        </a:defRPr>
      </a:lvl2pPr>
      <a:lvl3pPr marL="4572000" indent="-914400" algn="l" defTabSz="3657600" rtl="0" eaLnBrk="0" fontAlgn="base" hangingPunct="0">
        <a:spcBef>
          <a:spcPct val="20000"/>
        </a:spcBef>
        <a:spcAft>
          <a:spcPct val="0"/>
        </a:spcAft>
        <a:buChar char="•"/>
        <a:defRPr sz="9600">
          <a:solidFill>
            <a:schemeClr val="tx1"/>
          </a:solidFill>
          <a:latin typeface="+mn-lt"/>
          <a:ea typeface="ＭＳ Ｐゴシック" charset="-128"/>
        </a:defRPr>
      </a:lvl3pPr>
      <a:lvl4pPr marL="6400800" indent="-914400" algn="l" defTabSz="3657600" rtl="0" eaLnBrk="0" fontAlgn="base" hangingPunct="0">
        <a:spcBef>
          <a:spcPct val="20000"/>
        </a:spcBef>
        <a:spcAft>
          <a:spcPct val="0"/>
        </a:spcAft>
        <a:buChar char="–"/>
        <a:defRPr sz="8000">
          <a:solidFill>
            <a:schemeClr val="tx1"/>
          </a:solidFill>
          <a:latin typeface="+mn-lt"/>
          <a:ea typeface="ＭＳ Ｐゴシック" charset="-128"/>
        </a:defRPr>
      </a:lvl4pPr>
      <a:lvl5pPr marL="8229600" indent="-914400" algn="l" defTabSz="3657600" rtl="0" eaLnBrk="0" fontAlgn="base" hangingPunct="0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-128"/>
        </a:defRPr>
      </a:lvl5pPr>
      <a:lvl6pPr marL="8686800" indent="-914400" algn="l" defTabSz="3657600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-128"/>
        </a:defRPr>
      </a:lvl6pPr>
      <a:lvl7pPr marL="9144000" indent="-914400" algn="l" defTabSz="3657600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-128"/>
        </a:defRPr>
      </a:lvl7pPr>
      <a:lvl8pPr marL="9601200" indent="-914400" algn="l" defTabSz="3657600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-128"/>
        </a:defRPr>
      </a:lvl8pPr>
      <a:lvl9pPr marL="10058400" indent="-914400" algn="l" defTabSz="3657600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21"/>
          <p:cNvSpPr txBox="1">
            <a:spLocks noChangeArrowheads="1"/>
          </p:cNvSpPr>
          <p:nvPr/>
        </p:nvSpPr>
        <p:spPr bwMode="auto">
          <a:xfrm>
            <a:off x="254000" y="488950"/>
            <a:ext cx="43230800" cy="457048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endParaRPr lang="en-US" sz="3600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/>
            <a:r>
              <a:rPr lang="en-US" b="1" dirty="0">
                <a:solidFill>
                  <a:srgbClr val="0000FF"/>
                </a:solidFill>
                <a:latin typeface="Arial" charset="0"/>
              </a:rPr>
              <a:t>Textbooks Write More Positively About Autism Over Time</a:t>
            </a:r>
          </a:p>
          <a:p>
            <a:pPr algn="ctr" eaLnBrk="1" hangingPunct="1"/>
            <a:endParaRPr lang="en-US" altLang="ja-JP" sz="6000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/>
            <a:endParaRPr lang="en-US" sz="2800" dirty="0">
              <a:latin typeface="Arial" charset="0"/>
            </a:endParaRPr>
          </a:p>
          <a:p>
            <a:pPr algn="ctr" eaLnBrk="1" hangingPunct="1"/>
            <a:endParaRPr lang="en-US" sz="2800" dirty="0">
              <a:latin typeface="Arial" charset="0"/>
            </a:endParaRPr>
          </a:p>
          <a:p>
            <a:pPr algn="ctr" eaLnBrk="1" hangingPunct="1"/>
            <a:r>
              <a:rPr lang="en-US" sz="5500" dirty="0">
                <a:latin typeface="Arial" charset="0"/>
              </a:rPr>
              <a:t>        </a:t>
            </a:r>
            <a:endParaRPr lang="en-US" sz="4800" dirty="0">
              <a:latin typeface="Arial" charset="0"/>
            </a:endParaRPr>
          </a:p>
        </p:txBody>
      </p:sp>
      <p:pic>
        <p:nvPicPr>
          <p:cNvPr id="15365" name="Picture 509" descr="rolg_blueseal_sc.fh.tif                                        00033A04Macintosh HD                   B5E539BA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2367" y="758825"/>
            <a:ext cx="3840163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176"/>
          <p:cNvSpPr txBox="1">
            <a:spLocks noChangeArrowheads="1"/>
          </p:cNvSpPr>
          <p:nvPr/>
        </p:nvSpPr>
        <p:spPr bwMode="auto">
          <a:xfrm>
            <a:off x="254001" y="5254837"/>
            <a:ext cx="20218400" cy="1358371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ts val="0"/>
              </a:spcBef>
              <a:defRPr/>
            </a:pPr>
            <a:r>
              <a:rPr lang="en-US" sz="6400" b="1" dirty="0">
                <a:solidFill>
                  <a:srgbClr val="0000FF"/>
                </a:solidFill>
                <a:latin typeface="Arial" charset="0"/>
              </a:rPr>
              <a:t>Introduction</a:t>
            </a:r>
          </a:p>
          <a:p>
            <a:pPr marL="685800" indent="-6858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4500" dirty="0">
                <a:latin typeface="Arial" charset="0"/>
              </a:rPr>
              <a:t>Both </a:t>
            </a:r>
            <a:r>
              <a:rPr lang="en-US" sz="4500" b="1" dirty="0">
                <a:latin typeface="Arial" charset="0"/>
              </a:rPr>
              <a:t>autistic</a:t>
            </a:r>
            <a:r>
              <a:rPr lang="en-US" sz="4500" dirty="0">
                <a:latin typeface="Arial" charset="0"/>
              </a:rPr>
              <a:t> and </a:t>
            </a:r>
            <a:r>
              <a:rPr lang="en-US" sz="4500" b="1" dirty="0">
                <a:latin typeface="Arial" charset="0"/>
              </a:rPr>
              <a:t>transgender</a:t>
            </a:r>
            <a:r>
              <a:rPr lang="en-US" sz="4500" dirty="0">
                <a:latin typeface="Arial" charset="0"/>
              </a:rPr>
              <a:t> people are heavily </a:t>
            </a:r>
            <a:r>
              <a:rPr lang="en-US" sz="4500" b="1" dirty="0">
                <a:latin typeface="Arial" charset="0"/>
              </a:rPr>
              <a:t>stigmatized</a:t>
            </a:r>
            <a:r>
              <a:rPr lang="en-US" sz="4500" dirty="0">
                <a:latin typeface="Arial" charset="0"/>
              </a:rPr>
              <a:t> in society. </a:t>
            </a:r>
          </a:p>
          <a:p>
            <a:pPr marL="685800" indent="-6858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4500" b="1" dirty="0">
                <a:latin typeface="Arial" charset="0"/>
              </a:rPr>
              <a:t>Textbooks</a:t>
            </a:r>
            <a:r>
              <a:rPr lang="en-US" sz="4500" dirty="0">
                <a:latin typeface="Arial" charset="0"/>
              </a:rPr>
              <a:t> </a:t>
            </a:r>
            <a:r>
              <a:rPr lang="en-US" sz="4500" b="1" dirty="0">
                <a:latin typeface="Arial" charset="0"/>
              </a:rPr>
              <a:t>reflect</a:t>
            </a:r>
            <a:r>
              <a:rPr lang="en-US" sz="4500" dirty="0">
                <a:latin typeface="Arial" charset="0"/>
              </a:rPr>
              <a:t> current societal sentiments, and have the </a:t>
            </a:r>
            <a:r>
              <a:rPr lang="en-US" sz="4500" b="1" dirty="0">
                <a:latin typeface="Arial" charset="0"/>
              </a:rPr>
              <a:t>power</a:t>
            </a:r>
            <a:r>
              <a:rPr lang="en-US" sz="4500" dirty="0">
                <a:latin typeface="Arial" charset="0"/>
              </a:rPr>
              <a:t> to </a:t>
            </a:r>
            <a:r>
              <a:rPr lang="en-US" sz="4500" b="1" dirty="0">
                <a:latin typeface="Arial" charset="0"/>
              </a:rPr>
              <a:t>affect</a:t>
            </a:r>
            <a:r>
              <a:rPr lang="en-US" sz="4500" dirty="0">
                <a:latin typeface="Arial" charset="0"/>
              </a:rPr>
              <a:t> future societal sentiments through education.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sz="4500" dirty="0">
              <a:latin typeface="Arial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4500" dirty="0">
              <a:latin typeface="Arial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4500" dirty="0">
              <a:latin typeface="Arial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4500" dirty="0">
              <a:latin typeface="Arial" charset="0"/>
            </a:endParaRPr>
          </a:p>
          <a:p>
            <a:pPr marL="685800" indent="-6858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4500" b="1" dirty="0">
                <a:latin typeface="Arial" charset="0"/>
              </a:rPr>
              <a:t>Sentiment analysis </a:t>
            </a:r>
            <a:r>
              <a:rPr lang="en-US" sz="4500" dirty="0">
                <a:latin typeface="Arial" charset="0"/>
              </a:rPr>
              <a:t>is a </a:t>
            </a:r>
            <a:r>
              <a:rPr lang="en-US" sz="4500" b="1" dirty="0">
                <a:latin typeface="Arial" charset="0"/>
              </a:rPr>
              <a:t>computational</a:t>
            </a:r>
            <a:r>
              <a:rPr lang="en-US" sz="4500" dirty="0">
                <a:latin typeface="Arial" charset="0"/>
              </a:rPr>
              <a:t> method used to </a:t>
            </a:r>
            <a:r>
              <a:rPr lang="en-US" sz="4500" b="1" dirty="0">
                <a:latin typeface="Arial" charset="0"/>
              </a:rPr>
              <a:t>systematically</a:t>
            </a:r>
            <a:r>
              <a:rPr lang="en-US" sz="4500" dirty="0">
                <a:latin typeface="Arial" charset="0"/>
              </a:rPr>
              <a:t> determine the sentiment of a text </a:t>
            </a:r>
            <a:r>
              <a:rPr lang="en-US" sz="2800" dirty="0">
                <a:latin typeface="Arial" charset="0"/>
              </a:rPr>
              <a:t>(Wankhade et al., 2022). </a:t>
            </a:r>
          </a:p>
          <a:p>
            <a:pPr marL="685800" indent="-6858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4500" dirty="0">
                <a:latin typeface="Arial" charset="0"/>
              </a:rPr>
              <a:t>Several sentiment analysis methods exist:</a:t>
            </a:r>
          </a:p>
          <a:p>
            <a:pPr marL="1428750" lvl="1" indent="-6858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4500" dirty="0">
                <a:latin typeface="Arial" charset="0"/>
              </a:rPr>
              <a:t>SentiWordNet </a:t>
            </a:r>
            <a:r>
              <a:rPr lang="en-US" sz="2800" dirty="0">
                <a:latin typeface="Arial" charset="0"/>
              </a:rPr>
              <a:t>(Baccianella et al., 2010)</a:t>
            </a:r>
          </a:p>
          <a:p>
            <a:pPr marL="1428750" lvl="1" indent="-6858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4500" dirty="0">
                <a:latin typeface="Arial" charset="0"/>
              </a:rPr>
              <a:t>VADER and other VADER-like dictionaries</a:t>
            </a:r>
            <a:r>
              <a:rPr lang="en-US" sz="2800" dirty="0">
                <a:latin typeface="Arial" charset="0"/>
              </a:rPr>
              <a:t> (Hutto &amp; Gilbert, 2014)</a:t>
            </a:r>
          </a:p>
          <a:p>
            <a:pPr marL="1428750" lvl="1" indent="-6858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4500" dirty="0">
                <a:latin typeface="Arial" charset="0"/>
              </a:rPr>
              <a:t>ChatGPT </a:t>
            </a:r>
            <a:r>
              <a:rPr lang="en-US" sz="2800" dirty="0">
                <a:latin typeface="Arial" charset="0"/>
              </a:rPr>
              <a:t>(OpenAI, 2024)</a:t>
            </a:r>
          </a:p>
          <a:p>
            <a:pPr marL="685800" indent="-6858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4500" dirty="0">
                <a:latin typeface="Arial" charset="0"/>
              </a:rPr>
              <a:t>Using sentiment analysis, we explored textbook sentiment regarding autistic and transgender people, both by </a:t>
            </a:r>
            <a:r>
              <a:rPr lang="en-US" sz="4500" b="1" dirty="0">
                <a:latin typeface="Arial" charset="0"/>
              </a:rPr>
              <a:t>subfield</a:t>
            </a:r>
            <a:r>
              <a:rPr lang="en-US" sz="4500" dirty="0">
                <a:latin typeface="Arial" charset="0"/>
              </a:rPr>
              <a:t> and across </a:t>
            </a:r>
            <a:r>
              <a:rPr lang="en-US" sz="4500" b="1" dirty="0">
                <a:latin typeface="Arial" charset="0"/>
              </a:rPr>
              <a:t>time</a:t>
            </a:r>
            <a:r>
              <a:rPr lang="en-US" sz="4500" dirty="0">
                <a:latin typeface="Arial" charset="0"/>
              </a:rPr>
              <a:t>. </a:t>
            </a:r>
            <a:endParaRPr lang="en-US" sz="8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1400" dirty="0">
              <a:latin typeface="Arial" charset="0"/>
            </a:endParaRPr>
          </a:p>
          <a:p>
            <a:pPr marL="137160" eaLnBrk="1" hangingPunct="1">
              <a:lnSpc>
                <a:spcPct val="90000"/>
              </a:lnSpc>
              <a:defRPr/>
            </a:pPr>
            <a:endParaRPr lang="en-US" sz="1400" dirty="0">
              <a:latin typeface="Arial" charset="0"/>
            </a:endParaRPr>
          </a:p>
        </p:txBody>
      </p:sp>
      <p:sp>
        <p:nvSpPr>
          <p:cNvPr id="15411" name="TextBox 57"/>
          <p:cNvSpPr txBox="1">
            <a:spLocks noChangeArrowheads="1"/>
          </p:cNvSpPr>
          <p:nvPr/>
        </p:nvSpPr>
        <p:spPr bwMode="auto">
          <a:xfrm>
            <a:off x="15089050" y="2899231"/>
            <a:ext cx="135607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400" b="1" dirty="0">
                <a:solidFill>
                  <a:srgbClr val="000000"/>
                </a:solidFill>
                <a:latin typeface="Arial" charset="0"/>
              </a:rPr>
              <a:t>Alexander Maksiaev &amp; Dr. Vikram Jaswal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0A523-950B-F846-0752-1C7F77864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70" y="1725820"/>
            <a:ext cx="6331016" cy="2096741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CA8DB93-3AE6-CDF2-BE10-054FD99F0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091114"/>
              </p:ext>
            </p:extLst>
          </p:nvPr>
        </p:nvGraphicFramePr>
        <p:xfrm>
          <a:off x="1580858" y="8885508"/>
          <a:ext cx="17564686" cy="36323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82343">
                  <a:extLst>
                    <a:ext uri="{9D8B030D-6E8A-4147-A177-3AD203B41FA5}">
                      <a16:colId xmlns:a16="http://schemas.microsoft.com/office/drawing/2014/main" val="2162402530"/>
                    </a:ext>
                  </a:extLst>
                </a:gridCol>
                <a:gridCol w="8782343">
                  <a:extLst>
                    <a:ext uri="{9D8B030D-6E8A-4147-A177-3AD203B41FA5}">
                      <a16:colId xmlns:a16="http://schemas.microsoft.com/office/drawing/2014/main" val="3866069409"/>
                    </a:ext>
                  </a:extLst>
                </a:gridCol>
              </a:tblGrid>
              <a:tr h="1142240">
                <a:tc>
                  <a:txBody>
                    <a:bodyPr/>
                    <a:lstStyle/>
                    <a:p>
                      <a:pPr algn="ctr"/>
                      <a:r>
                        <a:rPr lang="en-US" sz="4500" kern="1200" dirty="0">
                          <a:solidFill>
                            <a:schemeClr val="bg1"/>
                          </a:solidFill>
                          <a:latin typeface="Arial" charset="0"/>
                          <a:ea typeface="ＭＳ Ｐゴシック" charset="0"/>
                        </a:rPr>
                        <a:t>Positive 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500" kern="1200" dirty="0">
                          <a:solidFill>
                            <a:schemeClr val="bg1"/>
                          </a:solidFill>
                          <a:latin typeface="Arial" charset="0"/>
                          <a:ea typeface="ＭＳ Ｐゴシック" charset="0"/>
                        </a:rPr>
                        <a:t>Negative 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3285"/>
                  </a:ext>
                </a:extLst>
              </a:tr>
              <a:tr h="249011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rPr>
                        <a:t>“Neurodiversity is the concept that autism, as well as other disabilities, are normal variations of functioning of the human mind, not pathological conditions or deficits” (Friend, 2018).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rPr>
                        <a:t>“[Autism] is a developmental disorder that involves a wide range of problematic behaviors including deficits in language, and perceptual and motor development; defective reality testing; and an inability to function in social situations” (Hooley, 2006). </a:t>
                      </a:r>
                    </a:p>
                    <a:p>
                      <a:endParaRPr lang="en-US" sz="2400" kern="1200" dirty="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700463"/>
                  </a:ext>
                </a:extLst>
              </a:tr>
            </a:tbl>
          </a:graphicData>
        </a:graphic>
      </p:graphicFrame>
      <p:sp>
        <p:nvSpPr>
          <p:cNvPr id="15" name="Text Box 176">
            <a:extLst>
              <a:ext uri="{FF2B5EF4-FFF2-40B4-BE49-F238E27FC236}">
                <a16:creationId xmlns:a16="http://schemas.microsoft.com/office/drawing/2014/main" id="{CE739DBB-AB6C-1335-609B-3B56DCE09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482" y="19399280"/>
            <a:ext cx="20272919" cy="128428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6400" b="1" dirty="0">
                <a:solidFill>
                  <a:schemeClr val="bg1"/>
                </a:solidFill>
                <a:latin typeface="Arial" charset="0"/>
              </a:rPr>
              <a:t>Method</a:t>
            </a:r>
            <a:endParaRPr lang="en-US" sz="45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chemeClr val="bg1"/>
                </a:solidFill>
                <a:latin typeface="Arial" panose="020B0604020202020204" pitchFamily="34" charset="0"/>
              </a:rPr>
              <a:t>296 textbooks from 8 different subfields from 1988 – 2018 were excerpted for “autism” and “transgender” search terms. 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chemeClr val="bg1"/>
                </a:solidFill>
                <a:latin typeface="Arial" panose="020B0604020202020204" pitchFamily="34" charset="0"/>
              </a:rPr>
              <a:t>Sentiment was rated from -4 (most negative) to 4 (most positive). 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chemeClr val="bg1"/>
                </a:solidFill>
                <a:latin typeface="Arial" panose="020B0604020202020204" pitchFamily="34" charset="0"/>
              </a:rPr>
              <a:t>Sentiment analysis method used matters. VADER-like dictionary results differ significantly from SentiWordNet and ChatGPT.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chemeClr val="bg1"/>
                </a:solidFill>
                <a:latin typeface="Arial" panose="020B0604020202020204" pitchFamily="34" charset="0"/>
              </a:rPr>
              <a:t>ChatGPT was chosen for further analysis because it is the only method which accounted for context.</a:t>
            </a:r>
            <a:endParaRPr lang="en-US" sz="4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45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5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5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 Box 176">
            <a:extLst>
              <a:ext uri="{FF2B5EF4-FFF2-40B4-BE49-F238E27FC236}">
                <a16:creationId xmlns:a16="http://schemas.microsoft.com/office/drawing/2014/main" id="{35C2DBE3-9EBE-5214-46CD-6F858EB75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481" y="19399280"/>
            <a:ext cx="8400561" cy="128496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6400" b="1" dirty="0">
                <a:solidFill>
                  <a:srgbClr val="0000FF"/>
                </a:solidFill>
                <a:latin typeface="Arial" charset="0"/>
              </a:rPr>
              <a:t>Method</a:t>
            </a:r>
            <a:endParaRPr lang="en-US" sz="4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296 textbooks from 8 different subfields from 1988 – 2018 were excerpted for “autism” and “transgender” search terms. 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Sentiment was rated from -4 (most negative) to 4 (most positive). 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Sentiment analysis method used matters. VADER-like dictionary results differ significantly from SentiWordNet and ChatGPT.</a:t>
            </a:r>
          </a:p>
          <a:p>
            <a:pPr marL="57150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000000"/>
                </a:solidFill>
                <a:latin typeface="Arial" panose="020B0604020202020204" pitchFamily="34" charset="0"/>
              </a:rPr>
              <a:t>ChatGPT was chosen for further analysis because it is the only method which accounted for context.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24CE9DF-15FD-57E6-8D3B-C30C11EDCC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27" t="8808" r="6251" b="3009"/>
          <a:stretch/>
        </p:blipFill>
        <p:spPr>
          <a:xfrm>
            <a:off x="8600042" y="19873930"/>
            <a:ext cx="11855568" cy="11893520"/>
          </a:xfrm>
          <a:prstGeom prst="rect">
            <a:avLst/>
          </a:prstGeom>
        </p:spPr>
      </p:pic>
      <p:sp>
        <p:nvSpPr>
          <p:cNvPr id="14" name="Text Box 176">
            <a:extLst>
              <a:ext uri="{FF2B5EF4-FFF2-40B4-BE49-F238E27FC236}">
                <a16:creationId xmlns:a16="http://schemas.microsoft.com/office/drawing/2014/main" id="{529ECA78-BD0B-4B0F-240A-E7023D3AA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31200" y="29779887"/>
            <a:ext cx="22311330" cy="2462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6400" b="1" dirty="0">
                <a:solidFill>
                  <a:srgbClr val="0000FF"/>
                </a:solidFill>
                <a:latin typeface="Arial" charset="0"/>
              </a:rPr>
              <a:t>Conclusion</a:t>
            </a:r>
            <a:endParaRPr lang="en-US" sz="4500" b="1" dirty="0">
              <a:solidFill>
                <a:srgbClr val="000000"/>
              </a:solidFill>
              <a:latin typeface="Arial" charset="0"/>
            </a:endParaRPr>
          </a:p>
          <a:p>
            <a:pPr algn="ctr" eaLnBrk="1" hangingPunct="1"/>
            <a:r>
              <a:rPr lang="en-US" sz="4500" dirty="0">
                <a:solidFill>
                  <a:srgbClr val="000000"/>
                </a:solidFill>
                <a:latin typeface="Arial" charset="0"/>
              </a:rPr>
              <a:t>Textbooks write more </a:t>
            </a:r>
            <a:r>
              <a:rPr lang="en-US" sz="4500" b="1" dirty="0">
                <a:solidFill>
                  <a:srgbClr val="000000"/>
                </a:solidFill>
                <a:latin typeface="Arial" charset="0"/>
              </a:rPr>
              <a:t>positively</a:t>
            </a:r>
            <a:r>
              <a:rPr lang="en-US" sz="4500" dirty="0">
                <a:solidFill>
                  <a:srgbClr val="000000"/>
                </a:solidFill>
                <a:latin typeface="Arial" charset="0"/>
              </a:rPr>
              <a:t> about </a:t>
            </a:r>
            <a:r>
              <a:rPr lang="en-US" sz="4500" b="1" dirty="0">
                <a:solidFill>
                  <a:srgbClr val="000000"/>
                </a:solidFill>
                <a:latin typeface="Arial" charset="0"/>
              </a:rPr>
              <a:t>autistic</a:t>
            </a:r>
            <a:r>
              <a:rPr lang="en-US" sz="4500" dirty="0">
                <a:solidFill>
                  <a:srgbClr val="000000"/>
                </a:solidFill>
                <a:latin typeface="Arial" charset="0"/>
              </a:rPr>
              <a:t> people over time, while textbook sentiment regarding </a:t>
            </a:r>
            <a:r>
              <a:rPr lang="en-US" sz="4500" b="1" dirty="0">
                <a:solidFill>
                  <a:srgbClr val="000000"/>
                </a:solidFill>
                <a:latin typeface="Arial" charset="0"/>
              </a:rPr>
              <a:t>transgender</a:t>
            </a:r>
            <a:r>
              <a:rPr lang="en-US" sz="4500" dirty="0">
                <a:solidFill>
                  <a:srgbClr val="000000"/>
                </a:solidFill>
                <a:latin typeface="Arial" charset="0"/>
              </a:rPr>
              <a:t> people has </a:t>
            </a:r>
            <a:r>
              <a:rPr lang="en-US" sz="4500" b="1" dirty="0">
                <a:solidFill>
                  <a:srgbClr val="000000"/>
                </a:solidFill>
                <a:latin typeface="Arial" charset="0"/>
              </a:rPr>
              <a:t>not significantly changed.</a:t>
            </a:r>
            <a:endParaRPr lang="en-US" sz="450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5369" name="Group 15368">
            <a:extLst>
              <a:ext uri="{FF2B5EF4-FFF2-40B4-BE49-F238E27FC236}">
                <a16:creationId xmlns:a16="http://schemas.microsoft.com/office/drawing/2014/main" id="{99FE9447-AB74-B470-FAAF-079E093BC763}"/>
              </a:ext>
            </a:extLst>
          </p:cNvPr>
          <p:cNvGrpSpPr/>
          <p:nvPr/>
        </p:nvGrpSpPr>
        <p:grpSpPr>
          <a:xfrm>
            <a:off x="21031200" y="5287029"/>
            <a:ext cx="22453599" cy="23901886"/>
            <a:chOff x="22659734" y="5287029"/>
            <a:chExt cx="20825065" cy="23181350"/>
          </a:xfrm>
        </p:grpSpPr>
        <p:sp>
          <p:nvSpPr>
            <p:cNvPr id="11" name="Text Box 176">
              <a:extLst>
                <a:ext uri="{FF2B5EF4-FFF2-40B4-BE49-F238E27FC236}">
                  <a16:creationId xmlns:a16="http://schemas.microsoft.com/office/drawing/2014/main" id="{58E136A7-7CB0-5A90-DFD7-981FC9764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59734" y="5289974"/>
              <a:ext cx="6330432" cy="231784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8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8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8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8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8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6400" b="1" dirty="0">
                  <a:solidFill>
                    <a:srgbClr val="0000FF"/>
                  </a:solidFill>
                  <a:latin typeface="Arial" charset="0"/>
                </a:rPr>
                <a:t>Results</a:t>
              </a:r>
              <a:endParaRPr lang="en-US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  <a:p>
              <a:pPr marL="571500" indent="-57150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45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Special education </a:t>
              </a:r>
              <a:r>
                <a:rPr lang="en-US" sz="4500" dirty="0">
                  <a:solidFill>
                    <a:srgbClr val="000000"/>
                  </a:solidFill>
                  <a:latin typeface="Arial" panose="020B0604020202020204" pitchFamily="34" charset="0"/>
                </a:rPr>
                <a:t>textbooks wrote about autism most </a:t>
              </a:r>
              <a:r>
                <a:rPr lang="en-US" sz="45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positively.</a:t>
              </a:r>
            </a:p>
            <a:p>
              <a:pPr marL="571500" indent="-57150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45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Abnormal psychology </a:t>
              </a:r>
              <a:r>
                <a:rPr lang="en-US" sz="45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textbooks wrote</a:t>
              </a:r>
              <a:r>
                <a:rPr lang="en-US" sz="4500" dirty="0">
                  <a:solidFill>
                    <a:srgbClr val="000000"/>
                  </a:solidFill>
                  <a:latin typeface="Arial" panose="020B0604020202020204" pitchFamily="34" charset="0"/>
                </a:rPr>
                <a:t> about autism most </a:t>
              </a:r>
              <a:r>
                <a:rPr lang="en-US" sz="45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negatively.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45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45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endParaRPr lang="en-US" sz="45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marL="571500" indent="-571500" rtl="0" fontAlgn="base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45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Across time, most fields did </a:t>
              </a:r>
              <a:r>
                <a:rPr lang="en-US" sz="45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not</a:t>
              </a:r>
              <a:r>
                <a:rPr lang="en-US" sz="45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show a significant change. </a:t>
              </a:r>
              <a:endParaRPr lang="en-US" sz="45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marL="571500" indent="-571500" rtl="0" fontAlgn="base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45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However, developmental psychology, neuroscience, and special education </a:t>
              </a:r>
              <a:r>
                <a:rPr lang="en-US" sz="45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all</a:t>
              </a:r>
              <a:r>
                <a:rPr lang="en-US" sz="45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showed a </a:t>
              </a:r>
              <a:r>
                <a:rPr lang="en-US" sz="45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significant improvement </a:t>
              </a:r>
              <a:r>
                <a:rPr lang="en-US" sz="45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 sentiment.</a:t>
              </a:r>
            </a:p>
            <a:p>
              <a:pPr rtl="0" fontAlgn="base">
                <a:spcBef>
                  <a:spcPts val="0"/>
                </a:spcBef>
                <a:spcAft>
                  <a:spcPts val="0"/>
                </a:spcAft>
              </a:pPr>
              <a:endParaRPr lang="en-US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  <a:p>
              <a:pPr rtl="0" fontAlgn="base">
                <a:spcBef>
                  <a:spcPts val="0"/>
                </a:spcBef>
                <a:spcAft>
                  <a:spcPts val="0"/>
                </a:spcAft>
              </a:pPr>
              <a:endParaRPr lang="en-US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  <a:p>
              <a:pPr marL="571500" indent="-571500" rtl="0" fontAlgn="base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4500" dirty="0">
                  <a:solidFill>
                    <a:srgbClr val="000000"/>
                  </a:solidFill>
                  <a:latin typeface="Arial" panose="020B0604020202020204" pitchFamily="34" charset="0"/>
                </a:rPr>
                <a:t>Overall, across all fields:</a:t>
              </a:r>
            </a:p>
            <a:p>
              <a:pPr marL="1314450" lvl="1" indent="-57150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45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Sentiment regarding </a:t>
              </a:r>
              <a:r>
                <a:rPr lang="en-US" sz="45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transgender</a:t>
              </a:r>
              <a:r>
                <a:rPr lang="en-US" sz="45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people </a:t>
              </a:r>
              <a:r>
                <a:rPr lang="en-US" sz="45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stayed the same. </a:t>
              </a:r>
            </a:p>
            <a:p>
              <a:pPr marL="1314450" lvl="1" indent="-57150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45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Sentiment regarding </a:t>
              </a:r>
              <a:r>
                <a:rPr lang="en-US" sz="45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autistic</a:t>
              </a:r>
              <a:r>
                <a:rPr lang="en-US" sz="45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people </a:t>
              </a:r>
              <a:r>
                <a:rPr lang="en-US" sz="45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improved.</a:t>
              </a:r>
            </a:p>
            <a:p>
              <a:pPr lvl="1" indent="0">
                <a:spcBef>
                  <a:spcPts val="0"/>
                </a:spcBef>
                <a:spcAft>
                  <a:spcPts val="0"/>
                </a:spcAft>
              </a:pPr>
              <a:endParaRPr lang="en-US" sz="45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marL="1314450" lvl="1" indent="-57150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4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5368" name="Group 15367">
              <a:extLst>
                <a:ext uri="{FF2B5EF4-FFF2-40B4-BE49-F238E27FC236}">
                  <a16:creationId xmlns:a16="http://schemas.microsoft.com/office/drawing/2014/main" id="{A82C6689-6EAF-1CC3-7931-B08C483DC980}"/>
                </a:ext>
              </a:extLst>
            </p:cNvPr>
            <p:cNvGrpSpPr/>
            <p:nvPr/>
          </p:nvGrpSpPr>
          <p:grpSpPr>
            <a:xfrm>
              <a:off x="29508436" y="5287029"/>
              <a:ext cx="13976363" cy="23153474"/>
              <a:chOff x="29508436" y="5287029"/>
              <a:chExt cx="13976363" cy="23153474"/>
            </a:xfrm>
          </p:grpSpPr>
          <p:pic>
            <p:nvPicPr>
              <p:cNvPr id="15360" name="Picture 15359">
                <a:extLst>
                  <a:ext uri="{FF2B5EF4-FFF2-40B4-BE49-F238E27FC236}">
                    <a16:creationId xmlns:a16="http://schemas.microsoft.com/office/drawing/2014/main" id="{421D2517-5116-3B6F-C19D-99ABAA1EA2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5548" t="6686" r="7813"/>
              <a:stretch/>
            </p:blipFill>
            <p:spPr>
              <a:xfrm>
                <a:off x="29508438" y="5287029"/>
                <a:ext cx="13976361" cy="7526528"/>
              </a:xfrm>
              <a:prstGeom prst="rect">
                <a:avLst/>
              </a:prstGeom>
            </p:spPr>
          </p:pic>
          <p:pic>
            <p:nvPicPr>
              <p:cNvPr id="15362" name="Picture 15361">
                <a:extLst>
                  <a:ext uri="{FF2B5EF4-FFF2-40B4-BE49-F238E27FC236}">
                    <a16:creationId xmlns:a16="http://schemas.microsoft.com/office/drawing/2014/main" id="{32977F1F-25D4-04FA-492B-7D91B59166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7709" t="6687" r="8333" b="4166"/>
              <a:stretch/>
            </p:blipFill>
            <p:spPr>
              <a:xfrm>
                <a:off x="29508436" y="13090940"/>
                <a:ext cx="13976362" cy="7420073"/>
              </a:xfrm>
              <a:prstGeom prst="rect">
                <a:avLst/>
              </a:prstGeom>
            </p:spPr>
          </p:pic>
          <p:pic>
            <p:nvPicPr>
              <p:cNvPr id="15366" name="Picture 15365">
                <a:extLst>
                  <a:ext uri="{FF2B5EF4-FFF2-40B4-BE49-F238E27FC236}">
                    <a16:creationId xmlns:a16="http://schemas.microsoft.com/office/drawing/2014/main" id="{D3A196D5-1B1B-35D4-7DBE-40DC352362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6798" t="7496" r="8749"/>
              <a:stretch/>
            </p:blipFill>
            <p:spPr>
              <a:xfrm>
                <a:off x="29508436" y="20786163"/>
                <a:ext cx="13976362" cy="765434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25355</TotalTime>
  <Words>442</Words>
  <Application>Microsoft Office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Times</vt:lpstr>
      <vt:lpstr>Times New Roman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SONY CUSTOMER</dc:creator>
  <cp:lastModifiedBy>Alexander Maksiaev</cp:lastModifiedBy>
  <cp:revision>648</cp:revision>
  <cp:lastPrinted>2014-04-21T00:42:26Z</cp:lastPrinted>
  <dcterms:created xsi:type="dcterms:W3CDTF">2009-03-17T13:32:31Z</dcterms:created>
  <dcterms:modified xsi:type="dcterms:W3CDTF">2024-04-07T20:26:49Z</dcterms:modified>
</cp:coreProperties>
</file>