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>
        <p:scale>
          <a:sx n="15" d="100"/>
          <a:sy n="15" d="100"/>
        </p:scale>
        <p:origin x="1420" y="200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  <a:endParaRPr lang="en-US" altLang="ja-JP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367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43556" y="5559183"/>
            <a:ext cx="20567666" cy="13583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current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future societal sentiments through education.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 </a:t>
            </a:r>
            <a:r>
              <a:rPr lang="en-US" sz="2800" dirty="0">
                <a:latin typeface="Arial" charset="0"/>
              </a:rPr>
              <a:t>(Wankhade et al., 2022). 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Several sentiment analysis methods exist: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SentiWordNet </a:t>
            </a:r>
            <a:r>
              <a:rPr lang="en-US" sz="2800" dirty="0">
                <a:latin typeface="Arial" charset="0"/>
              </a:rPr>
              <a:t>(Baccianella et al., 2010)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VADER and other VADER-like dictionaries</a:t>
            </a:r>
            <a:r>
              <a:rPr lang="en-US" sz="2800" dirty="0">
                <a:latin typeface="Arial" charset="0"/>
              </a:rPr>
              <a:t> (Hutto &amp; Gilbert, 2014)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ChatGPT </a:t>
            </a:r>
            <a:r>
              <a:rPr lang="en-US" sz="2800" dirty="0">
                <a:latin typeface="Arial" charset="0"/>
              </a:rPr>
              <a:t>(OpenAI, 2024)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5089050" y="2899231"/>
            <a:ext cx="13560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Alexander Maksiaev &amp; Dr. Vikram Jaswal</a:t>
            </a:r>
          </a:p>
        </p:txBody>
      </p:sp>
      <p:sp>
        <p:nvSpPr>
          <p:cNvPr id="11" name="Text Box 176">
            <a:extLst>
              <a:ext uri="{FF2B5EF4-FFF2-40B4-BE49-F238E27FC236}">
                <a16:creationId xmlns:a16="http://schemas.microsoft.com/office/drawing/2014/main" id="{58E136A7-7CB0-5A90-DFD7-981FC976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78" y="5524714"/>
            <a:ext cx="6649195" cy="2398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Results</a:t>
            </a: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Special education 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textbooks wrote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positively.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Abnormal psychology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textbooks wrote</a:t>
            </a: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 about autism most </a:t>
            </a:r>
            <a:r>
              <a:rPr lang="en-US" sz="4500" b="1" dirty="0">
                <a:solidFill>
                  <a:srgbClr val="000000"/>
                </a:solidFill>
                <a:latin typeface="Arial" panose="020B0604020202020204" pitchFamily="34" charset="0"/>
              </a:rPr>
              <a:t>negatively.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time, most fields did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 a significant change. 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developmental psychology, neuroscience, and special education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showed a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improvement 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sentiment. 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Overall, across all fields: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transgender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stayed the same. </a:t>
            </a:r>
          </a:p>
          <a:p>
            <a:pPr marL="131445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Sentiment regarding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autistic</a:t>
            </a:r>
            <a:r>
              <a:rPr lang="en-US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people </a:t>
            </a:r>
            <a:r>
              <a: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improved.</a:t>
            </a: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78" y="29991276"/>
            <a:ext cx="22181151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dirty="0">
                <a:solidFill>
                  <a:srgbClr val="000000"/>
                </a:solidFill>
                <a:latin typeface="Arial" charset="0"/>
              </a:rPr>
              <a:t>Textbooks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8" y="19642653"/>
            <a:ext cx="20567665" cy="128496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296 textbooks from 8 different subfields from 1988 – 2018 were excerpted for “autism” and “transgender” search terms.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+4 (most positive).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A523-950B-F846-0752-1C7F7786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0" y="1725820"/>
            <a:ext cx="6331016" cy="20967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A8DB93-3AE6-CDF2-BE10-054FD99F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35781"/>
              </p:ext>
            </p:extLst>
          </p:nvPr>
        </p:nvGraphicFramePr>
        <p:xfrm>
          <a:off x="1803257" y="9185313"/>
          <a:ext cx="17564686" cy="379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2343">
                  <a:extLst>
                    <a:ext uri="{9D8B030D-6E8A-4147-A177-3AD203B41FA5}">
                      <a16:colId xmlns:a16="http://schemas.microsoft.com/office/drawing/2014/main" val="2162402530"/>
                    </a:ext>
                  </a:extLst>
                </a:gridCol>
                <a:gridCol w="8782343">
                  <a:extLst>
                    <a:ext uri="{9D8B030D-6E8A-4147-A177-3AD203B41FA5}">
                      <a16:colId xmlns:a16="http://schemas.microsoft.com/office/drawing/2014/main" val="3866069409"/>
                    </a:ext>
                  </a:extLst>
                </a:gridCol>
              </a:tblGrid>
              <a:tr h="1142240"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Positive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285"/>
                  </a:ext>
                </a:extLst>
              </a:tr>
              <a:tr h="24901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“Neurodiversity is the concept that autism, as well as other disabilities, are normal variations of functioning of the human mind, not pathological conditions or deficits”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(Friend, 2018).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“[Autism] is a developmental disorder that involves a wide range of problematic behaviors including deficits in language, and perceptual and motor development; defective reality testing; and an inability to function in social situations”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(Hooley, 2006). </a:t>
                      </a:r>
                    </a:p>
                    <a:p>
                      <a:endParaRPr lang="en-US" sz="28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00463"/>
                  </a:ext>
                </a:extLst>
              </a:tr>
            </a:tbl>
          </a:graphicData>
        </a:graphic>
      </p:graphicFrame>
      <p:sp>
        <p:nvSpPr>
          <p:cNvPr id="10" name="Text Box 176">
            <a:extLst>
              <a:ext uri="{FF2B5EF4-FFF2-40B4-BE49-F238E27FC236}">
                <a16:creationId xmlns:a16="http://schemas.microsoft.com/office/drawing/2014/main" id="{EDE01E63-BA3A-C451-9C5C-248A35B3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" y="24361373"/>
            <a:ext cx="4696262" cy="58785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  <a:endParaRPr 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76">
            <a:extLst>
              <a:ext uri="{FF2B5EF4-FFF2-40B4-BE49-F238E27FC236}">
                <a16:creationId xmlns:a16="http://schemas.microsoft.com/office/drawing/2014/main" id="{DF3156D5-642C-859F-AE7B-6E9A08B1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" y="22932637"/>
            <a:ext cx="20147564" cy="1477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analysis method used matters. VADER-like dictionary results differ significantly from SentiWordNet and ChatGPT.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3A269B-614D-D197-5E24-858EB022FB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41" t="4748" r="7977" b="1323"/>
          <a:stretch/>
        </p:blipFill>
        <p:spPr>
          <a:xfrm>
            <a:off x="28150285" y="13462409"/>
            <a:ext cx="15192243" cy="82224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6CEBF2-A292-9FD3-E4BE-38CE3ACD5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76" t="6540" r="8124" b="4037"/>
          <a:stretch/>
        </p:blipFill>
        <p:spPr>
          <a:xfrm>
            <a:off x="28150286" y="21684833"/>
            <a:ext cx="15181801" cy="78218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8DF97A-5349-B8A1-0A5D-4F2955F1D1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09" t="4747" r="8096" b="1323"/>
          <a:stretch/>
        </p:blipFill>
        <p:spPr>
          <a:xfrm>
            <a:off x="28150286" y="5544321"/>
            <a:ext cx="15192242" cy="79180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C91853-38C2-8B3F-E74C-E065A22234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33" t="5999" r="8333" b="2539"/>
          <a:stretch/>
        </p:blipFill>
        <p:spPr>
          <a:xfrm>
            <a:off x="5223243" y="24409965"/>
            <a:ext cx="15314995" cy="8019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26010</TotalTime>
  <Words>370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646</cp:revision>
  <cp:lastPrinted>2014-04-21T00:42:26Z</cp:lastPrinted>
  <dcterms:created xsi:type="dcterms:W3CDTF">2009-03-17T13:32:31Z</dcterms:created>
  <dcterms:modified xsi:type="dcterms:W3CDTF">2024-04-09T12:55:01Z</dcterms:modified>
</cp:coreProperties>
</file>