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64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of Work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427315"/>
            <a:ext cx="10233800" cy="3749647"/>
          </a:xfrm>
        </p:spPr>
        <p:txBody>
          <a:bodyPr/>
          <a:lstStyle/>
          <a:p>
            <a:r>
              <a:rPr lang="en-US" dirty="0" smtClean="0"/>
              <a:t>Maintain the list of business objects</a:t>
            </a:r>
          </a:p>
          <a:p>
            <a:r>
              <a:rPr lang="en-US" dirty="0"/>
              <a:t>Send all in-memory updates as one transaction to </a:t>
            </a:r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5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of Work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929241"/>
              </p:ext>
            </p:extLst>
          </p:nvPr>
        </p:nvGraphicFramePr>
        <p:xfrm>
          <a:off x="4954085" y="2315276"/>
          <a:ext cx="3505200" cy="357529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60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In memory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25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Code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Name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Inserted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1001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John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8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Inserted</a:t>
                      </a:r>
                    </a:p>
                    <a:p>
                      <a:pPr algn="ctr"/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1002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Steve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Deleted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1003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Ryan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Updated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1004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Kate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20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Deleted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1005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MT" panose="020B0502020104020203" pitchFamily="34" charset="0"/>
                        </a:rPr>
                        <a:t>Mary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195645" y="3458276"/>
            <a:ext cx="1600200" cy="9906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Business transaction </a:t>
            </a:r>
            <a:r>
              <a:rPr lang="en-US" sz="14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(http request</a:t>
            </a:r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)</a:t>
            </a: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  <a:latin typeface="Gill Sans MT" panose="020B0502020104020203" pitchFamily="34" charset="0"/>
            </a:endParaRPr>
          </a:p>
        </p:txBody>
      </p:sp>
      <p:cxnSp>
        <p:nvCxnSpPr>
          <p:cNvPr id="6" name="Elbow Connector 5"/>
          <p:cNvCxnSpPr/>
          <p:nvPr/>
        </p:nvCxnSpPr>
        <p:spPr>
          <a:xfrm>
            <a:off x="3795845" y="4220276"/>
            <a:ext cx="1158240" cy="8382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flipV="1">
            <a:off x="3795845" y="2848676"/>
            <a:ext cx="1158240" cy="8382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3795845" y="3153476"/>
            <a:ext cx="1158240" cy="685800"/>
          </a:xfrm>
          <a:prstGeom prst="bentConnector3">
            <a:avLst>
              <a:gd name="adj1" fmla="val 596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3795845" y="4144076"/>
            <a:ext cx="1158240" cy="685800"/>
          </a:xfrm>
          <a:prstGeom prst="bentConnector3">
            <a:avLst>
              <a:gd name="adj1" fmla="val 636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3"/>
          </p:cNvCxnSpPr>
          <p:nvPr/>
        </p:nvCxnSpPr>
        <p:spPr>
          <a:xfrm flipV="1">
            <a:off x="3795845" y="3532657"/>
            <a:ext cx="1158240" cy="420919"/>
          </a:xfrm>
          <a:prstGeom prst="bentConnector3">
            <a:avLst>
              <a:gd name="adj1" fmla="val 725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3795845" y="4086926"/>
            <a:ext cx="1158240" cy="209550"/>
          </a:xfrm>
          <a:prstGeom prst="bentConnector3">
            <a:avLst>
              <a:gd name="adj1" fmla="val 7497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7684" y="2681616"/>
            <a:ext cx="1079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Update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6252" y="2221008"/>
            <a:ext cx="107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Delete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37385" y="5538077"/>
            <a:ext cx="107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ill Sans MT" panose="020B0502020104020203" pitchFamily="34" charset="0"/>
              </a:rPr>
              <a:t>Delete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7386" y="4755865"/>
            <a:ext cx="1079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Delete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37387" y="2958355"/>
            <a:ext cx="107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ill Sans MT" panose="020B0502020104020203" pitchFamily="34" charset="0"/>
              </a:rPr>
              <a:t>Delete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52300" y="5146971"/>
            <a:ext cx="1079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ill Sans MT" panose="020B0502020104020203" pitchFamily="34" charset="0"/>
              </a:rPr>
              <a:t>Update</a:t>
            </a:r>
            <a:endParaRPr lang="en-US" sz="1400" dirty="0">
              <a:latin typeface="Gill Sans MT" panose="020B05020201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6685" y="5193906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Insert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16533" y="2384053"/>
            <a:ext cx="107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Update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94222" y="5649767"/>
            <a:ext cx="107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Update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Gill Sans MT" panose="020B0502020104020203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459285" y="3990766"/>
            <a:ext cx="9144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611685" y="3576616"/>
            <a:ext cx="6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One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11685" y="4003344"/>
            <a:ext cx="6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go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4" name="Content Placeholder 43"/>
          <p:cNvSpPr txBox="1">
            <a:spLocks/>
          </p:cNvSpPr>
          <p:nvPr/>
        </p:nvSpPr>
        <p:spPr>
          <a:xfrm>
            <a:off x="9373685" y="3705408"/>
            <a:ext cx="1162877" cy="570715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solidFill>
                  <a:schemeClr val="tx2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Database</a:t>
            </a: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73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Transient faults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DefaultExecutionStrategy</a:t>
            </a:r>
            <a:endParaRPr lang="en-US" dirty="0" smtClean="0"/>
          </a:p>
          <a:p>
            <a:r>
              <a:rPr lang="en-US" dirty="0" err="1" smtClean="0">
                <a:latin typeface="Gill Sans MT" panose="020B0502020104020203" pitchFamily="34" charset="0"/>
              </a:rPr>
              <a:t>DefaultSqlExecutionStrategy</a:t>
            </a:r>
            <a:endParaRPr lang="en-US" dirty="0" smtClean="0">
              <a:latin typeface="Gill Sans MT" panose="020B0502020104020203" pitchFamily="34" charset="0"/>
            </a:endParaRPr>
          </a:p>
          <a:p>
            <a:r>
              <a:rPr lang="en-US" dirty="0" err="1" smtClean="0">
                <a:latin typeface="Gill Sans MT" panose="020B0502020104020203" pitchFamily="34" charset="0"/>
              </a:rPr>
              <a:t>DbExecutionStrategy</a:t>
            </a:r>
            <a:endParaRPr lang="en-US" dirty="0" smtClean="0">
              <a:latin typeface="Gill Sans MT" panose="020B0502020104020203" pitchFamily="34" charset="0"/>
            </a:endParaRPr>
          </a:p>
          <a:p>
            <a:r>
              <a:rPr lang="en-US" dirty="0" err="1">
                <a:latin typeface="Gill Sans MT" panose="020B0502020104020203" pitchFamily="34" charset="0"/>
              </a:rPr>
              <a:t>SqlAzureExecutionStrategy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84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Interception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NonQueryExecuted</a:t>
            </a:r>
            <a:endParaRPr lang="en-US" dirty="0" smtClean="0"/>
          </a:p>
          <a:p>
            <a:r>
              <a:rPr lang="en-US" dirty="0" err="1" smtClean="0"/>
              <a:t>NonQueryExecuting</a:t>
            </a:r>
            <a:endParaRPr lang="en-US" dirty="0" smtClean="0"/>
          </a:p>
          <a:p>
            <a:r>
              <a:rPr lang="en-US" dirty="0" err="1" smtClean="0"/>
              <a:t>ReaderExecuted</a:t>
            </a:r>
            <a:endParaRPr lang="en-US" dirty="0" smtClean="0"/>
          </a:p>
          <a:p>
            <a:r>
              <a:rPr lang="en-US" dirty="0" err="1" smtClean="0"/>
              <a:t>ReaderExecuting</a:t>
            </a:r>
            <a:endParaRPr lang="en-US" dirty="0" smtClean="0"/>
          </a:p>
          <a:p>
            <a:r>
              <a:rPr lang="en-US" dirty="0" err="1" smtClean="0"/>
              <a:t>ScalarExecuted</a:t>
            </a:r>
            <a:endParaRPr lang="en-US" dirty="0" smtClean="0"/>
          </a:p>
          <a:p>
            <a:r>
              <a:rPr lang="en-US" dirty="0" err="1"/>
              <a:t>ScalarExecuting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20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558550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System.Data.Entity.DbContextTransaction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dbTran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context.Database.BeginTransaction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try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Student std1 = new Student() {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StudentName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newstudent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context.Students.Add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(std1);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context.Database.ExecuteSqlCommand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@"UPDATE Student SET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StudentName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'Edited Student Name'" 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" WHERE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=1"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context.Students.Remove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(std1);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//saves all above operations within one transaction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context.SaveChanges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//commit transaction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dbTran.Commit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catch (Exception ex)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//Rollback transaction if exception occurs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dbTran.Rollback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3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518755"/>
            <a:ext cx="10233800" cy="3658207"/>
          </a:xfrm>
        </p:spPr>
        <p:txBody>
          <a:bodyPr/>
          <a:lstStyle/>
          <a:p>
            <a:r>
              <a:rPr lang="en-US" dirty="0" smtClean="0"/>
              <a:t>Client Wins Scenario</a:t>
            </a:r>
          </a:p>
          <a:p>
            <a:r>
              <a:rPr lang="en-US" dirty="0" smtClean="0"/>
              <a:t>Store </a:t>
            </a:r>
            <a:r>
              <a:rPr lang="en-US" dirty="0"/>
              <a:t>Wins </a:t>
            </a:r>
            <a:r>
              <a:rPr lang="en-US" dirty="0" smtClean="0"/>
              <a:t>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48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552007"/>
            <a:ext cx="10233800" cy="3624956"/>
          </a:xfrm>
        </p:spPr>
        <p:txBody>
          <a:bodyPr/>
          <a:lstStyle/>
          <a:p>
            <a:r>
              <a:rPr lang="en-US" dirty="0"/>
              <a:t>Pessimistic Concurrency</a:t>
            </a:r>
          </a:p>
          <a:p>
            <a:r>
              <a:rPr lang="en-US" dirty="0"/>
              <a:t>Optimistic </a:t>
            </a:r>
            <a:r>
              <a:rPr lang="en-US" dirty="0" smtClean="0"/>
              <a:t>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07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</a:t>
            </a:r>
          </a:p>
          <a:p>
            <a:r>
              <a:rPr lang="en-US" dirty="0" smtClean="0"/>
              <a:t>Unchanged</a:t>
            </a:r>
          </a:p>
          <a:p>
            <a:r>
              <a:rPr lang="en-US" dirty="0" smtClean="0"/>
              <a:t>Modified</a:t>
            </a:r>
          </a:p>
          <a:p>
            <a:r>
              <a:rPr lang="en-US" dirty="0" smtClean="0"/>
              <a:t>Deleted</a:t>
            </a:r>
          </a:p>
          <a:p>
            <a:r>
              <a:rPr lang="en-US" dirty="0" smtClean="0"/>
              <a:t>Detached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5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100" y="3338512"/>
            <a:ext cx="10515600" cy="1325563"/>
          </a:xfrm>
        </p:spPr>
        <p:txBody>
          <a:bodyPr/>
          <a:lstStyle/>
          <a:p>
            <a:r>
              <a:rPr lang="en-US" dirty="0" smtClean="0"/>
              <a:t>Time for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09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100" y="3338512"/>
            <a:ext cx="10515600" cy="1325563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4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Entity Framework (EF) is an object-relational mapper that enables .NET developers to work with relational data using domain-specific objects. It eliminates the need for most of the data-access code that developers usually need to write.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0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Code-Based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Enable-Migrations</a:t>
            </a:r>
          </a:p>
          <a:p>
            <a:r>
              <a:rPr lang="en-US" dirty="0" smtClean="0"/>
              <a:t>Add-Migration</a:t>
            </a:r>
          </a:p>
          <a:p>
            <a:r>
              <a:rPr lang="en-US" dirty="0" smtClean="0"/>
              <a:t>Update-Database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5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Add-Migration Command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Add-Migration [-Name] &lt;String&gt; [-Force] [-</a:t>
            </a:r>
            <a:r>
              <a:rPr lang="en-US" sz="1800" dirty="0" err="1"/>
              <a:t>ProjectName</a:t>
            </a:r>
            <a:r>
              <a:rPr lang="en-US" sz="1800" dirty="0"/>
              <a:t> &lt;String&gt;] [-</a:t>
            </a:r>
            <a:r>
              <a:rPr lang="en-US" sz="1800" dirty="0" err="1"/>
              <a:t>StartUpProjectName</a:t>
            </a:r>
            <a:r>
              <a:rPr lang="en-US" sz="1800" dirty="0"/>
              <a:t> &lt;String&gt;] </a:t>
            </a:r>
          </a:p>
          <a:p>
            <a:pPr marL="0" indent="0">
              <a:buNone/>
            </a:pPr>
            <a:r>
              <a:rPr lang="en-US" sz="1800" dirty="0"/>
              <a:t>  [-</a:t>
            </a:r>
            <a:r>
              <a:rPr lang="en-US" sz="1800" dirty="0" err="1"/>
              <a:t>ConfigurationTypeName</a:t>
            </a:r>
            <a:r>
              <a:rPr lang="en-US" sz="1800" dirty="0"/>
              <a:t> &lt;String&gt;] [-</a:t>
            </a:r>
            <a:r>
              <a:rPr lang="en-US" sz="1800" dirty="0" err="1"/>
              <a:t>ConnectionStringName</a:t>
            </a:r>
            <a:r>
              <a:rPr lang="en-US" sz="1800" dirty="0"/>
              <a:t> &lt;String&gt;] [-</a:t>
            </a:r>
            <a:r>
              <a:rPr lang="en-US" sz="1800" dirty="0" err="1"/>
              <a:t>IgnoreChanges</a:t>
            </a:r>
            <a:r>
              <a:rPr lang="en-US" sz="1800" dirty="0"/>
              <a:t>] </a:t>
            </a:r>
          </a:p>
          <a:p>
            <a:pPr marL="0" indent="0">
              <a:buNone/>
            </a:pPr>
            <a:r>
              <a:rPr lang="en-US" sz="1800" dirty="0"/>
              <a:t>  [-</a:t>
            </a:r>
            <a:r>
              <a:rPr lang="en-US" sz="1800" dirty="0" err="1"/>
              <a:t>AppDomainBaseDirectory</a:t>
            </a:r>
            <a:r>
              <a:rPr lang="en-US" sz="1800" dirty="0"/>
              <a:t> &lt;String&gt;] [&lt;</a:t>
            </a:r>
            <a:r>
              <a:rPr lang="en-US" sz="1800" dirty="0" err="1"/>
              <a:t>CommonParameters</a:t>
            </a:r>
            <a:r>
              <a:rPr lang="en-US" sz="1800" dirty="0"/>
              <a:t>&gt;]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Add-Migration [-Name] &lt;String&gt; [-Force] [-</a:t>
            </a:r>
            <a:r>
              <a:rPr lang="en-US" sz="1800" dirty="0" err="1"/>
              <a:t>ProjectName</a:t>
            </a:r>
            <a:r>
              <a:rPr lang="en-US" sz="1800" dirty="0"/>
              <a:t> &lt;String&gt;] [-</a:t>
            </a:r>
            <a:r>
              <a:rPr lang="en-US" sz="1800" dirty="0" err="1"/>
              <a:t>StartUpProjectName</a:t>
            </a:r>
            <a:r>
              <a:rPr lang="en-US" sz="1800" dirty="0"/>
              <a:t> &lt;String&gt;] </a:t>
            </a:r>
          </a:p>
          <a:p>
            <a:pPr marL="0" indent="0">
              <a:buNone/>
            </a:pPr>
            <a:r>
              <a:rPr lang="en-US" sz="1800" dirty="0"/>
              <a:t>  [-</a:t>
            </a:r>
            <a:r>
              <a:rPr lang="en-US" sz="1800" dirty="0" err="1"/>
              <a:t>ConfigurationTypeName</a:t>
            </a:r>
            <a:r>
              <a:rPr lang="en-US" sz="1800" dirty="0"/>
              <a:t> &lt;String&gt;] -</a:t>
            </a:r>
            <a:r>
              <a:rPr lang="en-US" sz="1800" dirty="0" err="1"/>
              <a:t>ConnectionString</a:t>
            </a:r>
            <a:r>
              <a:rPr lang="en-US" sz="1800" dirty="0"/>
              <a:t> &lt;String&gt; -</a:t>
            </a:r>
            <a:r>
              <a:rPr lang="en-US" sz="1800" dirty="0" err="1"/>
              <a:t>ConnectionProviderName</a:t>
            </a:r>
            <a:r>
              <a:rPr lang="en-US" sz="1800" dirty="0"/>
              <a:t> &lt;String&gt; </a:t>
            </a:r>
          </a:p>
          <a:p>
            <a:pPr marL="0" indent="0">
              <a:buNone/>
            </a:pPr>
            <a:r>
              <a:rPr lang="en-US" sz="1800" dirty="0"/>
              <a:t>  [-</a:t>
            </a:r>
            <a:r>
              <a:rPr lang="en-US" sz="1800" dirty="0" err="1"/>
              <a:t>IgnoreChanges</a:t>
            </a:r>
            <a:r>
              <a:rPr lang="en-US" sz="1800" dirty="0"/>
              <a:t>] [-</a:t>
            </a:r>
            <a:r>
              <a:rPr lang="en-US" sz="1800" dirty="0" err="1"/>
              <a:t>AppDomainBaseDirectory</a:t>
            </a:r>
            <a:r>
              <a:rPr lang="en-US" sz="1800" dirty="0"/>
              <a:t> &lt;String&gt;] [&lt;</a:t>
            </a:r>
            <a:r>
              <a:rPr lang="en-US" sz="1800" dirty="0" err="1"/>
              <a:t>CommonParameters</a:t>
            </a:r>
            <a:r>
              <a:rPr lang="en-US" sz="1800" dirty="0"/>
              <a:t>&gt;]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9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Update-database </a:t>
            </a:r>
            <a:r>
              <a:rPr lang="en-US" dirty="0" smtClean="0"/>
              <a:t>Command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Update-Database [-</a:t>
            </a:r>
            <a:r>
              <a:rPr lang="en-US" sz="1800" dirty="0" err="1"/>
              <a:t>SourceMigration</a:t>
            </a:r>
            <a:r>
              <a:rPr lang="en-US" sz="1800" dirty="0"/>
              <a:t> &lt;String&gt;] [-</a:t>
            </a:r>
            <a:r>
              <a:rPr lang="en-US" sz="1800" dirty="0" err="1"/>
              <a:t>TargetMigration</a:t>
            </a:r>
            <a:r>
              <a:rPr lang="en-US" sz="1800" dirty="0"/>
              <a:t> &lt;String&gt;] [-Script] [-Force] </a:t>
            </a:r>
          </a:p>
          <a:p>
            <a:pPr marL="0" indent="0">
              <a:buNone/>
            </a:pPr>
            <a:r>
              <a:rPr lang="en-US" sz="1800" dirty="0"/>
              <a:t>  [-</a:t>
            </a:r>
            <a:r>
              <a:rPr lang="en-US" sz="1800" dirty="0" err="1"/>
              <a:t>ProjectName</a:t>
            </a:r>
            <a:r>
              <a:rPr lang="en-US" sz="1800" dirty="0"/>
              <a:t> &lt;String&gt;] [-</a:t>
            </a:r>
            <a:r>
              <a:rPr lang="en-US" sz="1800" dirty="0" err="1"/>
              <a:t>StartUpProjectName</a:t>
            </a:r>
            <a:r>
              <a:rPr lang="en-US" sz="1800" dirty="0"/>
              <a:t> &lt;String&gt;] [-</a:t>
            </a:r>
            <a:r>
              <a:rPr lang="en-US" sz="1800" dirty="0" err="1"/>
              <a:t>ConfigurationTypeName</a:t>
            </a:r>
            <a:r>
              <a:rPr lang="en-US" sz="1800" dirty="0"/>
              <a:t> &lt;String&gt;] </a:t>
            </a:r>
          </a:p>
          <a:p>
            <a:pPr marL="0" indent="0">
              <a:buNone/>
            </a:pPr>
            <a:r>
              <a:rPr lang="en-US" sz="1800" dirty="0"/>
              <a:t>  [-</a:t>
            </a:r>
            <a:r>
              <a:rPr lang="en-US" sz="1800" dirty="0" err="1"/>
              <a:t>ConnectionStringName</a:t>
            </a:r>
            <a:r>
              <a:rPr lang="en-US" sz="1800" dirty="0"/>
              <a:t> &lt;String&gt;] [-</a:t>
            </a:r>
            <a:r>
              <a:rPr lang="en-US" sz="1800" dirty="0" err="1"/>
              <a:t>AppDomainBaseDirectory</a:t>
            </a:r>
            <a:r>
              <a:rPr lang="en-US" sz="1800" dirty="0"/>
              <a:t> &lt;String&gt;] [&lt;</a:t>
            </a:r>
            <a:r>
              <a:rPr lang="en-US" sz="1800" dirty="0" err="1"/>
              <a:t>CommonParameters</a:t>
            </a:r>
            <a:r>
              <a:rPr lang="en-US" sz="1800" dirty="0"/>
              <a:t>&gt;]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Update-Database [-</a:t>
            </a:r>
            <a:r>
              <a:rPr lang="en-US" sz="1800" dirty="0" err="1"/>
              <a:t>SourceMigration</a:t>
            </a:r>
            <a:r>
              <a:rPr lang="en-US" sz="1800" dirty="0"/>
              <a:t> &lt;String&gt;] [-</a:t>
            </a:r>
            <a:r>
              <a:rPr lang="en-US" sz="1800" dirty="0" err="1"/>
              <a:t>TargetMigration</a:t>
            </a:r>
            <a:r>
              <a:rPr lang="en-US" sz="1800" dirty="0"/>
              <a:t> &lt;String&gt;] [-Script] [-Force] </a:t>
            </a:r>
          </a:p>
          <a:p>
            <a:pPr marL="0" indent="0">
              <a:buNone/>
            </a:pPr>
            <a:r>
              <a:rPr lang="en-US" sz="1800" dirty="0"/>
              <a:t>  [-</a:t>
            </a:r>
            <a:r>
              <a:rPr lang="en-US" sz="1800" dirty="0" err="1"/>
              <a:t>ProjectName</a:t>
            </a:r>
            <a:r>
              <a:rPr lang="en-US" sz="1800" dirty="0"/>
              <a:t> &lt;String&gt;] [-</a:t>
            </a:r>
            <a:r>
              <a:rPr lang="en-US" sz="1800" dirty="0" err="1"/>
              <a:t>StartUpProjectName</a:t>
            </a:r>
            <a:r>
              <a:rPr lang="en-US" sz="1800" dirty="0"/>
              <a:t> &lt;String&gt;] [-</a:t>
            </a:r>
            <a:r>
              <a:rPr lang="en-US" sz="1800" dirty="0" err="1"/>
              <a:t>ConfigurationTypeName</a:t>
            </a:r>
            <a:r>
              <a:rPr lang="en-US" sz="1800" dirty="0"/>
              <a:t> &lt;String&gt;] </a:t>
            </a:r>
          </a:p>
          <a:p>
            <a:pPr marL="0" indent="0">
              <a:buNone/>
            </a:pPr>
            <a:r>
              <a:rPr lang="en-US" sz="1800" dirty="0"/>
              <a:t>  -</a:t>
            </a:r>
            <a:r>
              <a:rPr lang="en-US" sz="1800" dirty="0" err="1"/>
              <a:t>ConnectionString</a:t>
            </a:r>
            <a:r>
              <a:rPr lang="en-US" sz="1800" dirty="0"/>
              <a:t> &lt;String&gt; -</a:t>
            </a:r>
            <a:r>
              <a:rPr lang="en-US" sz="1800" dirty="0" err="1"/>
              <a:t>ConnectionProviderName</a:t>
            </a:r>
            <a:r>
              <a:rPr lang="en-US" sz="1800" dirty="0"/>
              <a:t> &lt;String&gt; </a:t>
            </a:r>
          </a:p>
          <a:p>
            <a:pPr marL="0" indent="0">
              <a:buNone/>
            </a:pPr>
            <a:r>
              <a:rPr lang="en-US" sz="1800" dirty="0"/>
              <a:t>  [-</a:t>
            </a:r>
            <a:r>
              <a:rPr lang="en-US" sz="1800" dirty="0" err="1"/>
              <a:t>AppDomainBaseDirectory</a:t>
            </a:r>
            <a:r>
              <a:rPr lang="en-US" sz="1800" dirty="0"/>
              <a:t> &lt;String&gt;] [&lt;</a:t>
            </a:r>
            <a:r>
              <a:rPr lang="en-US" sz="1800" dirty="0" err="1"/>
              <a:t>CommonParameters</a:t>
            </a:r>
            <a:r>
              <a:rPr lang="en-US" sz="1800" dirty="0"/>
              <a:t>&gt;]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8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Initializers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CreateDatabaseIfNotExists</a:t>
            </a:r>
            <a:endParaRPr lang="en-US" dirty="0" smtClean="0"/>
          </a:p>
          <a:p>
            <a:r>
              <a:rPr lang="en-US" dirty="0" err="1" smtClean="0"/>
              <a:t>DropCreateDatabaseIfModelChanges</a:t>
            </a:r>
            <a:endParaRPr lang="en-US" dirty="0" smtClean="0"/>
          </a:p>
          <a:p>
            <a:r>
              <a:rPr lang="en-US" dirty="0" err="1"/>
              <a:t>DropCreateDatabaseAlways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3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Migrate.exe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Migrations assembly</a:t>
            </a:r>
          </a:p>
          <a:p>
            <a:r>
              <a:rPr lang="en-US" dirty="0" err="1" smtClean="0"/>
              <a:t>DbMigrationsConfiguration</a:t>
            </a:r>
            <a:r>
              <a:rPr lang="en-US" dirty="0" smtClean="0"/>
              <a:t> type</a:t>
            </a:r>
          </a:p>
          <a:p>
            <a:r>
              <a:rPr lang="en-US" dirty="0" err="1" smtClean="0"/>
              <a:t>DbContext</a:t>
            </a:r>
            <a:r>
              <a:rPr lang="en-US" dirty="0" smtClean="0"/>
              <a:t> assembly</a:t>
            </a:r>
          </a:p>
          <a:p>
            <a:r>
              <a:rPr lang="en-US" dirty="0"/>
              <a:t>/</a:t>
            </a:r>
            <a:r>
              <a:rPr lang="en-US" dirty="0" err="1"/>
              <a:t>startUpConfigurationFile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7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r>
              <a:rPr lang="en-US" dirty="0" smtClean="0"/>
              <a:t>Unit of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3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Repository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269375"/>
            <a:ext cx="10233800" cy="3907588"/>
          </a:xfrm>
        </p:spPr>
        <p:txBody>
          <a:bodyPr/>
          <a:lstStyle/>
          <a:p>
            <a:r>
              <a:rPr lang="en-US" dirty="0" smtClean="0"/>
              <a:t>Centrally managed data source</a:t>
            </a:r>
          </a:p>
          <a:p>
            <a:r>
              <a:rPr lang="en-US" dirty="0" smtClean="0"/>
              <a:t>Separating business logic from DAL</a:t>
            </a:r>
          </a:p>
          <a:p>
            <a:r>
              <a:rPr lang="en-US" dirty="0" smtClean="0"/>
              <a:t>Maximize the amount of tested code</a:t>
            </a:r>
          </a:p>
          <a:p>
            <a:r>
              <a:rPr lang="en-US" dirty="0" smtClean="0"/>
              <a:t>CRUD operations against domain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82895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1924</TotalTime>
  <Words>499</Words>
  <Application>Microsoft Office PowerPoint</Application>
  <PresentationFormat>Widescreen</PresentationFormat>
  <Paragraphs>128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Corbel</vt:lpstr>
      <vt:lpstr>Courier New</vt:lpstr>
      <vt:lpstr>Gill Sans MT</vt:lpstr>
      <vt:lpstr>Depth</vt:lpstr>
      <vt:lpstr>Entity Framework</vt:lpstr>
      <vt:lpstr>What is Entity Framework</vt:lpstr>
      <vt:lpstr>Code-Based Migrations</vt:lpstr>
      <vt:lpstr>Add-Migration Command Syntax</vt:lpstr>
      <vt:lpstr>Update-database Command Syntax</vt:lpstr>
      <vt:lpstr>Database Initializers</vt:lpstr>
      <vt:lpstr>Migrate.exe</vt:lpstr>
      <vt:lpstr>Design Patterns</vt:lpstr>
      <vt:lpstr>Why Repository Pattern</vt:lpstr>
      <vt:lpstr>Why Unit of Work Pattern</vt:lpstr>
      <vt:lpstr>Why Unit of Work Pattern</vt:lpstr>
      <vt:lpstr>Transient faults handling</vt:lpstr>
      <vt:lpstr>Command Interception</vt:lpstr>
      <vt:lpstr>Transactions</vt:lpstr>
      <vt:lpstr>Handling Concurrency</vt:lpstr>
      <vt:lpstr>Handling Concurrency</vt:lpstr>
      <vt:lpstr>Entity State</vt:lpstr>
      <vt:lpstr>Time for Demo</vt:lpstr>
      <vt:lpstr>Questions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</dc:title>
  <dc:creator>Maksim Soldatenko</dc:creator>
  <cp:lastModifiedBy>Maksim Soldatenko</cp:lastModifiedBy>
  <cp:revision>14</cp:revision>
  <dcterms:created xsi:type="dcterms:W3CDTF">2016-11-14T11:33:24Z</dcterms:created>
  <dcterms:modified xsi:type="dcterms:W3CDTF">2016-11-15T19:37:31Z</dcterms:modified>
</cp:coreProperties>
</file>