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81" r:id="rId3"/>
    <p:sldId id="282" r:id="rId4"/>
    <p:sldId id="283" r:id="rId5"/>
    <p:sldId id="262" r:id="rId6"/>
    <p:sldId id="263" r:id="rId7"/>
    <p:sldId id="264" r:id="rId8"/>
    <p:sldId id="272" r:id="rId9"/>
    <p:sldId id="265" r:id="rId10"/>
    <p:sldId id="266" r:id="rId11"/>
    <p:sldId id="271" r:id="rId12"/>
    <p:sldId id="273" r:id="rId13"/>
    <p:sldId id="274" r:id="rId14"/>
    <p:sldId id="275" r:id="rId15"/>
    <p:sldId id="267" r:id="rId16"/>
    <p:sldId id="268" r:id="rId17"/>
    <p:sldId id="276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7681B-586B-47D9-BC71-CF2B0C2A5713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91890-3ACA-4694-A720-4784C5BC98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6FB-946F-4B8E-A33C-BEB6618D5C65}" type="datetimeFigureOut">
              <a:rPr lang="ru-RU" smtClean="0"/>
              <a:pPr/>
              <a:t>24.07.2017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4B35-C03A-4C3C-914F-888668F08A1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 smtClean="0"/>
              <a:t>what it is. </a:t>
            </a:r>
          </a:p>
          <a:p>
            <a:r>
              <a:rPr lang="en-US" dirty="0" smtClean="0"/>
              <a:t>And show the direction.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Processes 1/5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we CANNOT protect the Process if we do not control environment. All mitigations are just Defense-in-Depth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Spoofing</a:t>
            </a:r>
          </a:p>
          <a:p>
            <a:r>
              <a:rPr lang="en-US" dirty="0" smtClean="0"/>
              <a:t>Authentication – SSL/TLS, certificates, SPN, shared secrets</a:t>
            </a:r>
          </a:p>
          <a:p>
            <a:pPr marL="0" indent="0">
              <a:buNone/>
            </a:pPr>
            <a:r>
              <a:rPr lang="en-US" dirty="0" smtClean="0"/>
              <a:t>Tampering</a:t>
            </a:r>
          </a:p>
          <a:p>
            <a:r>
              <a:rPr lang="en-US" dirty="0" smtClean="0"/>
              <a:t>Privacy for classes, Strong Naming, Code Signing, Code Access Security (CAS), Code Permissions</a:t>
            </a:r>
          </a:p>
          <a:p>
            <a:r>
              <a:rPr lang="en-US" dirty="0" smtClean="0"/>
              <a:t>Keeping Secrets in Memory – avoid keeping, clear memory, keep manipulation short, encrypt if possible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files – ACLs, </a:t>
            </a:r>
            <a:r>
              <a:rPr lang="en-US" dirty="0"/>
              <a:t>encryption (DPAPI</a:t>
            </a:r>
            <a:r>
              <a:rPr lang="en-US" dirty="0" smtClean="0"/>
              <a:t>), do not put sensitive info, do not trust them</a:t>
            </a:r>
          </a:p>
          <a:p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4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Processes 2/5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 Disclosure</a:t>
            </a:r>
          </a:p>
          <a:p>
            <a:r>
              <a:rPr lang="en-US" dirty="0" smtClean="0"/>
              <a:t>UI, Code, </a:t>
            </a:r>
            <a:r>
              <a:rPr lang="en-US" dirty="0" err="1" smtClean="0"/>
              <a:t>config</a:t>
            </a:r>
            <a:r>
              <a:rPr lang="en-US" dirty="0" smtClean="0"/>
              <a:t>, memory, dumps</a:t>
            </a:r>
          </a:p>
          <a:p>
            <a:r>
              <a:rPr lang="en-US" dirty="0" smtClean="0"/>
              <a:t>Proper exception handling and UI error messages</a:t>
            </a:r>
          </a:p>
          <a:p>
            <a:r>
              <a:rPr lang="en-US" dirty="0" smtClean="0"/>
              <a:t>Obfuscation, assembly encoding, </a:t>
            </a:r>
            <a:r>
              <a:rPr lang="en-US" dirty="0" err="1" smtClean="0"/>
              <a:t>config</a:t>
            </a:r>
            <a:r>
              <a:rPr lang="en-US" dirty="0" smtClean="0"/>
              <a:t> encryption (Data Protection API – DPAPI)</a:t>
            </a:r>
            <a:endParaRPr lang="ru-RU" dirty="0" smtClean="0"/>
          </a:p>
          <a:p>
            <a:r>
              <a:rPr lang="en-US" dirty="0" smtClean="0"/>
              <a:t>Do not store sensitive data</a:t>
            </a:r>
          </a:p>
          <a:p>
            <a:r>
              <a:rPr lang="en-US" dirty="0" smtClean="0"/>
              <a:t>If you do – encrypt it (symmetric/asymmetric), minimize amount of time when unencrypted, clear down memory, do not use strings (arrays of bytes instead). </a:t>
            </a:r>
          </a:p>
          <a:p>
            <a:r>
              <a:rPr lang="en-US" dirty="0" smtClean="0"/>
              <a:t>Think where to store encryption keys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7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Processes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Denial of Service (Client/Server, Permanent/Temporary, Amplifying or not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 – malicious input, corrupted environment</a:t>
            </a:r>
            <a:endParaRPr lang="ru-RU" dirty="0" smtClean="0"/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/>
              <a:t>not trust user input or resources/environment (</a:t>
            </a:r>
            <a:r>
              <a:rPr lang="en-US" dirty="0" err="1" smtClean="0"/>
              <a:t>configs</a:t>
            </a:r>
            <a:r>
              <a:rPr lang="en-US" dirty="0" smtClean="0"/>
              <a:t>, environment variables </a:t>
            </a:r>
            <a:r>
              <a:rPr lang="en-US" dirty="0" err="1" smtClean="0"/>
              <a:t>etc</a:t>
            </a:r>
            <a:r>
              <a:rPr lang="en-US" dirty="0" smtClean="0"/>
              <a:t>), isolate work with resources, expect/handle problems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25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Processes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Denial of Service (Client/Server, Permanent/Temporary, Amplifying or not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2"/>
            <a:r>
              <a:rPr lang="en-US" dirty="0" smtClean="0"/>
              <a:t>Quotas (number of connections, amount of memory, size of requests, timeouts </a:t>
            </a:r>
            <a:r>
              <a:rPr lang="en-US" dirty="0" err="1" smtClean="0"/>
              <a:t>etc</a:t>
            </a:r>
            <a:r>
              <a:rPr lang="en-US" dirty="0" smtClean="0"/>
              <a:t>), Health Monitoring (performance counters)</a:t>
            </a:r>
          </a:p>
          <a:p>
            <a:pPr lvl="1"/>
            <a:r>
              <a:rPr lang="en-US" dirty="0" smtClean="0"/>
              <a:t>Application </a:t>
            </a:r>
          </a:p>
          <a:p>
            <a:pPr lvl="2"/>
            <a:r>
              <a:rPr lang="en-US" dirty="0" smtClean="0"/>
              <a:t>Use parsers carefully (</a:t>
            </a:r>
            <a:r>
              <a:rPr lang="en-US" dirty="0" err="1" smtClean="0"/>
              <a:t>Deserializers</a:t>
            </a:r>
            <a:r>
              <a:rPr lang="en-US" dirty="0" smtClean="0"/>
              <a:t>/</a:t>
            </a:r>
            <a:r>
              <a:rPr lang="en-US" dirty="0" err="1" smtClean="0"/>
              <a:t>RegExp</a:t>
            </a:r>
            <a:r>
              <a:rPr lang="en-US" dirty="0" smtClean="0"/>
              <a:t>), set quotas (number of nodes, max size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Fuzz Testing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9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Processes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Elevation of Privilege</a:t>
            </a:r>
          </a:p>
          <a:p>
            <a:r>
              <a:rPr lang="en-US" dirty="0" smtClean="0"/>
              <a:t>Bypass authentication/authorization</a:t>
            </a:r>
          </a:p>
          <a:p>
            <a:pPr lvl="1"/>
            <a:r>
              <a:rPr lang="en-US" dirty="0" smtClean="0"/>
              <a:t>Authorize on both client/server; Do not trust client authorization (security context can be tampered with)</a:t>
            </a:r>
          </a:p>
          <a:p>
            <a:pPr lvl="1"/>
            <a:r>
              <a:rPr lang="en-US" dirty="0" smtClean="0"/>
              <a:t>Use strong authentication protocols (Kerberos/NTLM, WS-Federation, </a:t>
            </a:r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Execute arbitrary code</a:t>
            </a:r>
          </a:p>
          <a:p>
            <a:pPr lvl="1"/>
            <a:r>
              <a:rPr lang="en-US" dirty="0" smtClean="0"/>
              <a:t>Execute under Least Privileges, code permissions</a:t>
            </a:r>
            <a:endParaRPr lang="ru-RU" dirty="0" smtClean="0"/>
          </a:p>
          <a:p>
            <a:pPr lvl="1"/>
            <a:r>
              <a:rPr lang="en-US" dirty="0" smtClean="0"/>
              <a:t>Protect against Injections (e.g. SQL Injection)</a:t>
            </a:r>
          </a:p>
          <a:p>
            <a:pPr lvl="1"/>
            <a:r>
              <a:rPr lang="en-US" dirty="0" smtClean="0"/>
              <a:t>ACLs on all resources (databases, files, certificates,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3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Data Flows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Tampering</a:t>
            </a:r>
          </a:p>
          <a:p>
            <a:pPr lvl="1"/>
            <a:r>
              <a:rPr lang="en-US" dirty="0" smtClean="0"/>
              <a:t>Changing messages – digital signing (SSL/TLS or Message based)</a:t>
            </a:r>
          </a:p>
          <a:p>
            <a:pPr lvl="1"/>
            <a:r>
              <a:rPr lang="en-US" dirty="0" smtClean="0"/>
              <a:t>Replay attacks</a:t>
            </a:r>
            <a:r>
              <a:rPr lang="ru-RU" dirty="0" smtClean="0"/>
              <a:t> – </a:t>
            </a:r>
            <a:r>
              <a:rPr lang="en-US" dirty="0" smtClean="0"/>
              <a:t>replay detection, WCF/WIF support, secure conversations</a:t>
            </a:r>
          </a:p>
          <a:p>
            <a:r>
              <a:rPr lang="en-US" dirty="0" smtClean="0"/>
              <a:t>Information Disclosure</a:t>
            </a:r>
          </a:p>
          <a:p>
            <a:pPr lvl="1"/>
            <a:r>
              <a:rPr lang="en-US" dirty="0" smtClean="0"/>
              <a:t>Sniffing – encryption (SSL/TLS or Message based)</a:t>
            </a:r>
          </a:p>
          <a:p>
            <a:r>
              <a:rPr lang="en-US" dirty="0" smtClean="0"/>
              <a:t>Denial of Service</a:t>
            </a:r>
          </a:p>
          <a:p>
            <a:pPr lvl="1"/>
            <a:r>
              <a:rPr lang="en-US" dirty="0" smtClean="0"/>
              <a:t>Correct handling of network outage scenarios</a:t>
            </a:r>
          </a:p>
          <a:p>
            <a:pPr lvl="1"/>
            <a:r>
              <a:rPr lang="en-US" dirty="0" smtClean="0"/>
              <a:t>Control of message sequence (secure conversations)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42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Data Stores (1/2)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Databases, File System, Registry etc.</a:t>
            </a:r>
          </a:p>
          <a:p>
            <a:r>
              <a:rPr lang="en-US" dirty="0" smtClean="0"/>
              <a:t>Physical access, Access via Application</a:t>
            </a:r>
          </a:p>
          <a:p>
            <a:r>
              <a:rPr lang="en-US" dirty="0" smtClean="0"/>
              <a:t>Tampering/Repudiation (for logs/audit)</a:t>
            </a:r>
          </a:p>
          <a:p>
            <a:pPr lvl="1"/>
            <a:r>
              <a:rPr lang="en-US" dirty="0" smtClean="0"/>
              <a:t>Access Authorization, do not use Administrative accounts, protect credentials</a:t>
            </a:r>
          </a:p>
          <a:p>
            <a:pPr lvl="1"/>
            <a:r>
              <a:rPr lang="en-US" dirty="0" smtClean="0"/>
              <a:t>ACLs, use least privileges for the job</a:t>
            </a:r>
          </a:p>
          <a:p>
            <a:pPr lvl="1"/>
            <a:r>
              <a:rPr lang="en-US" dirty="0"/>
              <a:t>Digital </a:t>
            </a:r>
            <a:r>
              <a:rPr lang="en-US" dirty="0" smtClean="0"/>
              <a:t>Signing – does not protect, just helps to detect Tampering</a:t>
            </a:r>
          </a:p>
          <a:p>
            <a:pPr lvl="1"/>
            <a:r>
              <a:rPr lang="en-US" dirty="0" smtClean="0"/>
              <a:t>Key Management (e.g. PKI)</a:t>
            </a:r>
          </a:p>
          <a:p>
            <a:pPr lvl="1"/>
            <a:r>
              <a:rPr lang="en-US" dirty="0" smtClean="0"/>
              <a:t>Protect against SQL Injection</a:t>
            </a:r>
          </a:p>
          <a:p>
            <a:pPr lvl="1"/>
            <a:r>
              <a:rPr lang="en-US" dirty="0" smtClean="0"/>
              <a:t>Architectural patterns – DMZ, </a:t>
            </a:r>
            <a:r>
              <a:rPr lang="en-US" dirty="0" err="1" smtClean="0"/>
              <a:t>GateKeeper</a:t>
            </a:r>
            <a:endParaRPr lang="en-US" dirty="0" smtClean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87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Data Stores (2/2)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Databases, File System, Registry etc.</a:t>
            </a:r>
          </a:p>
          <a:p>
            <a:r>
              <a:rPr lang="en-US" dirty="0"/>
              <a:t>Information </a:t>
            </a:r>
            <a:r>
              <a:rPr lang="en-US" dirty="0" smtClean="0"/>
              <a:t>Disclosure</a:t>
            </a:r>
          </a:p>
          <a:p>
            <a:pPr lvl="1"/>
            <a:r>
              <a:rPr lang="en-US" dirty="0" smtClean="0"/>
              <a:t>Authorization, ACLs, account protection</a:t>
            </a:r>
          </a:p>
          <a:p>
            <a:pPr lvl="1"/>
            <a:r>
              <a:rPr lang="en-US" dirty="0" smtClean="0"/>
              <a:t>Encryption of sensitive data (SQL Encryption, manual encryption)</a:t>
            </a:r>
            <a:endParaRPr lang="en-US" dirty="0"/>
          </a:p>
          <a:p>
            <a:r>
              <a:rPr lang="en-US" dirty="0"/>
              <a:t>Denial of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Monitor and profile long queries</a:t>
            </a:r>
          </a:p>
          <a:p>
            <a:pPr lvl="1"/>
            <a:r>
              <a:rPr lang="en-US" dirty="0" smtClean="0"/>
              <a:t>Handle connections (connection pool)</a:t>
            </a:r>
          </a:p>
          <a:p>
            <a:pPr lvl="1"/>
            <a:r>
              <a:rPr lang="en-US" dirty="0" smtClean="0"/>
              <a:t>Limit number of simultaneous connections</a:t>
            </a:r>
            <a:endParaRPr lang="ru-RU" dirty="0" smtClean="0"/>
          </a:p>
          <a:p>
            <a:pPr lvl="1"/>
            <a:r>
              <a:rPr lang="en-US" dirty="0" smtClean="0"/>
              <a:t>Use Paging, no unlimited </a:t>
            </a:r>
            <a:r>
              <a:rPr lang="en-US" dirty="0" err="1" smtClean="0"/>
              <a:t>resultsets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92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Cross-site scripting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6" y="1600200"/>
            <a:ext cx="7979987" cy="4525963"/>
          </a:xfrm>
        </p:spPr>
      </p:pic>
    </p:spTree>
    <p:extLst>
      <p:ext uri="{BB962C8B-B14F-4D97-AF65-F5344CB8AC3E}">
        <p14:creationId xmlns:p14="http://schemas.microsoft.com/office/powerpoint/2010/main" val="210942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SQL Injection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00200"/>
            <a:ext cx="4579222" cy="5033019"/>
          </a:xfrm>
        </p:spPr>
      </p:pic>
    </p:spTree>
    <p:extLst>
      <p:ext uri="{BB962C8B-B14F-4D97-AF65-F5344CB8AC3E}">
        <p14:creationId xmlns:p14="http://schemas.microsoft.com/office/powerpoint/2010/main" val="7911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ru-RU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STRIDE Threat Model</a:t>
            </a:r>
          </a:p>
          <a:p>
            <a:r>
              <a:rPr lang="en-US" dirty="0" smtClean="0"/>
              <a:t>Cross-site scripting</a:t>
            </a:r>
          </a:p>
          <a:p>
            <a:r>
              <a:rPr lang="en-US" dirty="0" smtClean="0"/>
              <a:t>Cross-site request forgery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99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Cross-site request forgery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2028260"/>
            <a:ext cx="7619048" cy="3669842"/>
          </a:xfrm>
        </p:spPr>
      </p:pic>
    </p:spTree>
    <p:extLst>
      <p:ext uri="{BB962C8B-B14F-4D97-AF65-F5344CB8AC3E}">
        <p14:creationId xmlns:p14="http://schemas.microsoft.com/office/powerpoint/2010/main" val="1691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Identification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Authentication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98301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37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Authentication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Authorization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39" y="2072705"/>
            <a:ext cx="6234921" cy="3580953"/>
          </a:xfrm>
        </p:spPr>
      </p:pic>
    </p:spTree>
    <p:extLst>
      <p:ext uri="{BB962C8B-B14F-4D97-AF65-F5344CB8AC3E}">
        <p14:creationId xmlns:p14="http://schemas.microsoft.com/office/powerpoint/2010/main" val="222818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Threat Types 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STRIDE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Spoofing – falsify identity</a:t>
            </a:r>
          </a:p>
          <a:p>
            <a:r>
              <a:rPr lang="en-US" dirty="0" smtClean="0"/>
              <a:t>Tampering – unauthorized changes</a:t>
            </a:r>
            <a:r>
              <a:rPr lang="ru-RU" dirty="0" smtClean="0"/>
              <a:t> </a:t>
            </a:r>
            <a:r>
              <a:rPr lang="en-US" dirty="0" smtClean="0"/>
              <a:t>of something</a:t>
            </a:r>
          </a:p>
          <a:p>
            <a:r>
              <a:rPr lang="en-US" dirty="0" smtClean="0"/>
              <a:t>Repudiation – deny responsibility</a:t>
            </a:r>
          </a:p>
          <a:p>
            <a:r>
              <a:rPr lang="en-US" dirty="0" smtClean="0"/>
              <a:t>Information Disclosure – stealing information</a:t>
            </a:r>
          </a:p>
          <a:p>
            <a:r>
              <a:rPr lang="en-US" dirty="0" smtClean="0"/>
              <a:t>Denial of Service – component does not respond as expected</a:t>
            </a:r>
          </a:p>
          <a:p>
            <a:r>
              <a:rPr lang="en-US" dirty="0" smtClean="0"/>
              <a:t>Elevation of Privilege – ability to raise user’s permissions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Threat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Ranking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53" y="1600200"/>
            <a:ext cx="8133893" cy="4525963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8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Possible Actions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Nothing</a:t>
            </a:r>
          </a:p>
          <a:p>
            <a:r>
              <a:rPr lang="en-US" dirty="0" smtClean="0"/>
              <a:t>Mitigate with Technology</a:t>
            </a:r>
          </a:p>
          <a:p>
            <a:r>
              <a:rPr lang="en-US" dirty="0" smtClean="0"/>
              <a:t>Remove functionality</a:t>
            </a:r>
          </a:p>
          <a:p>
            <a:r>
              <a:rPr lang="en-US" dirty="0" smtClean="0"/>
              <a:t>Warn a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 Techniques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4082"/>
            <a:ext cx="8229600" cy="3258198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1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Mitigations – External Entity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Spoofing</a:t>
            </a:r>
          </a:p>
          <a:p>
            <a:r>
              <a:rPr lang="en-US" dirty="0" smtClean="0"/>
              <a:t>Authentication:</a:t>
            </a:r>
            <a:r>
              <a:rPr lang="ru-RU" dirty="0" smtClean="0"/>
              <a:t> </a:t>
            </a:r>
            <a:r>
              <a:rPr lang="en-US" dirty="0" smtClean="0"/>
              <a:t>Login/Password, NTLM/Kerberos, Certificates, Tags, Fingerprints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Repudiation</a:t>
            </a:r>
          </a:p>
          <a:p>
            <a:r>
              <a:rPr lang="en-US" dirty="0" smtClean="0"/>
              <a:t>Logs/Audit – security, business etc.</a:t>
            </a:r>
            <a:endParaRPr lang="en-US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779953" y="5087615"/>
            <a:ext cx="1211647" cy="1617985"/>
            <a:chOff x="3817553" y="4020815"/>
            <a:chExt cx="1211647" cy="161798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17553" y="4495800"/>
              <a:ext cx="630622" cy="630622"/>
            </a:xfrm>
            <a:prstGeom prst="rect">
              <a:avLst/>
            </a:prstGeom>
            <a:solidFill>
              <a:srgbClr val="205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038600" y="4069140"/>
              <a:ext cx="409086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Cordia New" pitchFamily="34" charset="-34"/>
                  <a:cs typeface="Cordia New" pitchFamily="34" charset="-34"/>
                </a:rPr>
                <a:t>t</a:t>
              </a:r>
              <a:endParaRPr lang="ru-RU" sz="9600" dirty="0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185699" y="4020815"/>
              <a:ext cx="843501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 smtClean="0">
                  <a:solidFill>
                    <a:srgbClr val="DF454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endParaRPr lang="ru-RU" sz="8800" dirty="0"/>
            </a:p>
          </p:txBody>
        </p:sp>
      </p:grpSp>
      <p:sp>
        <p:nvSpPr>
          <p:cNvPr id="18" name="Заголовок 1"/>
          <p:cNvSpPr txBox="1">
            <a:spLocks/>
          </p:cNvSpPr>
          <p:nvPr/>
        </p:nvSpPr>
        <p:spPr>
          <a:xfrm>
            <a:off x="564009" y="2406374"/>
            <a:ext cx="8136904" cy="200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79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683</Words>
  <Application>Microsoft Office PowerPoint</Application>
  <PresentationFormat>Экран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Security</vt:lpstr>
      <vt:lpstr>Agenda</vt:lpstr>
      <vt:lpstr>Identification vs Authentication</vt:lpstr>
      <vt:lpstr>Authentication vs Authorization</vt:lpstr>
      <vt:lpstr>Threat Types – STRIDE</vt:lpstr>
      <vt:lpstr>Threat Ranking</vt:lpstr>
      <vt:lpstr>Possible Actions</vt:lpstr>
      <vt:lpstr>Mitigation Techniques</vt:lpstr>
      <vt:lpstr>Mitigations – External Entity</vt:lpstr>
      <vt:lpstr>Mitigations – Processes 1/5</vt:lpstr>
      <vt:lpstr>Mitigations – Processes 2/5</vt:lpstr>
      <vt:lpstr>Mitigations – Processes 3/5</vt:lpstr>
      <vt:lpstr>Mitigations – Processes 4/5</vt:lpstr>
      <vt:lpstr>Mitigations – Processes 5/5</vt:lpstr>
      <vt:lpstr>Mitigations – Data Flows</vt:lpstr>
      <vt:lpstr>Mitigations – Data Stores (1/2)</vt:lpstr>
      <vt:lpstr>Mitigations – Data Stores (2/2)</vt:lpstr>
      <vt:lpstr>Cross-site scripting</vt:lpstr>
      <vt:lpstr>SQL Injection</vt:lpstr>
      <vt:lpstr>Cross-site request forgery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</dc:creator>
  <cp:lastModifiedBy>Soldier</cp:lastModifiedBy>
  <cp:revision>148</cp:revision>
  <dcterms:created xsi:type="dcterms:W3CDTF">2012-11-27T10:13:38Z</dcterms:created>
  <dcterms:modified xsi:type="dcterms:W3CDTF">2017-07-24T22:40:46Z</dcterms:modified>
</cp:coreProperties>
</file>