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065" autoAdjust="0"/>
  </p:normalViewPr>
  <p:slideViewPr>
    <p:cSldViewPr>
      <p:cViewPr varScale="1">
        <p:scale>
          <a:sx n="75" d="100"/>
          <a:sy n="75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6D9E-4803-45F4-B987-7D3341BF649F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1F75-7E51-4DC6-A935-152BAA48F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46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FF3D-192B-41FE-A4AC-4232846C228F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93AC3-E46D-4A16-BE60-CDBBB4CF4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61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journal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журнала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Джонсон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7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Оптимально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отбрасывать из кэша ту информацию, которая не понадобится в будущем дольше всего. Но предвидеть не можем.</a:t>
            </a:r>
          </a:p>
          <a:p>
            <a:endParaRPr lang="en-US" dirty="0" smtClean="0"/>
          </a:p>
          <a:p>
            <a:r>
              <a:rPr lang="en-US" dirty="0" smtClean="0"/>
              <a:t>LRU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первую очередь, вытесняется неиспользованный дольше всех. Этот алгоритм требует отслеживания того, что и когда использовалось.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сохранять метку возраста для всех записей. При обращении к строке кэша необходимо обновлять возраст всех остальных строк.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MRU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первую очередь вытесняется последний использованный элемент. Это эффективно для циклического сканирования данных.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считает количество запросов к конкретной записи, в отличие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–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одной.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9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originally developed by Brad Fitzpatrick for 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LiveJournal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2003.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4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162800" y="5729288"/>
            <a:ext cx="1873696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B0F0"/>
                </a:solidFill>
              </a:rPr>
              <a:t>&lt;EPAM&gt;</a:t>
            </a:r>
            <a:endParaRPr lang="en-US" sz="2800" b="1" i="1" dirty="0">
              <a:solidFill>
                <a:srgbClr val="00B0F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14600" y="5791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667000"/>
            <a:ext cx="5715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1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5562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5562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0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0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2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9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5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2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4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5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5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roup 79"/>
          <p:cNvGrpSpPr>
            <a:grpSpLocks/>
          </p:cNvGrpSpPr>
          <p:nvPr/>
        </p:nvGrpSpPr>
        <p:grpSpPr bwMode="auto">
          <a:xfrm>
            <a:off x="685800" y="685800"/>
            <a:ext cx="8458200" cy="260350"/>
            <a:chOff x="2448" y="384"/>
            <a:chExt cx="3312" cy="212"/>
          </a:xfrm>
        </p:grpSpPr>
        <p:sp>
          <p:nvSpPr>
            <p:cNvPr id="1101" name="Rectangle 77"/>
            <p:cNvSpPr>
              <a:spLocks noChangeArrowheads="1"/>
            </p:cNvSpPr>
            <p:nvPr userDrawn="1"/>
          </p:nvSpPr>
          <p:spPr bwMode="gray">
            <a:xfrm>
              <a:off x="2448" y="384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gray">
            <a:xfrm>
              <a:off x="2448" y="500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62000" y="6553200"/>
            <a:ext cx="1828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A12DBF-3B54-43D6-8478-CB30678BC5CA}" type="datetimeFigureOut">
              <a:rPr lang="ru-RU" smtClean="0"/>
              <a:t>11.07.2017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029200" y="6248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5814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457200"/>
            <a:ext cx="7543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grpSp>
        <p:nvGrpSpPr>
          <p:cNvPr id="1097" name="Group 73"/>
          <p:cNvGrpSpPr>
            <a:grpSpLocks/>
          </p:cNvGrpSpPr>
          <p:nvPr/>
        </p:nvGrpSpPr>
        <p:grpSpPr bwMode="auto">
          <a:xfrm>
            <a:off x="360363" y="457200"/>
            <a:ext cx="533400" cy="609600"/>
            <a:chOff x="4128" y="1920"/>
            <a:chExt cx="1010" cy="1104"/>
          </a:xfrm>
        </p:grpSpPr>
        <p:sp>
          <p:nvSpPr>
            <p:cNvPr id="1093" name="Freeform 69"/>
            <p:cNvSpPr>
              <a:spLocks/>
            </p:cNvSpPr>
            <p:nvPr userDrawn="1"/>
          </p:nvSpPr>
          <p:spPr bwMode="gray">
            <a:xfrm>
              <a:off x="412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gray">
            <a:xfrm rot="5400000">
              <a:off x="412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gray">
            <a:xfrm>
              <a:off x="460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gray">
            <a:xfrm rot="5400000">
              <a:off x="460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06" name="Text Box 82"/>
          <p:cNvSpPr txBox="1">
            <a:spLocks noChangeArrowheads="1"/>
          </p:cNvSpPr>
          <p:nvPr/>
        </p:nvSpPr>
        <p:spPr bwMode="white">
          <a:xfrm>
            <a:off x="7848600" y="6172200"/>
            <a:ext cx="1295400" cy="40011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&lt;EPAM&gt;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Caching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94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Cache-Aside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Read:</a:t>
            </a:r>
          </a:p>
          <a:p>
            <a:r>
              <a:rPr lang="en-US" sz="2000" dirty="0" smtClean="0"/>
              <a:t>1. Check the item in the cache</a:t>
            </a:r>
          </a:p>
          <a:p>
            <a:r>
              <a:rPr lang="en-US" sz="2000" dirty="0" smtClean="0"/>
              <a:t>2. If not, read the item from data store</a:t>
            </a:r>
          </a:p>
          <a:p>
            <a:r>
              <a:rPr lang="en-US" sz="2000" dirty="0" smtClean="0"/>
              <a:t>3. Store a copy into the cache</a:t>
            </a:r>
            <a:endParaRPr lang="ru-RU" sz="2000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Write:</a:t>
            </a:r>
          </a:p>
          <a:p>
            <a:r>
              <a:rPr lang="en-US" sz="2000" dirty="0" smtClean="0"/>
              <a:t>1.Write data to the data store</a:t>
            </a:r>
          </a:p>
          <a:p>
            <a:r>
              <a:rPr lang="en-US" sz="2000" dirty="0" smtClean="0"/>
              <a:t>2. Send the invalidate request to the cache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737162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Read-Through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 asks cache for an entry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If entry found – cache returns it. Cycle is done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If not– cache loads it from underlying data source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returns entry to application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stores entry to itself for future use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68760"/>
            <a:ext cx="3240360" cy="3679293"/>
          </a:xfrm>
        </p:spPr>
      </p:pic>
    </p:spTree>
    <p:extLst>
      <p:ext uri="{BB962C8B-B14F-4D97-AF65-F5344CB8AC3E}">
        <p14:creationId xmlns:p14="http://schemas.microsoft.com/office/powerpoint/2010/main" val="307809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Write-Through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 sends data insert/update request to cache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stores data in data source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inserts/updates entry in itself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sends successful response to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384376" cy="3842817"/>
          </a:xfrm>
        </p:spPr>
      </p:pic>
    </p:spTree>
    <p:extLst>
      <p:ext uri="{BB962C8B-B14F-4D97-AF65-F5344CB8AC3E}">
        <p14:creationId xmlns:p14="http://schemas.microsoft.com/office/powerpoint/2010/main" val="7954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ru-RU" dirty="0" smtClean="0"/>
              <a:t>-</a:t>
            </a:r>
            <a:r>
              <a:rPr lang="en-US" dirty="0" smtClean="0"/>
              <a:t>Behind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 sends data insert/update request to cache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inserts/updates entry in itself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releases new data to application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adds or replaces entry in write-behind queue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dequeues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 entry and saves data to store after configured write-behind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delay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Important about DELETION</a:t>
            </a:r>
          </a:p>
          <a:p>
            <a:r>
              <a:rPr lang="en-US" sz="1600" dirty="0"/>
              <a:t>cache entries are removed synchronously from the data source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1828800"/>
            <a:ext cx="2466975" cy="3657600"/>
          </a:xfrm>
        </p:spPr>
      </p:pic>
    </p:spTree>
    <p:extLst>
      <p:ext uri="{BB962C8B-B14F-4D97-AF65-F5344CB8AC3E}">
        <p14:creationId xmlns:p14="http://schemas.microsoft.com/office/powerpoint/2010/main" val="39989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Refresh-Ahead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Automatically and asynchronously reload (refresh) item cache before its expiration</a:t>
            </a:r>
          </a:p>
          <a:p>
            <a:r>
              <a:rPr lang="en-US" sz="2000" dirty="0" err="1"/>
              <a:t>Async</a:t>
            </a:r>
            <a:r>
              <a:rPr lang="en-US" sz="2000" dirty="0"/>
              <a:t> refresh is only triggered when an object that is sufficiently close to its expiration time</a:t>
            </a:r>
          </a:p>
          <a:p>
            <a:r>
              <a:rPr lang="en-US" sz="2000" dirty="0"/>
              <a:t>Refresh-ahead time is expressed as a percentage of the entry's expiration </a:t>
            </a:r>
            <a:r>
              <a:rPr lang="en-US" sz="2000" dirty="0" smtClean="0"/>
              <a:t>time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076700" cy="2862163"/>
          </a:xfrm>
        </p:spPr>
      </p:pic>
    </p:spTree>
    <p:extLst>
      <p:ext uri="{BB962C8B-B14F-4D97-AF65-F5344CB8AC3E}">
        <p14:creationId xmlns:p14="http://schemas.microsoft.com/office/powerpoint/2010/main" val="113883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Cache replacement </a:t>
            </a:r>
            <a:r>
              <a:rPr lang="en-US" b="0" dirty="0" smtClean="0"/>
              <a:t>policies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</a:t>
            </a:r>
          </a:p>
          <a:p>
            <a:r>
              <a:rPr lang="en-US" dirty="0" smtClean="0"/>
              <a:t>Last In First Out</a:t>
            </a:r>
          </a:p>
          <a:p>
            <a:r>
              <a:rPr lang="en-US" dirty="0" smtClean="0"/>
              <a:t>Least Recently Used (LRU)</a:t>
            </a:r>
          </a:p>
          <a:p>
            <a:r>
              <a:rPr lang="en-US" dirty="0" smtClean="0"/>
              <a:t>Most Recently Used (MRU)</a:t>
            </a:r>
          </a:p>
          <a:p>
            <a:r>
              <a:rPr lang="en-US" dirty="0" smtClean="0"/>
              <a:t>Least Frequently Used (LFU)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15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Metrics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Cache hit – entry in cache can be found with a matching </a:t>
            </a:r>
            <a:r>
              <a:rPr lang="en-US" sz="2000" dirty="0" smtClean="0"/>
              <a:t>tag</a:t>
            </a:r>
            <a:endParaRPr lang="ru-RU" sz="2000" dirty="0" smtClean="0"/>
          </a:p>
          <a:p>
            <a:r>
              <a:rPr lang="en-US" sz="2000" dirty="0"/>
              <a:t>Cache miss – cache doesn’t contain data with the desired </a:t>
            </a:r>
            <a:r>
              <a:rPr lang="en-US" sz="2000" dirty="0" smtClean="0"/>
              <a:t>tag</a:t>
            </a:r>
            <a:endParaRPr lang="ru-RU" sz="2000" dirty="0" smtClean="0"/>
          </a:p>
          <a:p>
            <a:r>
              <a:rPr lang="en-US" sz="2000" dirty="0"/>
              <a:t>Hit ratio – the percentage of requests that result is hit</a:t>
            </a: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18884" cy="262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8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335016" cy="4724400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In-memory caching system</a:t>
            </a:r>
          </a:p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Latest release 2017-7-4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76700" cy="4085157"/>
          </a:xfrm>
        </p:spPr>
      </p:pic>
    </p:spTree>
    <p:extLst>
      <p:ext uri="{BB962C8B-B14F-4D97-AF65-F5344CB8AC3E}">
        <p14:creationId xmlns:p14="http://schemas.microsoft.com/office/powerpoint/2010/main" val="172413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users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2820215" cy="175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7032"/>
            <a:ext cx="5380856" cy="113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11" y="1196752"/>
            <a:ext cx="40100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3768"/>
            <a:ext cx="4735511" cy="23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languages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ColdFusion</a:t>
            </a:r>
          </a:p>
          <a:p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Lisp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caching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In-memory</a:t>
            </a:r>
          </a:p>
          <a:p>
            <a:r>
              <a:rPr lang="en-US" dirty="0" smtClean="0"/>
              <a:t>Data structure store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Message broker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3756939" cy="3168352"/>
          </a:xfrm>
        </p:spPr>
      </p:pic>
    </p:spTree>
    <p:extLst>
      <p:ext uri="{BB962C8B-B14F-4D97-AF65-F5344CB8AC3E}">
        <p14:creationId xmlns:p14="http://schemas.microsoft.com/office/powerpoint/2010/main" val="351829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users</a:t>
            </a:r>
            <a:endParaRPr lang="ru-RU" dirty="0"/>
          </a:p>
        </p:txBody>
      </p:sp>
      <p:pic>
        <p:nvPicPr>
          <p:cNvPr id="7" name="Picture 4" descr="http://www.userlogos.org/files/logos/Diamond00744/twitter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80574"/>
            <a:ext cx="2663180" cy="199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764704"/>
            <a:ext cx="6157689" cy="228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logz.io/wp-content/uploads/2016/02/stack-overflow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974979" cy="14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0.iconfinder.com/data/icons/Pinterest/512/Pinteres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78186"/>
            <a:ext cx="48768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66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- </a:t>
            </a:r>
            <a:r>
              <a:rPr lang="en-US" dirty="0"/>
              <a:t>can be at max 512 Megabytes in length</a:t>
            </a:r>
          </a:p>
          <a:p>
            <a:r>
              <a:rPr lang="en-US" dirty="0" smtClean="0"/>
              <a:t>Lists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lists of strings, sorted by insertion order</a:t>
            </a:r>
          </a:p>
          <a:p>
            <a:r>
              <a:rPr lang="en-US" dirty="0" smtClean="0"/>
              <a:t>Sets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unordered collection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Strings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Hashes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maps between string fields and string values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Sorted sets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non repeating collections of Strings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sorted by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Score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languages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Haskell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(Node.js)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Objective-C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28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ElastiCache</a:t>
            </a:r>
            <a:r>
              <a:rPr lang="en-US" dirty="0"/>
              <a:t> is a web service that makes it easy to deploy, operate, and scale an in-memory data store or cache </a:t>
            </a:r>
            <a:r>
              <a:rPr lang="en-US" dirty="0" smtClean="0"/>
              <a:t>in the cloud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870396" cy="287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58206"/>
            <a:ext cx="2857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4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8840"/>
            <a:ext cx="4622459" cy="2022326"/>
          </a:xfrm>
        </p:spPr>
      </p:pic>
    </p:spTree>
    <p:extLst>
      <p:ext uri="{BB962C8B-B14F-4D97-AF65-F5344CB8AC3E}">
        <p14:creationId xmlns:p14="http://schemas.microsoft.com/office/powerpoint/2010/main" val="18857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Facts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1967 IBM Systems Journal</a:t>
            </a:r>
          </a:p>
          <a:p>
            <a:r>
              <a:rPr lang="en-US" dirty="0" smtClean="0"/>
              <a:t>High-speed buffer</a:t>
            </a:r>
          </a:p>
          <a:p>
            <a:r>
              <a:rPr lang="en-US" dirty="0" smtClean="0"/>
              <a:t>1968 IBM Award</a:t>
            </a:r>
          </a:p>
          <a:p>
            <a:r>
              <a:rPr lang="en-US" dirty="0" err="1" smtClean="0"/>
              <a:t>Fr</a:t>
            </a:r>
            <a:r>
              <a:rPr lang="en-US" dirty="0" smtClean="0"/>
              <a:t> </a:t>
            </a:r>
            <a:r>
              <a:rPr lang="en-US" dirty="0" err="1" smtClean="0"/>
              <a:t>Cacher</a:t>
            </a:r>
            <a:r>
              <a:rPr lang="en-US" dirty="0" smtClean="0"/>
              <a:t> – “hide”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08" y="908720"/>
            <a:ext cx="3888432" cy="278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Read from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3691472"/>
            <a:ext cx="38985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3960440" cy="4760269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282380" cy="4724400"/>
          </a:xfrm>
        </p:spPr>
        <p:txBody>
          <a:bodyPr/>
          <a:lstStyle/>
          <a:p>
            <a:r>
              <a:rPr lang="en-US" sz="2000" dirty="0" smtClean="0"/>
              <a:t>chrome://cache/</a:t>
            </a:r>
          </a:p>
          <a:p>
            <a:r>
              <a:rPr lang="en-US" sz="2000" dirty="0" smtClean="0"/>
              <a:t>C:\Users\&lt;UserName&gt;\AppData\Local\Google\Chrome\User Data\Default\Cache</a:t>
            </a:r>
          </a:p>
        </p:txBody>
      </p:sp>
    </p:spTree>
    <p:extLst>
      <p:ext uri="{BB962C8B-B14F-4D97-AF65-F5344CB8AC3E}">
        <p14:creationId xmlns:p14="http://schemas.microsoft.com/office/powerpoint/2010/main" val="4728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Cache-Aside</a:t>
            </a:r>
          </a:p>
          <a:p>
            <a:r>
              <a:rPr lang="en-US" dirty="0" smtClean="0"/>
              <a:t>Read-Through</a:t>
            </a:r>
          </a:p>
          <a:p>
            <a:r>
              <a:rPr lang="en-US" dirty="0" smtClean="0"/>
              <a:t>Write-Through</a:t>
            </a:r>
          </a:p>
          <a:p>
            <a:r>
              <a:rPr lang="en-US" dirty="0" smtClean="0"/>
              <a:t>Write Behind</a:t>
            </a:r>
          </a:p>
          <a:p>
            <a:r>
              <a:rPr lang="en-US" dirty="0" smtClean="0"/>
              <a:t>Refresh Ahead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6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412776"/>
            <a:ext cx="5209881" cy="4032448"/>
          </a:xfrm>
        </p:spPr>
      </p:pic>
    </p:spTree>
    <p:extLst>
      <p:ext uri="{BB962C8B-B14F-4D97-AF65-F5344CB8AC3E}">
        <p14:creationId xmlns:p14="http://schemas.microsoft.com/office/powerpoint/2010/main" val="9714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354327" cy="2829320"/>
          </a:xfrm>
        </p:spPr>
      </p:pic>
    </p:spTree>
    <p:extLst>
      <p:ext uri="{BB962C8B-B14F-4D97-AF65-F5344CB8AC3E}">
        <p14:creationId xmlns:p14="http://schemas.microsoft.com/office/powerpoint/2010/main" val="29523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4">
  <a:themeElements>
    <a:clrScheme name="Тема Office 1">
      <a:dk1>
        <a:srgbClr val="000000"/>
      </a:dk1>
      <a:lt1>
        <a:srgbClr val="FFFFFF"/>
      </a:lt1>
      <a:dk2>
        <a:srgbClr val="4B54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4B54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94</Template>
  <TotalTime>911</TotalTime>
  <Words>583</Words>
  <Application>Microsoft Office PowerPoint</Application>
  <PresentationFormat>Экран (4:3)</PresentationFormat>
  <Paragraphs>127</Paragraphs>
  <Slides>24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94</vt:lpstr>
      <vt:lpstr>Caching</vt:lpstr>
      <vt:lpstr>Agenda</vt:lpstr>
      <vt:lpstr>What is cache</vt:lpstr>
      <vt:lpstr>History And Facts</vt:lpstr>
      <vt:lpstr>Caching Example</vt:lpstr>
      <vt:lpstr>Caching Example</vt:lpstr>
      <vt:lpstr>Patterns</vt:lpstr>
      <vt:lpstr>Lazy Loading</vt:lpstr>
      <vt:lpstr>Lazy Loading</vt:lpstr>
      <vt:lpstr>Cache-Aside</vt:lpstr>
      <vt:lpstr>Read-Through</vt:lpstr>
      <vt:lpstr>Write-Through</vt:lpstr>
      <vt:lpstr>Write-Behind</vt:lpstr>
      <vt:lpstr>Refresh-Ahead</vt:lpstr>
      <vt:lpstr>Cache replacement policies</vt:lpstr>
      <vt:lpstr>Cache Metrics</vt:lpstr>
      <vt:lpstr>Memcached</vt:lpstr>
      <vt:lpstr>Memcached users</vt:lpstr>
      <vt:lpstr>Supported languages</vt:lpstr>
      <vt:lpstr>Redis</vt:lpstr>
      <vt:lpstr>Redis users</vt:lpstr>
      <vt:lpstr>Redis data types</vt:lpstr>
      <vt:lpstr>Supported languages</vt:lpstr>
      <vt:lpstr>Amazon ElastiCache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Soldier</dc:creator>
  <cp:lastModifiedBy>Soldier</cp:lastModifiedBy>
  <cp:revision>44</cp:revision>
  <dcterms:created xsi:type="dcterms:W3CDTF">2017-07-10T10:26:36Z</dcterms:created>
  <dcterms:modified xsi:type="dcterms:W3CDTF">2017-07-11T11:57:22Z</dcterms:modified>
</cp:coreProperties>
</file>