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065" autoAdjust="0"/>
  </p:normalViewPr>
  <p:slideViewPr>
    <p:cSldViewPr>
      <p:cViewPr varScale="1">
        <p:scale>
          <a:sx n="75" d="100"/>
          <a:sy n="75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26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96D9E-4803-45F4-B987-7D3341BF649F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41F75-7E51-4DC6-A935-152BAA48F0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146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3FF3D-192B-41FE-A4AC-4232846C228F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93AC3-E46D-4A16-BE60-CDBBB4CF4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61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vejournal.com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93AC3-E46D-4A16-BE60-CDBBB4CF49E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36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журнала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Лайл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Джонсон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93AC3-E46D-4A16-BE60-CDBBB4CF49E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874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Improves performance</a:t>
            </a:r>
          </a:p>
          <a:p>
            <a:r>
              <a:rPr lang="en-US" dirty="0" smtClean="0"/>
              <a:t>Reduce database load</a:t>
            </a:r>
          </a:p>
          <a:p>
            <a:r>
              <a:rPr lang="en-US" dirty="0" smtClean="0"/>
              <a:t>Linear scalability</a:t>
            </a:r>
          </a:p>
          <a:p>
            <a:r>
              <a:rPr lang="en-US" dirty="0" smtClean="0"/>
              <a:t>Isolation from </a:t>
            </a:r>
            <a:r>
              <a:rPr lang="en-US" smtClean="0"/>
              <a:t>database failures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93AC3-E46D-4A16-BE60-CDBBB4CF49E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1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Оптимально</a:t>
            </a:r>
            <a:r>
              <a:rPr lang="ru-RU" baseline="0" dirty="0" smtClean="0"/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отбрасывать из кэша ту информацию, которая не понадобится в будущем дольше всего. Но предвидеть не можем.</a:t>
            </a:r>
          </a:p>
          <a:p>
            <a:endParaRPr lang="en-US" dirty="0" smtClean="0"/>
          </a:p>
          <a:p>
            <a:r>
              <a:rPr lang="en-US" dirty="0" smtClean="0"/>
              <a:t>LRU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первую очередь, вытесняется неиспользованный дольше всех. Этот алгоритм требует отслеживания того, что и когда использовалось.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Нужно сохранять метку возраста для всех записей. При обращении к строке кэша необходимо обновлять возраст всех остальных строк.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MRU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первую очередь вытесняется последний использованный элемент. Это эффективно для циклического сканирования данных.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LFU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считает количество запросов к конкретной записи, в отличие от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 –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только одной.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93AC3-E46D-4A16-BE60-CDBBB4CF49E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091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originally developed by Brad Fitzpatrick for 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LiveJournal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2003.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93AC3-E46D-4A16-BE60-CDBBB4CF49E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64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91A12DBF-3B54-43D6-8478-CB30678BC5CA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0"/>
            </a:lvl1pPr>
          </a:lstStyle>
          <a:p>
            <a:endParaRPr 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r">
              <a:defRPr/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7162800" y="5729288"/>
            <a:ext cx="1873696" cy="52322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b="1" i="1" dirty="0" smtClean="0">
                <a:solidFill>
                  <a:srgbClr val="00B0F0"/>
                </a:solidFill>
              </a:rPr>
              <a:t>&lt;EPAM&gt;</a:t>
            </a:r>
            <a:endParaRPr lang="en-US" sz="2800" b="1" i="1" dirty="0">
              <a:solidFill>
                <a:srgbClr val="00B0F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514600" y="5791200"/>
            <a:ext cx="4724400" cy="381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itchFamily="2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 smtClean="0"/>
              <a:t>Образец подзаголовка</a:t>
            </a:r>
            <a:endParaRPr lang="en-US" noProof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667000"/>
            <a:ext cx="5715000" cy="914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noProof="0" smtClean="0"/>
              <a:t>Образец заголовка</a:t>
            </a:r>
            <a:endParaRPr 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A12DBF-3B54-43D6-8478-CB30678BC5CA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412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76450" cy="5562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81000" y="457200"/>
            <a:ext cx="6076950" cy="5562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A12DBF-3B54-43D6-8478-CB30678BC5CA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902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543800" cy="563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381000" y="1295400"/>
            <a:ext cx="8305800" cy="4724400"/>
          </a:xfrm>
        </p:spPr>
        <p:txBody>
          <a:bodyPr/>
          <a:lstStyle/>
          <a:p>
            <a:r>
              <a:rPr lang="ru-RU" smtClean="0"/>
              <a:t>Вставка диаграммы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62000" y="6553200"/>
            <a:ext cx="1828800" cy="228600"/>
          </a:xfrm>
        </p:spPr>
        <p:txBody>
          <a:bodyPr/>
          <a:lstStyle>
            <a:lvl1pPr>
              <a:defRPr/>
            </a:lvl1pPr>
          </a:lstStyle>
          <a:p>
            <a:fld id="{91A12DBF-3B54-43D6-8478-CB30678BC5CA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029200" y="6248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3581400" y="66294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737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543800" cy="563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81000" y="1295400"/>
            <a:ext cx="8305800" cy="4724400"/>
          </a:xfrm>
        </p:spPr>
        <p:txBody>
          <a:bodyPr/>
          <a:lstStyle/>
          <a:p>
            <a:r>
              <a:rPr lang="ru-RU" smtClean="0"/>
              <a:t>Вставка таблицы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62000" y="6553200"/>
            <a:ext cx="1828800" cy="228600"/>
          </a:xfrm>
        </p:spPr>
        <p:txBody>
          <a:bodyPr/>
          <a:lstStyle>
            <a:lvl1pPr>
              <a:defRPr/>
            </a:lvl1pPr>
          </a:lstStyle>
          <a:p>
            <a:fld id="{91A12DBF-3B54-43D6-8478-CB30678BC5CA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029200" y="6248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3581400" y="66294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49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A12DBF-3B54-43D6-8478-CB30678BC5CA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308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A12DBF-3B54-43D6-8478-CB30678BC5CA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827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A12DBF-3B54-43D6-8478-CB30678BC5CA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99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A12DBF-3B54-43D6-8478-CB30678BC5CA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551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A12DBF-3B54-43D6-8478-CB30678BC5CA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120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A12DBF-3B54-43D6-8478-CB30678BC5CA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542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A12DBF-3B54-43D6-8478-CB30678BC5CA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652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A12DBF-3B54-43D6-8478-CB30678BC5CA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952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Group 79"/>
          <p:cNvGrpSpPr>
            <a:grpSpLocks/>
          </p:cNvGrpSpPr>
          <p:nvPr/>
        </p:nvGrpSpPr>
        <p:grpSpPr bwMode="auto">
          <a:xfrm>
            <a:off x="685800" y="685800"/>
            <a:ext cx="8458200" cy="260350"/>
            <a:chOff x="2448" y="384"/>
            <a:chExt cx="3312" cy="212"/>
          </a:xfrm>
        </p:grpSpPr>
        <p:sp>
          <p:nvSpPr>
            <p:cNvPr id="1101" name="Rectangle 77"/>
            <p:cNvSpPr>
              <a:spLocks noChangeArrowheads="1"/>
            </p:cNvSpPr>
            <p:nvPr userDrawn="1"/>
          </p:nvSpPr>
          <p:spPr bwMode="gray">
            <a:xfrm>
              <a:off x="2448" y="384"/>
              <a:ext cx="3312" cy="96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tint val="0"/>
                    <a:invGamma/>
                    <a:alpha val="0"/>
                  </a:srgbClr>
                </a:gs>
                <a:gs pos="100000">
                  <a:srgbClr val="969696">
                    <a:alpha val="27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2" name="Rectangle 78"/>
            <p:cNvSpPr>
              <a:spLocks noChangeArrowheads="1"/>
            </p:cNvSpPr>
            <p:nvPr userDrawn="1"/>
          </p:nvSpPr>
          <p:spPr bwMode="gray">
            <a:xfrm>
              <a:off x="2448" y="500"/>
              <a:ext cx="3312" cy="96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tint val="0"/>
                    <a:invGamma/>
                    <a:alpha val="0"/>
                  </a:srgbClr>
                </a:gs>
                <a:gs pos="100000">
                  <a:srgbClr val="969696">
                    <a:alpha val="27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762000" y="6553200"/>
            <a:ext cx="1828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91A12DBF-3B54-43D6-8478-CB30678BC5CA}" type="datetimeFigureOut">
              <a:rPr lang="ru-RU" smtClean="0"/>
              <a:t>12.07.2017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029200" y="62484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581400" y="66294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1BEB544-E7CD-4DE5-943F-949CA90C90C0}" type="slidenum">
              <a:rPr lang="ru-RU" smtClean="0"/>
              <a:t>‹#›</a:t>
            </a:fld>
            <a:endParaRPr lang="ru-R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14400" y="457200"/>
            <a:ext cx="75438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grpSp>
        <p:nvGrpSpPr>
          <p:cNvPr id="1097" name="Group 73"/>
          <p:cNvGrpSpPr>
            <a:grpSpLocks/>
          </p:cNvGrpSpPr>
          <p:nvPr/>
        </p:nvGrpSpPr>
        <p:grpSpPr bwMode="auto">
          <a:xfrm>
            <a:off x="360363" y="457200"/>
            <a:ext cx="533400" cy="609600"/>
            <a:chOff x="4128" y="1920"/>
            <a:chExt cx="1010" cy="1104"/>
          </a:xfrm>
        </p:grpSpPr>
        <p:sp>
          <p:nvSpPr>
            <p:cNvPr id="1093" name="Freeform 69"/>
            <p:cNvSpPr>
              <a:spLocks/>
            </p:cNvSpPr>
            <p:nvPr userDrawn="1"/>
          </p:nvSpPr>
          <p:spPr bwMode="gray">
            <a:xfrm>
              <a:off x="4128" y="1920"/>
              <a:ext cx="528" cy="530"/>
            </a:xfrm>
            <a:custGeom>
              <a:avLst/>
              <a:gdLst>
                <a:gd name="T0" fmla="*/ 0 w 528"/>
                <a:gd name="T1" fmla="*/ 0 h 530"/>
                <a:gd name="T2" fmla="*/ 0 w 528"/>
                <a:gd name="T3" fmla="*/ 192 h 530"/>
                <a:gd name="T4" fmla="*/ 340 w 528"/>
                <a:gd name="T5" fmla="*/ 530 h 530"/>
                <a:gd name="T6" fmla="*/ 528 w 528"/>
                <a:gd name="T7" fmla="*/ 528 h 530"/>
                <a:gd name="T8" fmla="*/ 528 w 528"/>
                <a:gd name="T9" fmla="*/ 336 h 530"/>
                <a:gd name="T10" fmla="*/ 196 w 528"/>
                <a:gd name="T11" fmla="*/ 0 h 530"/>
                <a:gd name="T12" fmla="*/ 0 w 528"/>
                <a:gd name="T13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4" name="Freeform 70"/>
            <p:cNvSpPr>
              <a:spLocks/>
            </p:cNvSpPr>
            <p:nvPr userDrawn="1"/>
          </p:nvSpPr>
          <p:spPr bwMode="gray">
            <a:xfrm rot="5400000">
              <a:off x="4129" y="2495"/>
              <a:ext cx="528" cy="530"/>
            </a:xfrm>
            <a:custGeom>
              <a:avLst/>
              <a:gdLst>
                <a:gd name="T0" fmla="*/ 0 w 528"/>
                <a:gd name="T1" fmla="*/ 0 h 530"/>
                <a:gd name="T2" fmla="*/ 0 w 528"/>
                <a:gd name="T3" fmla="*/ 192 h 530"/>
                <a:gd name="T4" fmla="*/ 340 w 528"/>
                <a:gd name="T5" fmla="*/ 530 h 530"/>
                <a:gd name="T6" fmla="*/ 528 w 528"/>
                <a:gd name="T7" fmla="*/ 528 h 530"/>
                <a:gd name="T8" fmla="*/ 528 w 528"/>
                <a:gd name="T9" fmla="*/ 336 h 530"/>
                <a:gd name="T10" fmla="*/ 196 w 528"/>
                <a:gd name="T11" fmla="*/ 0 h 530"/>
                <a:gd name="T12" fmla="*/ 0 w 528"/>
                <a:gd name="T13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5" name="Freeform 71"/>
            <p:cNvSpPr>
              <a:spLocks/>
            </p:cNvSpPr>
            <p:nvPr userDrawn="1"/>
          </p:nvSpPr>
          <p:spPr bwMode="gray">
            <a:xfrm>
              <a:off x="4608" y="1920"/>
              <a:ext cx="528" cy="530"/>
            </a:xfrm>
            <a:custGeom>
              <a:avLst/>
              <a:gdLst>
                <a:gd name="T0" fmla="*/ 0 w 528"/>
                <a:gd name="T1" fmla="*/ 0 h 530"/>
                <a:gd name="T2" fmla="*/ 0 w 528"/>
                <a:gd name="T3" fmla="*/ 192 h 530"/>
                <a:gd name="T4" fmla="*/ 340 w 528"/>
                <a:gd name="T5" fmla="*/ 530 h 530"/>
                <a:gd name="T6" fmla="*/ 528 w 528"/>
                <a:gd name="T7" fmla="*/ 528 h 530"/>
                <a:gd name="T8" fmla="*/ 528 w 528"/>
                <a:gd name="T9" fmla="*/ 336 h 530"/>
                <a:gd name="T10" fmla="*/ 196 w 528"/>
                <a:gd name="T11" fmla="*/ 0 h 530"/>
                <a:gd name="T12" fmla="*/ 0 w 528"/>
                <a:gd name="T13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6" name="Freeform 72"/>
            <p:cNvSpPr>
              <a:spLocks/>
            </p:cNvSpPr>
            <p:nvPr userDrawn="1"/>
          </p:nvSpPr>
          <p:spPr bwMode="gray">
            <a:xfrm rot="5400000">
              <a:off x="4609" y="2495"/>
              <a:ext cx="528" cy="530"/>
            </a:xfrm>
            <a:custGeom>
              <a:avLst/>
              <a:gdLst>
                <a:gd name="T0" fmla="*/ 0 w 528"/>
                <a:gd name="T1" fmla="*/ 0 h 530"/>
                <a:gd name="T2" fmla="*/ 0 w 528"/>
                <a:gd name="T3" fmla="*/ 192 h 530"/>
                <a:gd name="T4" fmla="*/ 340 w 528"/>
                <a:gd name="T5" fmla="*/ 530 h 530"/>
                <a:gd name="T6" fmla="*/ 528 w 528"/>
                <a:gd name="T7" fmla="*/ 528 h 530"/>
                <a:gd name="T8" fmla="*/ 528 w 528"/>
                <a:gd name="T9" fmla="*/ 336 h 530"/>
                <a:gd name="T10" fmla="*/ 196 w 528"/>
                <a:gd name="T11" fmla="*/ 0 h 530"/>
                <a:gd name="T12" fmla="*/ 0 w 528"/>
                <a:gd name="T13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106" name="Text Box 82"/>
          <p:cNvSpPr txBox="1">
            <a:spLocks noChangeArrowheads="1"/>
          </p:cNvSpPr>
          <p:nvPr/>
        </p:nvSpPr>
        <p:spPr bwMode="white">
          <a:xfrm>
            <a:off x="7848600" y="6172200"/>
            <a:ext cx="1295400" cy="40011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solidFill>
                  <a:srgbClr val="00B0F0"/>
                </a:solidFill>
              </a:rPr>
              <a:t>&lt;EPAM&gt;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Caching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6949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Cache-Aside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Read:</a:t>
            </a:r>
          </a:p>
          <a:p>
            <a:r>
              <a:rPr lang="en-US" sz="2000" dirty="0" smtClean="0"/>
              <a:t>1. Check the item in the cache</a:t>
            </a:r>
          </a:p>
          <a:p>
            <a:r>
              <a:rPr lang="en-US" sz="2000" dirty="0" smtClean="0"/>
              <a:t>2. If not, read the item from data store</a:t>
            </a:r>
          </a:p>
          <a:p>
            <a:r>
              <a:rPr lang="en-US" sz="2000" dirty="0" smtClean="0"/>
              <a:t>3. Store a copy into the cache</a:t>
            </a:r>
            <a:endParaRPr lang="ru-RU" sz="2000" dirty="0"/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Write:</a:t>
            </a:r>
          </a:p>
          <a:p>
            <a:r>
              <a:rPr lang="en-US" sz="2000" dirty="0" smtClean="0"/>
              <a:t>1.Write data to the data store</a:t>
            </a:r>
          </a:p>
          <a:p>
            <a:r>
              <a:rPr lang="en-US" sz="2000" dirty="0" smtClean="0"/>
              <a:t>2. Send the invalidate request to the cache</a:t>
            </a:r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56992"/>
            <a:ext cx="737162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4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Read-Through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Application asks cache for an entry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If entry found – cache returns it. Cycle is done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If not– cache loads it from underlying data source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Cache returns entry to application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Cache stores entry to itself for future use</a:t>
            </a:r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268760"/>
            <a:ext cx="3240360" cy="3679293"/>
          </a:xfrm>
        </p:spPr>
      </p:pic>
    </p:spTree>
    <p:extLst>
      <p:ext uri="{BB962C8B-B14F-4D97-AF65-F5344CB8AC3E}">
        <p14:creationId xmlns:p14="http://schemas.microsoft.com/office/powerpoint/2010/main" val="307809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Write-Through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Application sends data insert/update request to cache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Cache stores data in data source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Cache inserts/updates entry in itself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Cache sends successful response to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application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Lato Black" panose="020F0A02020204030203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96752"/>
            <a:ext cx="3384376" cy="3842817"/>
          </a:xfrm>
        </p:spPr>
      </p:pic>
    </p:spTree>
    <p:extLst>
      <p:ext uri="{BB962C8B-B14F-4D97-AF65-F5344CB8AC3E}">
        <p14:creationId xmlns:p14="http://schemas.microsoft.com/office/powerpoint/2010/main" val="79542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</a:t>
            </a:r>
            <a:r>
              <a:rPr lang="ru-RU" dirty="0" smtClean="0"/>
              <a:t>-</a:t>
            </a:r>
            <a:r>
              <a:rPr lang="en-US" dirty="0" smtClean="0"/>
              <a:t>Behind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Application sends data insert/update request to cache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Cache inserts/updates entry in itself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Cache releases new data to application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Cache adds or replaces entry in write-behind queue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Cache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dequeues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 entry and saves data to store after configured write-behind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delay</a:t>
            </a:r>
          </a:p>
          <a:p>
            <a:pPr marL="0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Lato Black" panose="020F0A02020204030203" pitchFamily="34" charset="0"/>
            </a:endParaRPr>
          </a:p>
          <a:p>
            <a:pPr marL="0" indent="0" algn="ctr"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Important about DELETION</a:t>
            </a:r>
          </a:p>
          <a:p>
            <a:r>
              <a:rPr lang="en-US" sz="1600" dirty="0"/>
              <a:t>cache entries are removed synchronously from the data source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Lato Black" panose="020F0A02020204030203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Lato Black" panose="020F0A02020204030203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62" y="1828800"/>
            <a:ext cx="2466975" cy="3657600"/>
          </a:xfrm>
        </p:spPr>
      </p:pic>
    </p:spTree>
    <p:extLst>
      <p:ext uri="{BB962C8B-B14F-4D97-AF65-F5344CB8AC3E}">
        <p14:creationId xmlns:p14="http://schemas.microsoft.com/office/powerpoint/2010/main" val="399896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Refresh-Ahead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Automatically and asynchronously reload (refresh) item cache before its expiration</a:t>
            </a:r>
          </a:p>
          <a:p>
            <a:r>
              <a:rPr lang="en-US" sz="2000" dirty="0" err="1"/>
              <a:t>Async</a:t>
            </a:r>
            <a:r>
              <a:rPr lang="en-US" sz="2000" dirty="0"/>
              <a:t> refresh is only triggered when an object that is sufficiently close to its expiration time</a:t>
            </a:r>
          </a:p>
          <a:p>
            <a:r>
              <a:rPr lang="en-US" sz="2000" dirty="0"/>
              <a:t>Refresh-ahead time is expressed as a percentage of the entry's expiration </a:t>
            </a:r>
            <a:r>
              <a:rPr lang="en-US" sz="2000" dirty="0" smtClean="0"/>
              <a:t>time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Lato Black" panose="020F0A02020204030203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0808"/>
            <a:ext cx="4076700" cy="2862163"/>
          </a:xfrm>
        </p:spPr>
      </p:pic>
    </p:spTree>
    <p:extLst>
      <p:ext uri="{BB962C8B-B14F-4D97-AF65-F5344CB8AC3E}">
        <p14:creationId xmlns:p14="http://schemas.microsoft.com/office/powerpoint/2010/main" val="1138832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Cache replacement </a:t>
            </a:r>
            <a:r>
              <a:rPr lang="en-US" b="0" dirty="0" smtClean="0"/>
              <a:t>policies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In First Out</a:t>
            </a:r>
          </a:p>
          <a:p>
            <a:r>
              <a:rPr lang="en-US" dirty="0" smtClean="0"/>
              <a:t>Last In First Out</a:t>
            </a:r>
          </a:p>
          <a:p>
            <a:r>
              <a:rPr lang="en-US" dirty="0" smtClean="0"/>
              <a:t>Least Recently Used (LRU)</a:t>
            </a:r>
          </a:p>
          <a:p>
            <a:r>
              <a:rPr lang="en-US" dirty="0" smtClean="0"/>
              <a:t>Most Recently Used (MRU)</a:t>
            </a:r>
          </a:p>
          <a:p>
            <a:r>
              <a:rPr lang="en-US" dirty="0" smtClean="0"/>
              <a:t>Least Frequently Used (LFU)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15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Metrics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Cache hit – entry in cache can be found with a matching </a:t>
            </a:r>
            <a:r>
              <a:rPr lang="en-US" sz="2000" dirty="0" smtClean="0"/>
              <a:t>tag</a:t>
            </a:r>
            <a:endParaRPr lang="ru-RU" sz="2000" dirty="0" smtClean="0"/>
          </a:p>
          <a:p>
            <a:r>
              <a:rPr lang="en-US" sz="2000" dirty="0"/>
              <a:t>Cache miss – cache doesn’t contain data with the desired </a:t>
            </a:r>
            <a:r>
              <a:rPr lang="en-US" sz="2000" dirty="0" smtClean="0"/>
              <a:t>tag</a:t>
            </a:r>
            <a:endParaRPr lang="ru-RU" sz="2000" dirty="0" smtClean="0"/>
          </a:p>
          <a:p>
            <a:r>
              <a:rPr lang="en-US" sz="2000" dirty="0"/>
              <a:t>Hit ratio – the percentage of requests that result is hit</a:t>
            </a:r>
            <a:endParaRPr lang="ru-RU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8218884" cy="2629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28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335016" cy="4724400"/>
          </a:xfrm>
        </p:spPr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In-memory caching system</a:t>
            </a:r>
          </a:p>
          <a:p>
            <a:r>
              <a:rPr lang="en-US" dirty="0" smtClean="0"/>
              <a:t>Key-value store</a:t>
            </a:r>
          </a:p>
          <a:p>
            <a:r>
              <a:rPr lang="en-US" dirty="0" smtClean="0"/>
              <a:t>Latest release 2017-7-4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96752"/>
            <a:ext cx="4076700" cy="4085157"/>
          </a:xfrm>
        </p:spPr>
      </p:pic>
    </p:spTree>
    <p:extLst>
      <p:ext uri="{BB962C8B-B14F-4D97-AF65-F5344CB8AC3E}">
        <p14:creationId xmlns:p14="http://schemas.microsoft.com/office/powerpoint/2010/main" val="1724136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r>
              <a:rPr lang="en-US" dirty="0" smtClean="0"/>
              <a:t> users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3016"/>
            <a:ext cx="2820215" cy="175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717032"/>
            <a:ext cx="5380856" cy="113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711" y="1196752"/>
            <a:ext cx="401002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13768"/>
            <a:ext cx="4735511" cy="23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6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languages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endParaRPr lang="en-US" dirty="0" smtClean="0"/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ColdFusion</a:t>
            </a:r>
          </a:p>
          <a:p>
            <a:r>
              <a:rPr lang="en-US" dirty="0" err="1" smtClean="0"/>
              <a:t>Erlang</a:t>
            </a:r>
            <a:endParaRPr lang="en-US" dirty="0" smtClean="0"/>
          </a:p>
          <a:p>
            <a:r>
              <a:rPr lang="en-US" dirty="0" smtClean="0"/>
              <a:t>Java</a:t>
            </a:r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Lisp</a:t>
            </a:r>
          </a:p>
          <a:p>
            <a:r>
              <a:rPr lang="en-US" dirty="0" smtClean="0"/>
              <a:t>Perl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Ruby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5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caching</a:t>
            </a:r>
          </a:p>
          <a:p>
            <a:r>
              <a:rPr lang="en-US" dirty="0" smtClean="0"/>
              <a:t>Design patterns</a:t>
            </a:r>
          </a:p>
          <a:p>
            <a:r>
              <a:rPr lang="en-US" dirty="0" err="1" smtClean="0"/>
              <a:t>Memcached</a:t>
            </a:r>
            <a:endParaRPr lang="en-US" dirty="0" smtClean="0"/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smtClean="0"/>
              <a:t>Amazon </a:t>
            </a:r>
            <a:r>
              <a:rPr lang="en-US" dirty="0" err="1" smtClean="0"/>
              <a:t>ElastiCache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2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In-memory</a:t>
            </a:r>
          </a:p>
          <a:p>
            <a:r>
              <a:rPr lang="en-US" dirty="0" smtClean="0"/>
              <a:t>Data structure store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Cache</a:t>
            </a:r>
          </a:p>
          <a:p>
            <a:r>
              <a:rPr lang="en-US" dirty="0" smtClean="0"/>
              <a:t>Message broker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268760"/>
            <a:ext cx="3756939" cy="3168352"/>
          </a:xfrm>
        </p:spPr>
      </p:pic>
    </p:spTree>
    <p:extLst>
      <p:ext uri="{BB962C8B-B14F-4D97-AF65-F5344CB8AC3E}">
        <p14:creationId xmlns:p14="http://schemas.microsoft.com/office/powerpoint/2010/main" val="3518296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users</a:t>
            </a:r>
            <a:endParaRPr lang="ru-RU" dirty="0"/>
          </a:p>
        </p:txBody>
      </p:sp>
      <p:pic>
        <p:nvPicPr>
          <p:cNvPr id="7" name="Picture 4" descr="http://www.userlogos.org/files/logos/Diamond00744/twitter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180574"/>
            <a:ext cx="2663180" cy="199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www.aha.io/assets/integration_logos/github-bb449e0ffbacbcb7f9c703db85b1cf0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764704"/>
            <a:ext cx="6157689" cy="228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http://logz.io/wp-content/uploads/2016/02/stack-overflow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4974979" cy="148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cdn0.iconfinder.com/data/icons/Pinterest/512/Pinterest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78186"/>
            <a:ext cx="48768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566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data types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- </a:t>
            </a:r>
            <a:r>
              <a:rPr lang="en-US" dirty="0"/>
              <a:t>can be at max 512 Megabytes in length</a:t>
            </a:r>
          </a:p>
          <a:p>
            <a:r>
              <a:rPr lang="en-US" dirty="0" smtClean="0"/>
              <a:t>Lists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lists of strings, sorted by insertion order</a:t>
            </a:r>
          </a:p>
          <a:p>
            <a:r>
              <a:rPr lang="en-US" dirty="0" smtClean="0"/>
              <a:t>Sets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unordered collection of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Strings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Hashes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maps between string fields and string values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Sorted sets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non repeating collections of Strings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sorted by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ato Black" panose="020F0A02020204030203" pitchFamily="34" charset="0"/>
              </a:rPr>
              <a:t>Score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270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languages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C++</a:t>
            </a:r>
          </a:p>
          <a:p>
            <a:r>
              <a:rPr lang="en-US" dirty="0" err="1" smtClean="0"/>
              <a:t>Erlang</a:t>
            </a:r>
            <a:endParaRPr lang="en-US" dirty="0" smtClean="0"/>
          </a:p>
          <a:p>
            <a:r>
              <a:rPr lang="en-US" dirty="0" smtClean="0"/>
              <a:t>Haskell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(Node.js)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Ruby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Objective-C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288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 err="1" smtClean="0"/>
              <a:t>ElastiCache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ElastiCache</a:t>
            </a:r>
            <a:r>
              <a:rPr lang="en-US" dirty="0"/>
              <a:t> is a web service that makes it easy to deploy, operate, and scale an in-memory data store or cache </a:t>
            </a:r>
            <a:r>
              <a:rPr lang="en-US" dirty="0" smtClean="0"/>
              <a:t>in the cloud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2870396" cy="2876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158206"/>
            <a:ext cx="28575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445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96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cache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988840"/>
            <a:ext cx="4622459" cy="2022326"/>
          </a:xfrm>
        </p:spPr>
      </p:pic>
    </p:spTree>
    <p:extLst>
      <p:ext uri="{BB962C8B-B14F-4D97-AF65-F5344CB8AC3E}">
        <p14:creationId xmlns:p14="http://schemas.microsoft.com/office/powerpoint/2010/main" val="188576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And Facts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1967 IBM Systems Journal</a:t>
            </a:r>
          </a:p>
          <a:p>
            <a:r>
              <a:rPr lang="en-US" dirty="0" smtClean="0"/>
              <a:t>High-speed buffer</a:t>
            </a:r>
          </a:p>
          <a:p>
            <a:r>
              <a:rPr lang="en-US" dirty="0" smtClean="0"/>
              <a:t>1968 IBM Award</a:t>
            </a:r>
          </a:p>
          <a:p>
            <a:r>
              <a:rPr lang="en-US" dirty="0" err="1" smtClean="0"/>
              <a:t>Fr</a:t>
            </a:r>
            <a:r>
              <a:rPr lang="en-US" dirty="0" smtClean="0"/>
              <a:t> </a:t>
            </a:r>
            <a:r>
              <a:rPr lang="en-US" dirty="0" err="1" smtClean="0"/>
              <a:t>Cacher</a:t>
            </a:r>
            <a:r>
              <a:rPr lang="en-US" dirty="0" smtClean="0"/>
              <a:t> – “hide”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6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Example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608" y="908720"/>
            <a:ext cx="3888432" cy="2782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Read from cac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3" y="3691472"/>
            <a:ext cx="389852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7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Example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3"/>
            <a:ext cx="3960440" cy="4760269"/>
          </a:xfr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282380" cy="4724400"/>
          </a:xfrm>
        </p:spPr>
        <p:txBody>
          <a:bodyPr/>
          <a:lstStyle/>
          <a:p>
            <a:r>
              <a:rPr lang="en-US" sz="2000" dirty="0" smtClean="0"/>
              <a:t>chrome://cache/</a:t>
            </a:r>
          </a:p>
          <a:p>
            <a:r>
              <a:rPr lang="en-US" sz="2000" dirty="0" smtClean="0"/>
              <a:t>C:\Users\&lt;UserName&gt;\AppData\Local\Google\Chrome\User Data\Default\Cache</a:t>
            </a:r>
          </a:p>
        </p:txBody>
      </p:sp>
    </p:spTree>
    <p:extLst>
      <p:ext uri="{BB962C8B-B14F-4D97-AF65-F5344CB8AC3E}">
        <p14:creationId xmlns:p14="http://schemas.microsoft.com/office/powerpoint/2010/main" val="47289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Lazy Loading</a:t>
            </a:r>
          </a:p>
          <a:p>
            <a:r>
              <a:rPr lang="en-US" dirty="0" smtClean="0"/>
              <a:t>Cache-Aside</a:t>
            </a:r>
          </a:p>
          <a:p>
            <a:r>
              <a:rPr lang="en-US" dirty="0" smtClean="0"/>
              <a:t>Read-Through</a:t>
            </a:r>
          </a:p>
          <a:p>
            <a:r>
              <a:rPr lang="en-US" dirty="0" smtClean="0"/>
              <a:t>Write-Through</a:t>
            </a:r>
          </a:p>
          <a:p>
            <a:r>
              <a:rPr lang="en-US" dirty="0" smtClean="0"/>
              <a:t>Write Behind</a:t>
            </a:r>
          </a:p>
          <a:p>
            <a:r>
              <a:rPr lang="en-US" dirty="0" smtClean="0"/>
              <a:t>Refresh Ahead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6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7" y="1412776"/>
            <a:ext cx="5209881" cy="4032448"/>
          </a:xfrm>
        </p:spPr>
      </p:pic>
    </p:spTree>
    <p:extLst>
      <p:ext uri="{BB962C8B-B14F-4D97-AF65-F5344CB8AC3E}">
        <p14:creationId xmlns:p14="http://schemas.microsoft.com/office/powerpoint/2010/main" val="9714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32856"/>
            <a:ext cx="7354327" cy="2829320"/>
          </a:xfrm>
        </p:spPr>
      </p:pic>
    </p:spTree>
    <p:extLst>
      <p:ext uri="{BB962C8B-B14F-4D97-AF65-F5344CB8AC3E}">
        <p14:creationId xmlns:p14="http://schemas.microsoft.com/office/powerpoint/2010/main" val="295232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4">
  <a:themeElements>
    <a:clrScheme name="Тема Office 1">
      <a:dk1>
        <a:srgbClr val="000000"/>
      </a:dk1>
      <a:lt1>
        <a:srgbClr val="FFFFFF"/>
      </a:lt1>
      <a:dk2>
        <a:srgbClr val="4B546F"/>
      </a:dk2>
      <a:lt2>
        <a:srgbClr val="C0C0C0"/>
      </a:lt2>
      <a:accent1>
        <a:srgbClr val="4987E3"/>
      </a:accent1>
      <a:accent2>
        <a:srgbClr val="D9520F"/>
      </a:accent2>
      <a:accent3>
        <a:srgbClr val="FFFFFF"/>
      </a:accent3>
      <a:accent4>
        <a:srgbClr val="000000"/>
      </a:accent4>
      <a:accent5>
        <a:srgbClr val="B1C3EF"/>
      </a:accent5>
      <a:accent6>
        <a:srgbClr val="C4490C"/>
      </a:accent6>
      <a:hlink>
        <a:srgbClr val="36A1B6"/>
      </a:hlink>
      <a:folHlink>
        <a:srgbClr val="9CC769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Тема Office 1">
        <a:dk1>
          <a:srgbClr val="000000"/>
        </a:dk1>
        <a:lt1>
          <a:srgbClr val="FFFFFF"/>
        </a:lt1>
        <a:dk2>
          <a:srgbClr val="4B546F"/>
        </a:dk2>
        <a:lt2>
          <a:srgbClr val="C0C0C0"/>
        </a:lt2>
        <a:accent1>
          <a:srgbClr val="4987E3"/>
        </a:accent1>
        <a:accent2>
          <a:srgbClr val="D9520F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C4490C"/>
        </a:accent6>
        <a:hlink>
          <a:srgbClr val="36A1B6"/>
        </a:hlink>
        <a:folHlink>
          <a:srgbClr val="9CC7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135377"/>
        </a:dk2>
        <a:lt2>
          <a:srgbClr val="969696"/>
        </a:lt2>
        <a:accent1>
          <a:srgbClr val="2AA08A"/>
        </a:accent1>
        <a:accent2>
          <a:srgbClr val="9C88E6"/>
        </a:accent2>
        <a:accent3>
          <a:srgbClr val="FFFFFF"/>
        </a:accent3>
        <a:accent4>
          <a:srgbClr val="000000"/>
        </a:accent4>
        <a:accent5>
          <a:srgbClr val="ACCDC4"/>
        </a:accent5>
        <a:accent6>
          <a:srgbClr val="8D7BD0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351155"/>
        </a:dk2>
        <a:lt2>
          <a:srgbClr val="969696"/>
        </a:lt2>
        <a:accent1>
          <a:srgbClr val="117AC1"/>
        </a:accent1>
        <a:accent2>
          <a:srgbClr val="38B890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32A682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94</Template>
  <TotalTime>917</TotalTime>
  <Words>596</Words>
  <Application>Microsoft Office PowerPoint</Application>
  <PresentationFormat>Экран (4:3)</PresentationFormat>
  <Paragraphs>133</Paragraphs>
  <Slides>25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94</vt:lpstr>
      <vt:lpstr>Caching</vt:lpstr>
      <vt:lpstr>Agenda</vt:lpstr>
      <vt:lpstr>What is cache</vt:lpstr>
      <vt:lpstr>History And Facts</vt:lpstr>
      <vt:lpstr>Caching Example</vt:lpstr>
      <vt:lpstr>Caching Example</vt:lpstr>
      <vt:lpstr>Patterns</vt:lpstr>
      <vt:lpstr>Lazy Loading</vt:lpstr>
      <vt:lpstr>Lazy Loading</vt:lpstr>
      <vt:lpstr>Cache-Aside</vt:lpstr>
      <vt:lpstr>Read-Through</vt:lpstr>
      <vt:lpstr>Write-Through</vt:lpstr>
      <vt:lpstr>Write-Behind</vt:lpstr>
      <vt:lpstr>Refresh-Ahead</vt:lpstr>
      <vt:lpstr>Cache replacement policies</vt:lpstr>
      <vt:lpstr>Cache Metrics</vt:lpstr>
      <vt:lpstr>Memcached</vt:lpstr>
      <vt:lpstr>Memcached users</vt:lpstr>
      <vt:lpstr>Supported languages</vt:lpstr>
      <vt:lpstr>Redis</vt:lpstr>
      <vt:lpstr>Redis users</vt:lpstr>
      <vt:lpstr>Redis data types</vt:lpstr>
      <vt:lpstr>Supported languages</vt:lpstr>
      <vt:lpstr>Amazon ElastiCache</vt:lpstr>
      <vt:lpstr>DEMO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Soldier</dc:creator>
  <cp:lastModifiedBy>Soldier</cp:lastModifiedBy>
  <cp:revision>46</cp:revision>
  <dcterms:created xsi:type="dcterms:W3CDTF">2017-07-10T10:26:36Z</dcterms:created>
  <dcterms:modified xsi:type="dcterms:W3CDTF">2017-07-12T05:27:28Z</dcterms:modified>
</cp:coreProperties>
</file>